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sldIdLst>
    <p:sldId id="256" r:id="rId2"/>
    <p:sldId id="267" r:id="rId3"/>
    <p:sldId id="265" r:id="rId4"/>
    <p:sldId id="258" r:id="rId5"/>
    <p:sldId id="266" r:id="rId6"/>
    <p:sldId id="259" r:id="rId7"/>
    <p:sldId id="262" r:id="rId8"/>
    <p:sldId id="264" r:id="rId9"/>
    <p:sldId id="260" r:id="rId10"/>
    <p:sldId id="263" r:id="rId11"/>
    <p:sldId id="25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2306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2307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0362500-CE98-4A8A-BCD3-78DB13D719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0FECD-1D27-4D54-97B0-0F8EAC0B41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5CE39E-1053-4BBD-8E3D-38043D72BD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7EF40-920A-4FCF-B083-83C2F080B7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32FE4-EDC4-44BF-B41B-C67FABBC35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E436F7-72D7-40F3-B11C-3AD3820CA8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9ADBB6-74D4-4B06-8C22-020CDEFD3A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76F060-B63F-4CF5-9140-B860897BD7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25463-2592-4EC3-A59A-0658C01A3A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C031FE-CDDA-44C5-833D-5641B9242F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ABDA3-659C-41D7-BE74-94B15B7BA4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1267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68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69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0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1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2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3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4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5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6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7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8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79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80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281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1282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1283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284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285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6747E35B-D7D3-4247-B1EB-FABE9D04AA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286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&#1040;&#1076;&#1084;&#1080;&#1085;&#1080;&#1089;&#1090;&#1088;&#1072;&#1090;&#1086;&#1088;\&#1056;&#1072;&#1073;&#1086;&#1095;&#1080;&#1081;%20&#1089;&#1090;&#1086;&#1083;\Grevol_1.mpg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95288" y="260350"/>
            <a:ext cx="8424862" cy="5616575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ja-JP" b="1" i="1" smtClean="0"/>
              <a:t>Листопадова революція  1918 року у Німеччині. Веймарська республіка.</a:t>
            </a:r>
            <a:r>
              <a:rPr lang="ru-RU" altLang="ja-JP" smtClean="0"/>
              <a:t> </a:t>
            </a:r>
            <a:endParaRPr lang="ru-RU" smtClean="0"/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813" y="6148388"/>
            <a:ext cx="8358187" cy="709612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defRPr/>
            </a:pPr>
            <a:r>
              <a:rPr lang="uk-UA" dirty="0" smtClean="0"/>
              <a:t>Автор: Кодола Валентина Іванівна. </a:t>
            </a:r>
            <a:r>
              <a:rPr lang="uk-UA" dirty="0" err="1" smtClean="0"/>
              <a:t>Шендерівський</a:t>
            </a:r>
            <a:r>
              <a:rPr lang="uk-UA" dirty="0" smtClean="0"/>
              <a:t> НВК Корсунь-Шевченківського р-ну Черкаської обл.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852988"/>
          </a:xfrm>
        </p:spPr>
        <p:txBody>
          <a:bodyPr/>
          <a:lstStyle/>
          <a:p>
            <a:pPr eaLnBrk="1" hangingPunct="1">
              <a:defRPr/>
            </a:pPr>
            <a:r>
              <a:rPr lang="uk-UA" altLang="ja-JP" sz="4000" b="1" u="sng" smtClean="0"/>
              <a:t>Після Листопадової революції створювались сприятливі умови для демократичного розвитку Німеччини. </a:t>
            </a:r>
          </a:p>
          <a:p>
            <a:pPr eaLnBrk="1" hangingPunct="1">
              <a:defRPr/>
            </a:pPr>
            <a:r>
              <a:rPr lang="uk-UA" altLang="ja-JP" sz="4000" b="1" u="sng" smtClean="0"/>
              <a:t>Доведіть чи спростуйте цю тезу.</a:t>
            </a:r>
            <a:r>
              <a:rPr lang="ru-RU" altLang="ja-JP" sz="4000" b="1" smtClean="0"/>
              <a:t> </a:t>
            </a:r>
            <a:endParaRPr lang="ru-RU" sz="4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558800"/>
          </a:xfrm>
        </p:spPr>
        <p:txBody>
          <a:bodyPr/>
          <a:lstStyle/>
          <a:p>
            <a:pPr eaLnBrk="1" hangingPunct="1">
              <a:defRPr/>
            </a:pPr>
            <a:r>
              <a:rPr lang="uk-UA" sz="4000" smtClean="0"/>
              <a:t>Німецька революція 1918-1919рр</a:t>
            </a:r>
            <a:endParaRPr lang="ru-RU" sz="4000" smtClean="0"/>
          </a:p>
        </p:txBody>
      </p:sp>
      <p:sp>
        <p:nvSpPr>
          <p:cNvPr id="24580" name="AutoShape 4"/>
          <p:cNvSpPr>
            <a:spLocks noChangeArrowheads="1"/>
          </p:cNvSpPr>
          <p:nvPr/>
        </p:nvSpPr>
        <p:spPr bwMode="auto">
          <a:xfrm>
            <a:off x="179388" y="1052513"/>
            <a:ext cx="2087562" cy="1655762"/>
          </a:xfrm>
          <a:prstGeom prst="downArrowCallout">
            <a:avLst>
              <a:gd name="adj1" fmla="val 31520"/>
              <a:gd name="adj2" fmla="val 31520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Засилля монархії,</a:t>
            </a:r>
          </a:p>
          <a:p>
            <a:pPr algn="ctr"/>
            <a:r>
              <a:rPr lang="uk-UA"/>
              <a:t>Відсутність </a:t>
            </a:r>
          </a:p>
          <a:p>
            <a:pPr algn="ctr"/>
            <a:r>
              <a:rPr lang="uk-UA"/>
              <a:t>демократії</a:t>
            </a:r>
          </a:p>
          <a:p>
            <a:pPr algn="ctr"/>
            <a:endParaRPr lang="ru-RU"/>
          </a:p>
        </p:txBody>
      </p:sp>
      <p:sp>
        <p:nvSpPr>
          <p:cNvPr id="24581" name="AutoShape 5"/>
          <p:cNvSpPr>
            <a:spLocks noChangeArrowheads="1"/>
          </p:cNvSpPr>
          <p:nvPr/>
        </p:nvSpPr>
        <p:spPr bwMode="auto">
          <a:xfrm>
            <a:off x="2484438" y="1052513"/>
            <a:ext cx="1943100" cy="1655762"/>
          </a:xfrm>
          <a:prstGeom prst="downArrowCallout">
            <a:avLst>
              <a:gd name="adj1" fmla="val 29338"/>
              <a:gd name="adj2" fmla="val 29338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Індустріальний </a:t>
            </a:r>
          </a:p>
          <a:p>
            <a:pPr algn="ctr"/>
            <a:r>
              <a:rPr lang="uk-UA"/>
              <a:t>Розвиток,</a:t>
            </a:r>
          </a:p>
          <a:p>
            <a:pPr algn="ctr"/>
            <a:r>
              <a:rPr lang="uk-UA"/>
              <a:t>Соціальні </a:t>
            </a:r>
          </a:p>
          <a:p>
            <a:pPr algn="ctr"/>
            <a:r>
              <a:rPr lang="uk-UA"/>
              <a:t>проблеми</a:t>
            </a:r>
            <a:endParaRPr lang="ru-RU"/>
          </a:p>
        </p:txBody>
      </p:sp>
      <p:sp>
        <p:nvSpPr>
          <p:cNvPr id="24582" name="AutoShape 6"/>
          <p:cNvSpPr>
            <a:spLocks noChangeArrowheads="1"/>
          </p:cNvSpPr>
          <p:nvPr/>
        </p:nvSpPr>
        <p:spPr bwMode="auto">
          <a:xfrm>
            <a:off x="4643438" y="1052513"/>
            <a:ext cx="1943100" cy="1655762"/>
          </a:xfrm>
          <a:prstGeom prst="downArrowCallout">
            <a:avLst>
              <a:gd name="adj1" fmla="val 29338"/>
              <a:gd name="adj2" fmla="val 29338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Значне</a:t>
            </a:r>
          </a:p>
          <a:p>
            <a:pPr algn="ctr"/>
            <a:r>
              <a:rPr lang="uk-UA"/>
              <a:t>поміщицьке</a:t>
            </a:r>
          </a:p>
          <a:p>
            <a:pPr algn="ctr"/>
            <a:r>
              <a:rPr lang="uk-UA"/>
              <a:t> землеволодіння </a:t>
            </a:r>
          </a:p>
          <a:p>
            <a:pPr algn="ctr"/>
            <a:r>
              <a:rPr lang="uk-UA"/>
              <a:t>на селі</a:t>
            </a:r>
            <a:endParaRPr lang="ru-RU"/>
          </a:p>
        </p:txBody>
      </p:sp>
      <p:sp>
        <p:nvSpPr>
          <p:cNvPr id="24583" name="AutoShape 7"/>
          <p:cNvSpPr>
            <a:spLocks noChangeArrowheads="1"/>
          </p:cNvSpPr>
          <p:nvPr/>
        </p:nvSpPr>
        <p:spPr bwMode="auto">
          <a:xfrm>
            <a:off x="6732588" y="1052513"/>
            <a:ext cx="1943100" cy="1655762"/>
          </a:xfrm>
          <a:prstGeom prst="downArrowCallout">
            <a:avLst>
              <a:gd name="adj1" fmla="val 29338"/>
              <a:gd name="adj2" fmla="val 29338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Незавершеність </a:t>
            </a:r>
          </a:p>
          <a:p>
            <a:pPr algn="ctr"/>
            <a:r>
              <a:rPr lang="uk-UA"/>
              <a:t>формування </a:t>
            </a:r>
          </a:p>
          <a:p>
            <a:pPr algn="ctr"/>
            <a:r>
              <a:rPr lang="uk-UA"/>
              <a:t>німецької </a:t>
            </a:r>
          </a:p>
          <a:p>
            <a:pPr algn="ctr"/>
            <a:r>
              <a:rPr lang="uk-UA"/>
              <a:t>держави</a:t>
            </a:r>
            <a:endParaRPr lang="ru-RU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468313" y="2997200"/>
            <a:ext cx="1871662" cy="12239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Демократизація</a:t>
            </a:r>
          </a:p>
          <a:p>
            <a:pPr algn="ctr"/>
            <a:r>
              <a:rPr lang="uk-UA"/>
              <a:t>суспільно-</a:t>
            </a:r>
          </a:p>
          <a:p>
            <a:pPr algn="ctr"/>
            <a:r>
              <a:rPr lang="uk-UA"/>
              <a:t>політичного</a:t>
            </a:r>
          </a:p>
          <a:p>
            <a:pPr algn="ctr"/>
            <a:r>
              <a:rPr lang="uk-UA"/>
              <a:t> життя</a:t>
            </a:r>
            <a:endParaRPr lang="ru-RU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2700338" y="2924175"/>
            <a:ext cx="17272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Гарантія захисту</a:t>
            </a:r>
          </a:p>
          <a:p>
            <a:pPr algn="ctr"/>
            <a:r>
              <a:rPr lang="uk-UA"/>
              <a:t>соціальних </a:t>
            </a:r>
          </a:p>
          <a:p>
            <a:pPr algn="ctr"/>
            <a:r>
              <a:rPr lang="uk-UA"/>
              <a:t>прав </a:t>
            </a:r>
          </a:p>
          <a:p>
            <a:pPr algn="ctr"/>
            <a:r>
              <a:rPr lang="uk-UA"/>
              <a:t>трудящих</a:t>
            </a:r>
            <a:endParaRPr lang="ru-RU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4787900" y="2997200"/>
            <a:ext cx="17272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Розвиток</a:t>
            </a:r>
          </a:p>
          <a:p>
            <a:pPr algn="ctr"/>
            <a:r>
              <a:rPr lang="uk-UA"/>
              <a:t> ринкової </a:t>
            </a:r>
          </a:p>
          <a:p>
            <a:pPr algn="ctr"/>
            <a:r>
              <a:rPr lang="uk-UA"/>
              <a:t>системи на</a:t>
            </a:r>
          </a:p>
          <a:p>
            <a:pPr algn="ctr"/>
            <a:r>
              <a:rPr lang="uk-UA"/>
              <a:t> селі</a:t>
            </a:r>
            <a:endParaRPr lang="ru-RU"/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7019925" y="2924175"/>
            <a:ext cx="1727200" cy="1295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Створення </a:t>
            </a:r>
          </a:p>
          <a:p>
            <a:pPr algn="ctr"/>
            <a:r>
              <a:rPr lang="uk-UA"/>
              <a:t>сильної</a:t>
            </a:r>
          </a:p>
          <a:p>
            <a:pPr algn="ctr"/>
            <a:r>
              <a:rPr lang="uk-UA"/>
              <a:t> німецької </a:t>
            </a:r>
          </a:p>
          <a:p>
            <a:pPr algn="ctr"/>
            <a:r>
              <a:rPr lang="uk-UA"/>
              <a:t>держави</a:t>
            </a:r>
            <a:endParaRPr lang="ru-RU"/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611188" y="4437063"/>
            <a:ext cx="8137525" cy="10080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ПРИВІД: Спроба німецького командування кинути німецький флот</a:t>
            </a:r>
          </a:p>
          <a:p>
            <a:pPr algn="ctr"/>
            <a:r>
              <a:rPr lang="uk-UA"/>
              <a:t>В останній бій, щоб, пожертвувавши ним, домогтися вигідних умов </a:t>
            </a:r>
          </a:p>
          <a:p>
            <a:pPr algn="ctr"/>
            <a:r>
              <a:rPr lang="uk-UA"/>
              <a:t>перемир'я</a:t>
            </a:r>
            <a:endParaRPr lang="ru-RU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539750" y="5661025"/>
            <a:ext cx="8137525" cy="1196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/>
              <a:t>Початок революції</a:t>
            </a:r>
          </a:p>
          <a:p>
            <a:pPr algn="ctr"/>
            <a:r>
              <a:rPr lang="uk-UA"/>
              <a:t>3 листопада 1918 р. - повстання моряків у Кілі</a:t>
            </a:r>
          </a:p>
          <a:p>
            <a:pPr algn="ctr"/>
            <a:r>
              <a:rPr lang="uk-UA"/>
              <a:t>9 листопада 1918 р. – зречення і втеча Вільгельма ІІ. Проголошення </a:t>
            </a:r>
          </a:p>
          <a:p>
            <a:pPr algn="ctr"/>
            <a:r>
              <a:rPr lang="uk-UA"/>
              <a:t>Німеччини республікою</a:t>
            </a:r>
            <a:endParaRPr lang="ru-RU"/>
          </a:p>
        </p:txBody>
      </p:sp>
      <p:sp>
        <p:nvSpPr>
          <p:cNvPr id="5133" name="AutoShape 14"/>
          <p:cNvSpPr>
            <a:spLocks noChangeArrowheads="1"/>
          </p:cNvSpPr>
          <p:nvPr/>
        </p:nvSpPr>
        <p:spPr bwMode="auto">
          <a:xfrm>
            <a:off x="4427538" y="5445125"/>
            <a:ext cx="360362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animBg="1"/>
      <p:bldP spid="24582" grpId="0" animBg="1"/>
      <p:bldP spid="24583" grpId="0" animBg="1"/>
      <p:bldP spid="24584" grpId="0" animBg="1"/>
      <p:bldP spid="24585" grpId="0" animBg="1"/>
      <p:bldP spid="24586" grpId="0" animBg="1"/>
      <p:bldP spid="24587" grpId="0" animBg="1"/>
      <p:bldP spid="24588" grpId="0" animBg="1"/>
      <p:bldP spid="2458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6148" name="Picture 5" descr="image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8913"/>
            <a:ext cx="496887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6"/>
          <p:cNvSpPr>
            <a:spLocks noChangeArrowheads="1"/>
          </p:cNvSpPr>
          <p:nvPr/>
        </p:nvSpPr>
        <p:spPr bwMode="auto">
          <a:xfrm>
            <a:off x="5580063" y="5805488"/>
            <a:ext cx="3105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Листопадова революція </a:t>
            </a:r>
          </a:p>
          <a:p>
            <a:r>
              <a:rPr lang="ru-RU"/>
              <a:t>1918 р. в Німеччині»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/>
          <a:lstStyle/>
          <a:p>
            <a:pPr eaLnBrk="1" hangingPunct="1">
              <a:defRPr/>
            </a:pPr>
            <a:r>
              <a:rPr lang="uk-UA" sz="4000" smtClean="0"/>
              <a:t>Основні</a:t>
            </a:r>
            <a:r>
              <a:rPr lang="en-US" sz="4000" smtClean="0"/>
              <a:t> </a:t>
            </a:r>
            <a:r>
              <a:rPr lang="uk-UA" sz="4000" smtClean="0"/>
              <a:t>події революції</a:t>
            </a:r>
            <a:endParaRPr lang="ru-RU" sz="400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052513"/>
            <a:ext cx="8820150" cy="55451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uk-UA" altLang="ja-JP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uk-UA" altLang="ja-JP" sz="2800" b="1" smtClean="0"/>
              <a:t>8 — 12 січня 1919р.Придушення спроби Комуністичної партії Німеччини («Спар-таківці» , утворена ЗО грудня 1918 р.) захопити владу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altLang="ja-JP" sz="2800" b="1" smtClean="0"/>
              <a:t>19 січня 1919р.Вибори до Установчих зборів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altLang="ja-JP" sz="2800" b="1" smtClean="0"/>
              <a:t>6 лютого — 31 липня 1919р. Робота Установчих зборів у Веймарі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uk-UA" altLang="ja-JP" sz="2800" b="1" smtClean="0"/>
              <a:t>31 липня 1919р.Прийняття Конституції Німеччини. Конституціонування (проголошення)Веймарської республіки</a:t>
            </a:r>
            <a:endParaRPr lang="ru-RU" sz="28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549275"/>
            <a:ext cx="2952750" cy="533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uk-UA" sz="2400" smtClean="0"/>
              <a:t>П</a:t>
            </a:r>
            <a:r>
              <a:rPr lang="ru-RU" sz="2400" smtClean="0"/>
              <a:t>роголошення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2400" smtClean="0"/>
              <a:t> республіки</a:t>
            </a:r>
          </a:p>
        </p:txBody>
      </p:sp>
      <p:pic>
        <p:nvPicPr>
          <p:cNvPr id="8195" name="Picture 5" descr="image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5375" y="0"/>
            <a:ext cx="5508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</p:txBody>
      </p:sp>
      <p:pic>
        <p:nvPicPr>
          <p:cNvPr id="9220" name="Picture 5" descr="image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4429125" cy="556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7" descr="image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60350"/>
            <a:ext cx="4500562" cy="554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Rectangle 8"/>
          <p:cNvSpPr>
            <a:spLocks noChangeArrowheads="1"/>
          </p:cNvSpPr>
          <p:nvPr/>
        </p:nvSpPr>
        <p:spPr bwMode="auto">
          <a:xfrm>
            <a:off x="2411413" y="6165850"/>
            <a:ext cx="4387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ru-RU"/>
              <a:t>Роза Люксембург і Карл Лібкхнет»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22532" name="Grevol_1.mpg">
            <a:hlinkClick r:id="" action="ppaction://media"/>
          </p:cNvPr>
          <p:cNvPicPr>
            <a:picLocks noRot="1" noChangeAspect="1" noChangeArrowheads="1"/>
          </p:cNvPicPr>
          <p:nvPr>
            <p:ph idx="1"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179388" y="260350"/>
            <a:ext cx="8713787" cy="63373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25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2532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970338" cy="7493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Фото: Ф. Еберт» </a:t>
            </a:r>
          </a:p>
        </p:txBody>
      </p:sp>
      <p:pic>
        <p:nvPicPr>
          <p:cNvPr id="11268" name="Picture 5" descr="image0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260350"/>
            <a:ext cx="52197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2291" name="Picture 6" descr="15-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7" descr="15-01"/>
          <p:cNvPicPr>
            <a:picLocks noChangeAspect="1" noChangeArrowheads="1" noCrop="1"/>
          </p:cNvPicPr>
          <p:nvPr>
            <p:ph type="title"/>
          </p:nvPr>
        </p:nvPicPr>
        <p:blipFill>
          <a:blip r:embed="rId3"/>
          <a:srcRect/>
          <a:stretch>
            <a:fillRect/>
          </a:stretch>
        </p:blipFill>
        <p:spPr>
          <a:xfrm>
            <a:off x="611188" y="188913"/>
            <a:ext cx="1584325" cy="93662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13316" name="Picture 5" descr="15-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0350"/>
            <a:ext cx="8785225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клон">
  <a:themeElements>
    <a:clrScheme name="Склон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241</TotalTime>
  <Words>209</Words>
  <Application>Microsoft Office PowerPoint</Application>
  <PresentationFormat>Экран (4:3)</PresentationFormat>
  <Paragraphs>55</Paragraphs>
  <Slides>11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Verdana</vt:lpstr>
      <vt:lpstr>Arial</vt:lpstr>
      <vt:lpstr>Wingdings</vt:lpstr>
      <vt:lpstr>Calibri</vt:lpstr>
      <vt:lpstr>Times New Roman</vt:lpstr>
      <vt:lpstr>Склон</vt:lpstr>
      <vt:lpstr>Листопадова революція  1918 року у Німеччині. Веймарська республіка. </vt:lpstr>
      <vt:lpstr>Слайд 2</vt:lpstr>
      <vt:lpstr>Німецька революція 1918-1919рр</vt:lpstr>
      <vt:lpstr>Слайд 4</vt:lpstr>
      <vt:lpstr>Основні події революції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XTreme</dc:creator>
  <cp:lastModifiedBy>111</cp:lastModifiedBy>
  <cp:revision>8</cp:revision>
  <dcterms:created xsi:type="dcterms:W3CDTF">2008-12-02T17:20:41Z</dcterms:created>
  <dcterms:modified xsi:type="dcterms:W3CDTF">2011-03-20T20:45:26Z</dcterms:modified>
</cp:coreProperties>
</file>