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0754E1-B91A-42A4-BBF6-91E0EEF01FB8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7501904-2E5F-4F71-A0AA-C1F4F268C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2204864"/>
            <a:ext cx="6777318" cy="1731982"/>
          </a:xfrm>
        </p:spPr>
        <p:txBody>
          <a:bodyPr/>
          <a:lstStyle/>
          <a:p>
            <a:r>
              <a:rPr lang="ru-RU" dirty="0"/>
              <a:t>Оцінювання </a:t>
            </a:r>
            <a:r>
              <a:rPr lang="ru-RU" dirty="0" err="1"/>
              <a:t>знань</a:t>
            </a:r>
            <a:r>
              <a:rPr lang="ru-RU" dirty="0"/>
              <a:t> за темою «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в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XVII ст.»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696" y="1844824"/>
            <a:ext cx="5904656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19469" y="2531685"/>
            <a:ext cx="49050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ПРАВИЛЬНО!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271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85951"/>
            <a:ext cx="4214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Позначте</a:t>
            </a:r>
            <a:r>
              <a:rPr lang="ru-RU" sz="2800" b="1" dirty="0"/>
              <a:t> </a:t>
            </a:r>
            <a:r>
              <a:rPr lang="ru-RU" sz="2800" b="1" dirty="0" err="1"/>
              <a:t>правильне</a:t>
            </a:r>
            <a:r>
              <a:rPr lang="ru-RU" sz="2800" b="1" dirty="0"/>
              <a:t> </a:t>
            </a:r>
            <a:r>
              <a:rPr lang="ru-RU" sz="2800" b="1" dirty="0" err="1"/>
              <a:t>твердження</a:t>
            </a:r>
            <a:r>
              <a:rPr lang="ru-RU" sz="2800" b="1" dirty="0"/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692696"/>
            <a:ext cx="4680520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 </a:t>
            </a:r>
            <a:r>
              <a:rPr lang="ru-RU" sz="1600" b="1" dirty="0"/>
              <a:t>автором книги «</a:t>
            </a:r>
            <a:r>
              <a:rPr lang="ru-RU" sz="1600" b="1" dirty="0" err="1"/>
              <a:t>Опис</a:t>
            </a:r>
            <a:r>
              <a:rPr lang="ru-RU" sz="1600" b="1" dirty="0"/>
              <a:t> </a:t>
            </a:r>
            <a:r>
              <a:rPr lang="ru-RU" sz="1600" b="1" dirty="0" err="1"/>
              <a:t>України</a:t>
            </a:r>
            <a:r>
              <a:rPr lang="ru-RU" sz="1600" b="1" dirty="0"/>
              <a:t> </a:t>
            </a:r>
            <a:r>
              <a:rPr lang="ru-RU" sz="1600" b="1" dirty="0" err="1"/>
              <a:t>або</a:t>
            </a:r>
            <a:r>
              <a:rPr lang="ru-RU" sz="1600" b="1" dirty="0"/>
              <a:t> </a:t>
            </a:r>
            <a:r>
              <a:rPr lang="ru-RU" sz="1600" b="1" dirty="0" err="1"/>
              <a:t>області</a:t>
            </a:r>
            <a:r>
              <a:rPr lang="ru-RU" sz="1600" b="1" dirty="0"/>
              <a:t> </a:t>
            </a:r>
            <a:r>
              <a:rPr lang="ru-RU" sz="1600" b="1" dirty="0" err="1"/>
              <a:t>Королівства</a:t>
            </a:r>
            <a:r>
              <a:rPr lang="ru-RU" sz="1600" b="1" dirty="0"/>
              <a:t> </a:t>
            </a:r>
            <a:r>
              <a:rPr lang="ru-RU" sz="1600" b="1" dirty="0" err="1"/>
              <a:t>Польського</a:t>
            </a:r>
            <a:r>
              <a:rPr lang="ru-RU" sz="1600" b="1" dirty="0"/>
              <a:t>» (1650) </a:t>
            </a:r>
            <a:r>
              <a:rPr lang="ru-RU" sz="1600" b="1" dirty="0" err="1"/>
              <a:t>був</a:t>
            </a:r>
            <a:r>
              <a:rPr lang="ru-RU" sz="1600" b="1" dirty="0"/>
              <a:t> Г. Л. де </a:t>
            </a:r>
            <a:r>
              <a:rPr lang="ru-RU" sz="1600" b="1" dirty="0" err="1"/>
              <a:t>Боплан</a:t>
            </a:r>
            <a:r>
              <a:rPr lang="ru-RU" sz="1600" b="1" dirty="0"/>
              <a:t>, </a:t>
            </a:r>
            <a:r>
              <a:rPr lang="ru-RU" sz="1600" b="1" dirty="0" err="1"/>
              <a:t>іноземець</a:t>
            </a:r>
            <a:r>
              <a:rPr lang="ru-RU" sz="1600" b="1" dirty="0"/>
              <a:t>, </a:t>
            </a:r>
            <a:r>
              <a:rPr lang="ru-RU" sz="1600" b="1" dirty="0" err="1"/>
              <a:t>що</a:t>
            </a:r>
            <a:r>
              <a:rPr lang="ru-RU" sz="1600" b="1" dirty="0"/>
              <a:t> </a:t>
            </a:r>
            <a:r>
              <a:rPr lang="ru-RU" sz="1600" b="1" dirty="0" err="1"/>
              <a:t>керував</a:t>
            </a:r>
            <a:r>
              <a:rPr lang="ru-RU" sz="1600" b="1" dirty="0"/>
              <a:t> </a:t>
            </a:r>
            <a:r>
              <a:rPr lang="ru-RU" sz="1600" b="1" dirty="0" err="1"/>
              <a:t>будівництвом</a:t>
            </a:r>
            <a:r>
              <a:rPr lang="ru-RU" sz="1600" b="1" dirty="0"/>
              <a:t> </a:t>
            </a:r>
            <a:r>
              <a:rPr lang="ru-RU" sz="1600" b="1" dirty="0" err="1"/>
              <a:t>фортець</a:t>
            </a:r>
            <a:r>
              <a:rPr lang="ru-RU" sz="1600" b="1" dirty="0"/>
              <a:t>, </a:t>
            </a:r>
            <a:r>
              <a:rPr lang="ru-RU" sz="1600" b="1" dirty="0" err="1"/>
              <a:t>зокрема</a:t>
            </a:r>
            <a:r>
              <a:rPr lang="ru-RU" sz="1600" b="1" dirty="0"/>
              <a:t> </a:t>
            </a:r>
            <a:r>
              <a:rPr lang="ru-RU" sz="1600" b="1" dirty="0" err="1"/>
              <a:t>Козацької</a:t>
            </a:r>
            <a:r>
              <a:rPr lang="ru-RU" sz="1600" b="1" dirty="0"/>
              <a:t>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51920" y="1857364"/>
            <a:ext cx="482453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 </a:t>
            </a:r>
            <a:r>
              <a:rPr lang="ru-RU" sz="1600" b="1" dirty="0" err="1" smtClean="0"/>
              <a:t>Северин</a:t>
            </a:r>
            <a:r>
              <a:rPr lang="ru-RU" sz="1600" b="1" dirty="0" smtClean="0"/>
              <a:t> Наливайко разом </a:t>
            </a:r>
            <a:r>
              <a:rPr lang="ru-RU" sz="1600" b="1" dirty="0" err="1" smtClean="0"/>
              <a:t>зі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своїм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військом</a:t>
            </a:r>
            <a:r>
              <a:rPr lang="ru-RU" sz="1600" b="1" dirty="0" smtClean="0"/>
              <a:t> у 1596 р. </a:t>
            </a:r>
            <a:r>
              <a:rPr lang="ru-RU" sz="1600" b="1" dirty="0" err="1" smtClean="0"/>
              <a:t>зазнав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поразки</a:t>
            </a:r>
            <a:r>
              <a:rPr lang="ru-RU" sz="1600" b="1" dirty="0" smtClean="0"/>
              <a:t> в </a:t>
            </a:r>
            <a:r>
              <a:rPr lang="ru-RU" sz="1600" b="1" dirty="0" err="1" smtClean="0"/>
              <a:t>урочищі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Холодний</a:t>
            </a:r>
            <a:r>
              <a:rPr lang="ru-RU" sz="1600" b="1" dirty="0" smtClean="0"/>
              <a:t> Яр;</a:t>
            </a:r>
            <a:endParaRPr lang="ru-RU" sz="1600" b="1" dirty="0"/>
          </a:p>
        </p:txBody>
      </p:sp>
      <p:sp>
        <p:nvSpPr>
          <p:cNvPr id="12" name="Скругленный прямоугольник 11">
            <a:hlinkClick r:id="" action="ppaction://hlinkshowjump?jump=nextslide"/>
          </p:cNvPr>
          <p:cNvSpPr/>
          <p:nvPr/>
        </p:nvSpPr>
        <p:spPr>
          <a:xfrm>
            <a:off x="3851920" y="3214686"/>
            <a:ext cx="482453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 </a:t>
            </a:r>
            <a:r>
              <a:rPr lang="ru-RU" sz="1600" b="1" dirty="0" err="1" smtClean="0"/>
              <a:t>Польща</a:t>
            </a:r>
            <a:r>
              <a:rPr lang="ru-RU" sz="1600" b="1" dirty="0" smtClean="0"/>
              <a:t> і Литва </a:t>
            </a:r>
            <a:r>
              <a:rPr lang="ru-RU" sz="1600" b="1" dirty="0" err="1" smtClean="0"/>
              <a:t>об’єдналися</a:t>
            </a:r>
            <a:r>
              <a:rPr lang="ru-RU" sz="1600" b="1" dirty="0" smtClean="0"/>
              <a:t> в </a:t>
            </a:r>
            <a:r>
              <a:rPr lang="ru-RU" sz="1600" b="1" dirty="0" err="1" smtClean="0"/>
              <a:t>єдину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федеративну</a:t>
            </a:r>
            <a:r>
              <a:rPr lang="ru-RU" sz="1600" b="1" dirty="0" smtClean="0"/>
              <a:t> державу — </a:t>
            </a:r>
            <a:r>
              <a:rPr lang="ru-RU" sz="1600" b="1" dirty="0" err="1" smtClean="0"/>
              <a:t>Річ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Посполиту</a:t>
            </a:r>
            <a:r>
              <a:rPr lang="ru-RU" sz="1600" b="1" dirty="0" smtClean="0"/>
              <a:t> за </a:t>
            </a:r>
            <a:r>
              <a:rPr lang="ru-RU" b="1" dirty="0" err="1" smtClean="0"/>
              <a:t>Люблінською</a:t>
            </a:r>
            <a:r>
              <a:rPr lang="ru-RU" b="1" dirty="0" smtClean="0"/>
              <a:t> </a:t>
            </a:r>
            <a:r>
              <a:rPr lang="ru-RU" b="1" smtClean="0"/>
              <a:t>унією;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4509120"/>
            <a:ext cx="4680520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період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1630 до 1640 </a:t>
            </a:r>
            <a:r>
              <a:rPr lang="ru-RU" b="1" dirty="0" err="1"/>
              <a:t>рр</a:t>
            </a:r>
            <a:r>
              <a:rPr lang="ru-RU" b="1" dirty="0"/>
              <a:t>. поляки </a:t>
            </a:r>
            <a:r>
              <a:rPr lang="ru-RU" b="1" dirty="0" err="1"/>
              <a:t>називали</a:t>
            </a:r>
            <a:r>
              <a:rPr lang="ru-RU" b="1" dirty="0"/>
              <a:t> часом «Золотого </a:t>
            </a:r>
            <a:r>
              <a:rPr lang="ru-RU" b="1" dirty="0" err="1"/>
              <a:t>спокою</a:t>
            </a:r>
            <a:r>
              <a:rPr lang="ru-RU" b="1" dirty="0"/>
              <a:t>».</a:t>
            </a:r>
          </a:p>
        </p:txBody>
      </p:sp>
      <p:sp>
        <p:nvSpPr>
          <p:cNvPr id="14" name="Скругленный прямоугольник 13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4286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2. </a:t>
            </a:r>
            <a:r>
              <a:rPr lang="ru-RU" sz="3600" b="1" dirty="0" err="1"/>
              <a:t>Позначте</a:t>
            </a:r>
            <a:r>
              <a:rPr lang="ru-RU" sz="3600" b="1" dirty="0"/>
              <a:t> </a:t>
            </a:r>
            <a:r>
              <a:rPr lang="ru-RU" sz="3600" b="1" dirty="0" err="1"/>
              <a:t>прізвище</a:t>
            </a:r>
            <a:r>
              <a:rPr lang="ru-RU" sz="3600" b="1" dirty="0"/>
              <a:t> </a:t>
            </a:r>
            <a:r>
              <a:rPr lang="ru-RU" sz="3600" b="1" dirty="0" err="1"/>
              <a:t>діяча</a:t>
            </a:r>
            <a:r>
              <a:rPr lang="ru-RU" sz="3600" b="1" dirty="0"/>
              <a:t>, </a:t>
            </a:r>
            <a:r>
              <a:rPr lang="ru-RU" sz="3600" b="1" dirty="0" err="1"/>
              <a:t>який</a:t>
            </a:r>
            <a:r>
              <a:rPr lang="ru-RU" sz="3600" b="1" dirty="0"/>
              <a:t> у 1620 р. </a:t>
            </a:r>
            <a:r>
              <a:rPr lang="ru-RU" sz="3600" b="1" dirty="0" err="1"/>
              <a:t>очолив</a:t>
            </a:r>
            <a:r>
              <a:rPr lang="ru-RU" sz="3600" b="1" dirty="0"/>
              <a:t> </a:t>
            </a:r>
            <a:r>
              <a:rPr lang="ru-RU" sz="3600" b="1" dirty="0" err="1"/>
              <a:t>відновлену</a:t>
            </a:r>
            <a:r>
              <a:rPr lang="ru-RU" sz="3600" b="1" dirty="0"/>
              <a:t> </a:t>
            </a:r>
            <a:r>
              <a:rPr lang="ru-RU" sz="3600" b="1" dirty="0" err="1"/>
              <a:t>київську</a:t>
            </a:r>
            <a:r>
              <a:rPr lang="ru-RU" sz="3600" b="1" dirty="0"/>
              <a:t> </a:t>
            </a:r>
            <a:r>
              <a:rPr lang="ru-RU" sz="3600" b="1" dirty="0" err="1"/>
              <a:t>митрополію</a:t>
            </a:r>
            <a:r>
              <a:rPr lang="ru-RU" sz="3600" b="1" dirty="0"/>
              <a:t>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11960" y="714356"/>
            <a:ext cx="4646320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З. </a:t>
            </a:r>
            <a:r>
              <a:rPr lang="ru-RU" sz="3200" b="1" dirty="0" err="1"/>
              <a:t>Копистянський</a:t>
            </a:r>
            <a:r>
              <a:rPr lang="ru-RU" sz="3200" b="1" dirty="0"/>
              <a:t>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55976" y="1857364"/>
            <a:ext cx="4502304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М. </a:t>
            </a:r>
            <a:r>
              <a:rPr lang="ru-RU" sz="3200" b="1" dirty="0" err="1"/>
              <a:t>Смотрицький</a:t>
            </a:r>
            <a:r>
              <a:rPr lang="ru-RU" sz="3200" b="1" dirty="0"/>
              <a:t>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31864" y="3000372"/>
            <a:ext cx="4392488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М. Рогоза.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5976" y="4071942"/>
            <a:ext cx="4392488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І. </a:t>
            </a:r>
            <a:r>
              <a:rPr lang="ru-RU" sz="3200" b="1" dirty="0" err="1"/>
              <a:t>Борецький</a:t>
            </a:r>
            <a:r>
              <a:rPr lang="ru-RU" sz="3200" b="1" dirty="0"/>
              <a:t>;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4286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3. </a:t>
            </a:r>
            <a:r>
              <a:rPr lang="ru-RU" sz="3600" b="1" dirty="0" err="1"/>
              <a:t>Позначте</a:t>
            </a:r>
            <a:r>
              <a:rPr lang="ru-RU" sz="3600" b="1" dirty="0"/>
              <a:t> </a:t>
            </a:r>
            <a:r>
              <a:rPr lang="ru-RU" sz="3600" b="1" dirty="0" err="1"/>
              <a:t>прізвище</a:t>
            </a:r>
            <a:r>
              <a:rPr lang="ru-RU" sz="3600" b="1" dirty="0"/>
              <a:t> </a:t>
            </a:r>
            <a:r>
              <a:rPr lang="ru-RU" sz="3600" b="1" dirty="0" err="1"/>
              <a:t>засновника</a:t>
            </a:r>
            <a:r>
              <a:rPr lang="ru-RU" sz="3600" b="1" dirty="0"/>
              <a:t> </a:t>
            </a:r>
            <a:r>
              <a:rPr lang="ru-RU" sz="3600" b="1" dirty="0" err="1"/>
              <a:t>Лаврської</a:t>
            </a:r>
            <a:r>
              <a:rPr lang="ru-RU" sz="3600" b="1" dirty="0"/>
              <a:t> </a:t>
            </a:r>
            <a:endParaRPr lang="en-US" sz="3600" b="1" dirty="0" smtClean="0"/>
          </a:p>
          <a:p>
            <a:r>
              <a:rPr lang="ru-RU" sz="3600" b="1" dirty="0" err="1" smtClean="0"/>
              <a:t>школи</a:t>
            </a:r>
            <a:r>
              <a:rPr lang="ru-RU" sz="3600" b="1" dirty="0" smtClean="0"/>
              <a:t> </a:t>
            </a:r>
            <a:r>
              <a:rPr lang="ru-RU" sz="3600" b="1" dirty="0"/>
              <a:t>в </a:t>
            </a:r>
            <a:endParaRPr lang="en-US" sz="3600" b="1" dirty="0" smtClean="0"/>
          </a:p>
          <a:p>
            <a:r>
              <a:rPr lang="ru-RU" sz="3600" b="1" dirty="0" err="1" smtClean="0"/>
              <a:t>Києві</a:t>
            </a:r>
            <a:r>
              <a:rPr lang="ru-RU" sz="3600" b="1" dirty="0" smtClean="0"/>
              <a:t>:</a:t>
            </a:r>
            <a:endParaRPr lang="ru-RU" sz="36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707904" y="714356"/>
            <a:ext cx="479318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П. </a:t>
            </a:r>
            <a:r>
              <a:rPr lang="ru-RU" sz="3200" b="1" dirty="0" err="1"/>
              <a:t>Сагайдачний</a:t>
            </a:r>
            <a:r>
              <a:rPr lang="ru-RU" sz="3200" b="1" dirty="0"/>
              <a:t>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07904" y="1857364"/>
            <a:ext cx="479318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К.-В. </a:t>
            </a:r>
            <a:r>
              <a:rPr lang="ru-RU" sz="3200" b="1" dirty="0" err="1"/>
              <a:t>Острозький</a:t>
            </a:r>
            <a:r>
              <a:rPr lang="ru-RU" sz="3200" b="1" dirty="0"/>
              <a:t>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07904" y="3000372"/>
            <a:ext cx="479318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 І. </a:t>
            </a:r>
            <a:r>
              <a:rPr lang="ru-RU" sz="3200" b="1" dirty="0" err="1"/>
              <a:t>Борецький</a:t>
            </a:r>
            <a:r>
              <a:rPr lang="ru-RU" sz="3200" b="1" dirty="0"/>
              <a:t>;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3707904" y="4071942"/>
            <a:ext cx="479318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 П. Могила.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39268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4. </a:t>
            </a:r>
            <a:r>
              <a:rPr lang="ru-RU" sz="3600" b="1" dirty="0" err="1"/>
              <a:t>Позначте</a:t>
            </a:r>
            <a:r>
              <a:rPr lang="ru-RU" sz="3600" b="1" dirty="0"/>
              <a:t> </a:t>
            </a:r>
            <a:r>
              <a:rPr lang="ru-RU" sz="3600" b="1" dirty="0" err="1"/>
              <a:t>прізвища</a:t>
            </a:r>
            <a:r>
              <a:rPr lang="ru-RU" sz="3600" b="1" dirty="0"/>
              <a:t> </a:t>
            </a:r>
            <a:r>
              <a:rPr lang="ru-RU" sz="3600" b="1" dirty="0" err="1"/>
              <a:t>діяча</a:t>
            </a:r>
            <a:r>
              <a:rPr lang="ru-RU" sz="3600" b="1" dirty="0"/>
              <a:t> церкви, </a:t>
            </a:r>
            <a:r>
              <a:rPr lang="ru-RU" sz="3600" b="1" dirty="0" err="1"/>
              <a:t>прихильника</a:t>
            </a:r>
            <a:r>
              <a:rPr lang="ru-RU" sz="3600" b="1" dirty="0"/>
              <a:t> </a:t>
            </a:r>
            <a:r>
              <a:rPr lang="ru-RU" sz="3600" b="1" dirty="0" err="1"/>
              <a:t>унії</a:t>
            </a:r>
            <a:r>
              <a:rPr lang="ru-RU" sz="3600" b="1" dirty="0"/>
              <a:t> </a:t>
            </a:r>
            <a:r>
              <a:rPr lang="ru-RU" sz="3600" b="1" dirty="0" err="1"/>
              <a:t>православної</a:t>
            </a:r>
            <a:r>
              <a:rPr lang="ru-RU" sz="3600" b="1" dirty="0"/>
              <a:t> та </a:t>
            </a:r>
            <a:r>
              <a:rPr lang="ru-RU" sz="3600" b="1" dirty="0" err="1"/>
              <a:t>римо-католицької</a:t>
            </a:r>
            <a:r>
              <a:rPr lang="ru-RU" sz="3600" b="1" dirty="0"/>
              <a:t> </a:t>
            </a:r>
            <a:r>
              <a:rPr lang="ru-RU" sz="3600" b="1" dirty="0" smtClean="0"/>
              <a:t>церкви:</a:t>
            </a:r>
            <a:endParaRPr lang="ru-RU" sz="36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83968" y="714356"/>
            <a:ext cx="4574312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Г. Балабан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27984" y="3429000"/>
            <a:ext cx="443029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А.Торунь</a:t>
            </a:r>
            <a:r>
              <a:rPr lang="ru-RU" sz="3200" b="1" dirty="0"/>
              <a:t>;.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283968" y="1916832"/>
            <a:ext cx="4574312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І. </a:t>
            </a:r>
            <a:r>
              <a:rPr lang="ru-RU" sz="3200" b="1" dirty="0" err="1"/>
              <a:t>Потій</a:t>
            </a:r>
            <a:r>
              <a:rPr lang="ru-RU" sz="3200" b="1" dirty="0"/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4749188"/>
            <a:ext cx="443029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М. </a:t>
            </a:r>
            <a:r>
              <a:rPr lang="ru-RU" sz="3200" b="1" dirty="0" err="1"/>
              <a:t>Копистянський</a:t>
            </a:r>
            <a:r>
              <a:rPr lang="ru-RU" sz="3200" b="1" dirty="0"/>
              <a:t>.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4286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5. </a:t>
            </a:r>
            <a:r>
              <a:rPr lang="ru-RU" sz="3600" b="1" dirty="0" err="1"/>
              <a:t>Позначте</a:t>
            </a:r>
            <a:r>
              <a:rPr lang="ru-RU" sz="3600" b="1" dirty="0"/>
              <a:t> </a:t>
            </a:r>
            <a:r>
              <a:rPr lang="ru-RU" sz="3600" b="1" dirty="0" err="1"/>
              <a:t>факти</a:t>
            </a:r>
            <a:r>
              <a:rPr lang="ru-RU" sz="3600" b="1" dirty="0"/>
              <a:t>, </a:t>
            </a:r>
            <a:r>
              <a:rPr lang="ru-RU" sz="3600" b="1" dirty="0" err="1"/>
              <a:t>які</a:t>
            </a:r>
            <a:r>
              <a:rPr lang="ru-RU" sz="3600" b="1" dirty="0"/>
              <a:t> </a:t>
            </a:r>
            <a:r>
              <a:rPr lang="ru-RU" sz="3600" b="1" dirty="0" err="1"/>
              <a:t>стосуються</a:t>
            </a:r>
            <a:r>
              <a:rPr lang="ru-RU" sz="3600" b="1" dirty="0"/>
              <a:t> </a:t>
            </a:r>
            <a:r>
              <a:rPr lang="ru-RU" sz="3600" b="1" dirty="0" err="1"/>
              <a:t>розвитку</a:t>
            </a:r>
            <a:r>
              <a:rPr lang="ru-RU" sz="3600" b="1" dirty="0"/>
              <a:t> </a:t>
            </a:r>
            <a:r>
              <a:rPr lang="ru-RU" sz="3600" b="1" dirty="0" err="1"/>
              <a:t>культури</a:t>
            </a:r>
            <a:r>
              <a:rPr lang="ru-RU" sz="3600" b="1" dirty="0"/>
              <a:t> </a:t>
            </a:r>
            <a:r>
              <a:rPr lang="ru-RU" sz="3600" b="1" dirty="0" err="1"/>
              <a:t>України</a:t>
            </a:r>
            <a:r>
              <a:rPr lang="ru-RU" sz="3600" b="1" dirty="0"/>
              <a:t> в </a:t>
            </a:r>
            <a:r>
              <a:rPr lang="ru-RU" sz="3600" b="1" dirty="0" err="1"/>
              <a:t>другій</a:t>
            </a:r>
            <a:r>
              <a:rPr lang="ru-RU" sz="3600" b="1" dirty="0"/>
              <a:t> </a:t>
            </a:r>
            <a:r>
              <a:rPr lang="ru-RU" sz="3600" b="1" dirty="0" err="1"/>
              <a:t>половині</a:t>
            </a:r>
            <a:r>
              <a:rPr lang="ru-RU" sz="3600" b="1" dirty="0"/>
              <a:t> XVI — </a:t>
            </a:r>
            <a:r>
              <a:rPr lang="ru-RU" sz="3600" b="1" dirty="0" err="1"/>
              <a:t>першій</a:t>
            </a:r>
            <a:r>
              <a:rPr lang="ru-RU" sz="3600" b="1" dirty="0"/>
              <a:t> </a:t>
            </a:r>
            <a:r>
              <a:rPr lang="ru-RU" sz="3600" b="1" dirty="0" err="1"/>
              <a:t>половині</a:t>
            </a:r>
            <a:r>
              <a:rPr lang="ru-RU" sz="3600" b="1" dirty="0"/>
              <a:t> XVII ст.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27984" y="1857364"/>
            <a:ext cx="443029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перша </a:t>
            </a:r>
            <a:r>
              <a:rPr lang="ru-RU" sz="1600" b="1" dirty="0" err="1"/>
              <a:t>вища</a:t>
            </a:r>
            <a:r>
              <a:rPr lang="ru-RU" sz="1600" b="1" dirty="0"/>
              <a:t> </a:t>
            </a:r>
            <a:r>
              <a:rPr lang="ru-RU" sz="1600" b="1" dirty="0" err="1"/>
              <a:t>слов’яно</a:t>
            </a:r>
            <a:r>
              <a:rPr lang="ru-RU" sz="1600" b="1" dirty="0"/>
              <a:t>-греко-</a:t>
            </a:r>
            <a:r>
              <a:rPr lang="ru-RU" sz="1600" b="1" dirty="0" err="1"/>
              <a:t>латинська</a:t>
            </a:r>
            <a:r>
              <a:rPr lang="ru-RU" sz="1600" b="1" dirty="0"/>
              <a:t> школа </a:t>
            </a:r>
            <a:r>
              <a:rPr lang="ru-RU" sz="1600" b="1" dirty="0" err="1"/>
              <a:t>була</a:t>
            </a:r>
            <a:r>
              <a:rPr lang="ru-RU" sz="1600" b="1" dirty="0"/>
              <a:t> заснована у </a:t>
            </a:r>
            <a:r>
              <a:rPr lang="ru-RU" sz="1600" b="1" dirty="0" err="1"/>
              <a:t>Львові</a:t>
            </a:r>
            <a:r>
              <a:rPr lang="ru-RU" sz="1600" b="1" dirty="0"/>
              <a:t>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27984" y="3000372"/>
            <a:ext cx="443029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братські</a:t>
            </a:r>
            <a:r>
              <a:rPr lang="ru-RU" b="1" dirty="0"/>
              <a:t> </a:t>
            </a:r>
            <a:r>
              <a:rPr lang="ru-RU" b="1" dirty="0" err="1"/>
              <a:t>школи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</a:t>
            </a:r>
            <a:r>
              <a:rPr lang="ru-RU" b="1" dirty="0" err="1"/>
              <a:t>засновувалися</a:t>
            </a:r>
            <a:r>
              <a:rPr lang="ru-RU" b="1" dirty="0"/>
              <a:t> </a:t>
            </a:r>
            <a:r>
              <a:rPr lang="ru-RU" b="1" dirty="0" err="1"/>
              <a:t>єзуїтами</a:t>
            </a:r>
            <a:r>
              <a:rPr lang="ru-RU" b="1" dirty="0"/>
              <a:t>;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427984" y="714340"/>
            <a:ext cx="4430296" cy="105847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«</a:t>
            </a:r>
            <a:r>
              <a:rPr lang="ru-RU" sz="1600" b="1" dirty="0" err="1"/>
              <a:t>Граматика</a:t>
            </a:r>
            <a:r>
              <a:rPr lang="ru-RU" sz="1600" b="1" dirty="0"/>
              <a:t>» М. </a:t>
            </a:r>
            <a:r>
              <a:rPr lang="ru-RU" sz="1600" b="1" dirty="0" err="1"/>
              <a:t>Смотрицького</a:t>
            </a:r>
            <a:r>
              <a:rPr lang="ru-RU" sz="1600" b="1" dirty="0"/>
              <a:t> </a:t>
            </a:r>
            <a:r>
              <a:rPr lang="ru-RU" sz="1600" b="1" dirty="0" err="1"/>
              <a:t>вийшла</a:t>
            </a:r>
            <a:r>
              <a:rPr lang="ru-RU" sz="1600" b="1" dirty="0"/>
              <a:t> </a:t>
            </a:r>
            <a:r>
              <a:rPr lang="ru-RU" sz="1600" b="1" dirty="0" err="1"/>
              <a:t>друком</a:t>
            </a:r>
            <a:r>
              <a:rPr lang="ru-RU" sz="1600" b="1" dirty="0"/>
              <a:t>  </a:t>
            </a:r>
            <a:r>
              <a:rPr lang="ru-RU" sz="1600" b="1" dirty="0" smtClean="0"/>
              <a:t>і </a:t>
            </a:r>
            <a:r>
              <a:rPr lang="ru-RU" sz="1600" b="1" dirty="0" err="1"/>
              <a:t>протягом</a:t>
            </a:r>
            <a:r>
              <a:rPr lang="ru-RU" sz="1600" b="1" dirty="0"/>
              <a:t> 2 00 </a:t>
            </a:r>
            <a:r>
              <a:rPr lang="ru-RU" sz="1600" b="1" dirty="0" err="1"/>
              <a:t>років</a:t>
            </a:r>
            <a:r>
              <a:rPr lang="ru-RU" sz="1600" b="1" dirty="0"/>
              <a:t> </a:t>
            </a:r>
            <a:r>
              <a:rPr lang="ru-RU" sz="1600" b="1" dirty="0" err="1"/>
              <a:t>залишалася</a:t>
            </a:r>
            <a:r>
              <a:rPr lang="ru-RU" sz="1600" b="1" dirty="0"/>
              <a:t> </a:t>
            </a:r>
            <a:r>
              <a:rPr lang="ru-RU" sz="1600" b="1" dirty="0" err="1"/>
              <a:t>підручником</a:t>
            </a:r>
            <a:r>
              <a:rPr lang="ru-RU" sz="1600" b="1" dirty="0"/>
              <a:t> </a:t>
            </a:r>
            <a:r>
              <a:rPr lang="ru-RU" sz="1600" b="1" dirty="0" err="1"/>
              <a:t>церковнослов’янської</a:t>
            </a:r>
            <a:r>
              <a:rPr lang="ru-RU" sz="1600" b="1" dirty="0"/>
              <a:t> </a:t>
            </a:r>
            <a:r>
              <a:rPr lang="ru-RU" sz="1600" b="1" dirty="0" err="1"/>
              <a:t>мови</a:t>
            </a:r>
            <a:r>
              <a:rPr lang="ru-RU" sz="1600" b="1" dirty="0"/>
              <a:t>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4223554"/>
            <a:ext cx="443029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/>
              <a:t>найбільш</a:t>
            </a:r>
            <a:r>
              <a:rPr lang="ru-RU" sz="1600" b="1" dirty="0"/>
              <a:t> </a:t>
            </a:r>
            <a:r>
              <a:rPr lang="ru-RU" sz="1600" b="1" dirty="0" err="1"/>
              <a:t>відомою</a:t>
            </a:r>
            <a:r>
              <a:rPr lang="ru-RU" sz="1600" b="1" dirty="0"/>
              <a:t> </a:t>
            </a:r>
            <a:r>
              <a:rPr lang="ru-RU" sz="1600" b="1" dirty="0" err="1"/>
              <a:t>пам’яткою</a:t>
            </a:r>
            <a:r>
              <a:rPr lang="ru-RU" sz="1600" b="1" dirty="0"/>
              <a:t> </a:t>
            </a:r>
            <a:r>
              <a:rPr lang="ru-RU" sz="1600" b="1" dirty="0" err="1"/>
              <a:t>архітектури</a:t>
            </a:r>
            <a:r>
              <a:rPr lang="ru-RU" sz="1600" b="1" dirty="0"/>
              <a:t> </a:t>
            </a:r>
            <a:r>
              <a:rPr lang="ru-RU" sz="1600" b="1" dirty="0" err="1"/>
              <a:t>Києва</a:t>
            </a:r>
            <a:r>
              <a:rPr lang="ru-RU" sz="1600" b="1" dirty="0"/>
              <a:t> </a:t>
            </a:r>
            <a:r>
              <a:rPr lang="ru-RU" sz="1600" b="1" dirty="0" err="1"/>
              <a:t>другої</a:t>
            </a:r>
            <a:r>
              <a:rPr lang="ru-RU" sz="1600" b="1" dirty="0"/>
              <a:t> </a:t>
            </a:r>
            <a:r>
              <a:rPr lang="ru-RU" sz="1600" b="1" dirty="0" err="1"/>
              <a:t>половини</a:t>
            </a:r>
            <a:r>
              <a:rPr lang="ru-RU" sz="1600" b="1" dirty="0"/>
              <a:t> </a:t>
            </a:r>
            <a:r>
              <a:rPr lang="en-US" sz="1600" b="1" dirty="0"/>
              <a:t>XVI </a:t>
            </a:r>
            <a:r>
              <a:rPr lang="ru-RU" sz="1600" b="1" dirty="0"/>
              <a:t>ст. є </a:t>
            </a:r>
            <a:r>
              <a:rPr lang="ru-RU" sz="1600" b="1" dirty="0" err="1"/>
              <a:t>каплиця</a:t>
            </a:r>
            <a:r>
              <a:rPr lang="ru-RU" sz="1600" b="1" dirty="0"/>
              <a:t> </a:t>
            </a:r>
            <a:r>
              <a:rPr lang="ru-RU" sz="1600" b="1" dirty="0" err="1"/>
              <a:t>Кампіанів</a:t>
            </a:r>
            <a:r>
              <a:rPr lang="ru-RU" sz="1600" b="1" dirty="0"/>
              <a:t>.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4286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6.Назва </a:t>
            </a:r>
            <a:r>
              <a:rPr lang="ru-RU" sz="3600" b="1" dirty="0" err="1" smtClean="0"/>
              <a:t>мандрівного</a:t>
            </a:r>
            <a:r>
              <a:rPr lang="ru-RU" sz="3600" b="1" dirty="0" smtClean="0"/>
              <a:t> театру:</a:t>
            </a:r>
            <a:endParaRPr lang="ru-RU" sz="36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796136" y="714356"/>
            <a:ext cx="2704954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 Бондар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96136" y="1857364"/>
            <a:ext cx="2704954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містраль</a:t>
            </a:r>
            <a:r>
              <a:rPr lang="ru-RU" sz="3200" b="1" dirty="0"/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96136" y="3000372"/>
            <a:ext cx="2704954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балаган;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5796136" y="4071942"/>
            <a:ext cx="2704954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 вертеп;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4286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7.Позначте</a:t>
            </a:r>
            <a:r>
              <a:rPr lang="ru-RU" sz="3600" b="1" dirty="0"/>
              <a:t>, </a:t>
            </a:r>
            <a:r>
              <a:rPr lang="ru-RU" sz="3600" b="1" dirty="0" err="1"/>
              <a:t>якого</a:t>
            </a:r>
            <a:r>
              <a:rPr lang="ru-RU" sz="3600" b="1" dirty="0"/>
              <a:t> року </a:t>
            </a:r>
            <a:r>
              <a:rPr lang="ru-RU" sz="3600" b="1" dirty="0" err="1"/>
              <a:t>відбулось</a:t>
            </a:r>
            <a:r>
              <a:rPr lang="ru-RU" sz="3600" b="1" dirty="0"/>
              <a:t> </a:t>
            </a:r>
            <a:r>
              <a:rPr lang="ru-RU" sz="3600" b="1" dirty="0" err="1"/>
              <a:t>повстання</a:t>
            </a:r>
            <a:r>
              <a:rPr lang="ru-RU" sz="3600" b="1" dirty="0"/>
              <a:t> на </a:t>
            </a:r>
            <a:r>
              <a:rPr lang="ru-RU" sz="3600" b="1" dirty="0" err="1"/>
              <a:t>чолі</a:t>
            </a:r>
            <a:r>
              <a:rPr lang="ru-RU" sz="3600" b="1" dirty="0"/>
              <a:t> з М.  </a:t>
            </a:r>
            <a:r>
              <a:rPr lang="ru-RU" sz="3600" b="1" dirty="0" err="1"/>
              <a:t>Жмайлом</a:t>
            </a:r>
            <a:r>
              <a:rPr lang="ru-RU" sz="3600" b="1" dirty="0"/>
              <a:t>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43438" y="714356"/>
            <a:ext cx="3857652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1632;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4149080"/>
            <a:ext cx="4000528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1638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3438" y="3000372"/>
            <a:ext cx="3857652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1637;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643438" y="1936156"/>
            <a:ext cx="3857652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1625;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816" y="730797"/>
            <a:ext cx="4286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8.Позначте </a:t>
            </a:r>
            <a:r>
              <a:rPr lang="ru-RU" sz="3600" b="1" dirty="0" err="1"/>
              <a:t>рік</a:t>
            </a:r>
            <a:r>
              <a:rPr lang="ru-RU" sz="3600" b="1" dirty="0"/>
              <a:t>, коли </a:t>
            </a:r>
            <a:r>
              <a:rPr lang="ru-RU" sz="3600" b="1" dirty="0" err="1"/>
              <a:t>сталася</a:t>
            </a:r>
            <a:r>
              <a:rPr lang="ru-RU" sz="3600" b="1" dirty="0"/>
              <a:t> </a:t>
            </a:r>
            <a:r>
              <a:rPr lang="ru-RU" sz="3600" b="1" dirty="0" err="1"/>
              <a:t>подія</a:t>
            </a:r>
            <a:r>
              <a:rPr lang="ru-RU" sz="3600" b="1" dirty="0"/>
              <a:t>, </a:t>
            </a:r>
            <a:r>
              <a:rPr lang="ru-RU" sz="3600" b="1" dirty="0" err="1"/>
              <a:t>відома</a:t>
            </a:r>
            <a:r>
              <a:rPr lang="ru-RU" sz="3600" b="1" dirty="0"/>
              <a:t> </a:t>
            </a:r>
            <a:r>
              <a:rPr lang="ru-RU" sz="3600" b="1" dirty="0" err="1"/>
              <a:t>під</a:t>
            </a:r>
            <a:r>
              <a:rPr lang="ru-RU" sz="3600" b="1" dirty="0"/>
              <a:t> </a:t>
            </a:r>
            <a:r>
              <a:rPr lang="ru-RU" sz="3600" b="1" dirty="0" err="1"/>
              <a:t>назвою</a:t>
            </a:r>
            <a:r>
              <a:rPr lang="ru-RU" sz="3600" b="1" dirty="0"/>
              <a:t> «Тарасова </a:t>
            </a:r>
            <a:r>
              <a:rPr lang="ru-RU" sz="3600" b="1" dirty="0" err="1"/>
              <a:t>ніч</a:t>
            </a:r>
            <a:r>
              <a:rPr lang="ru-RU" sz="3600" b="1" dirty="0"/>
              <a:t>».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88024" y="714356"/>
            <a:ext cx="371306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1628;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88024" y="1857364"/>
            <a:ext cx="371306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1631.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8024" y="3000372"/>
            <a:ext cx="371306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1629;</a:t>
            </a:r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788024" y="4071942"/>
            <a:ext cx="371306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1630;</a:t>
            </a:r>
          </a:p>
        </p:txBody>
      </p:sp>
      <p:sp>
        <p:nvSpPr>
          <p:cNvPr id="8" name="Скругленный прямоугольник 7">
            <a:hlinkClick r:id="" action="ppaction://hlinkshowjump?jump=endshow"/>
          </p:cNvPr>
          <p:cNvSpPr/>
          <p:nvPr/>
        </p:nvSpPr>
        <p:spPr>
          <a:xfrm>
            <a:off x="7072330" y="6357958"/>
            <a:ext cx="1785950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завершить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ec25636e4d59f96e2d6434a64e5ba2c9873fae8"/>
  <p:tag name="ISPRING_RESOURCE_PATHS_HASH_PRESENTER" val="acbf928383d1169028fec991e26d33b9ffefba6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125</TotalTime>
  <Words>320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Book Antiqua</vt:lpstr>
      <vt:lpstr>Times New Roman</vt:lpstr>
      <vt:lpstr>Wingdings</vt:lpstr>
      <vt:lpstr>Твердый переплет</vt:lpstr>
      <vt:lpstr>Оцінювання знань за темою «Українські землі в першій половині XVII ст.»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АГПА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АГПА</dc:creator>
  <cp:lastModifiedBy>Пользователь</cp:lastModifiedBy>
  <cp:revision>16</cp:revision>
  <dcterms:created xsi:type="dcterms:W3CDTF">2012-03-19T06:33:32Z</dcterms:created>
  <dcterms:modified xsi:type="dcterms:W3CDTF">2019-07-18T20:31:30Z</dcterms:modified>
</cp:coreProperties>
</file>