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60" r:id="rId5"/>
    <p:sldId id="261" r:id="rId6"/>
    <p:sldId id="262" r:id="rId7"/>
    <p:sldId id="263" r:id="rId8"/>
    <p:sldId id="264" r:id="rId9"/>
    <p:sldId id="273" r:id="rId10"/>
    <p:sldId id="274" r:id="rId11"/>
    <p:sldId id="265" r:id="rId12"/>
    <p:sldId id="266" r:id="rId13"/>
    <p:sldId id="267" r:id="rId14"/>
    <p:sldId id="268" r:id="rId15"/>
    <p:sldId id="269" r:id="rId16"/>
    <p:sldId id="272" r:id="rId17"/>
    <p:sldId id="270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49F91E0-2CA3-44F5-B762-95FC19DEBAAA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49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6B5FD8-F9A9-45F8-A2B5-0D61B80D117F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68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E345FD-D768-4506-8FB2-090000B2CBD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29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4B2D9-6AD2-41F1-B68B-47C97A3561C8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50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2D9B5-8D7C-46AD-B4C2-11AB6332BF3B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63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584A7-3C02-43F6-8361-7D746C3A876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25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60517-F9D0-45EF-97B6-2E223BF6AC4C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87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B3CD2-D3AC-4818-82C5-E32AFDE18E83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84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B80CF-81AB-426B-BF19-A927A6C474D6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68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6768D-CE37-4E6B-B3FA-AB96FE4E837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09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6FD71-27CE-4E8A-9256-75B707E4064C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1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5B1211-BDB8-4339-A1F8-F985D673C34A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14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837ED-8372-44DC-93EF-AEFF5675E307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90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C195B-2BA7-4E9A-944F-DBB56D35E7B1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05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A2C0A-2FAB-41D4-8798-D9EAC2DEF038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2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A5674C-0F6D-40E3-B132-489BD1257C7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2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4C8E76-CAB4-42A4-9F8D-AA1D24DE7E4C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2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E71A8-1A39-4FC7-BD4A-976667BC398D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9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6D1E73-3751-40F0-A172-74D78586FDE3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45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7C599A-7D59-4091-BC2A-0E06A3F5C56A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06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01E152-B19A-4645-9650-07B111656F4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13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BB9E9F-5B03-4749-9E52-D2F4028D66CC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90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E7A1EA-6878-4693-A0D5-C9E15E0046AD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258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D984F0-E959-4691-9A03-13CB0353F6AC}" type="slidenum">
              <a:rPr lang="ru-RU">
                <a:solidFill>
                  <a:srgbClr val="FEFAC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3010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13.jpeg"/><Relationship Id="rId4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18.jpe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395536" y="2780928"/>
            <a:ext cx="8929718" cy="78082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5400" dirty="0" smtClean="0">
                <a:latin typeface="Arial Black" pitchFamily="34" charset="0"/>
              </a:rPr>
              <a:t>ЛЮБЛІНСЬКА УНІЯ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0" y="5715000"/>
            <a:ext cx="91440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41620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-285784" y="1000108"/>
            <a:ext cx="9429784" cy="55743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smtClean="0">
                <a:latin typeface="Arial Black" pitchFamily="34" charset="0"/>
              </a:rPr>
              <a:t>КНЯЗЬ ВАСИЛЬ-КОСТЯНТИН ОСТРОЗЬКИЙ</a:t>
            </a:r>
            <a:endParaRPr lang="ru-RU" sz="440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310063" y="1714500"/>
            <a:ext cx="4833937" cy="4500563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err="1" smtClean="0"/>
              <a:t>Був</a:t>
            </a:r>
            <a:r>
              <a:rPr lang="ru-RU" sz="2800" b="1" dirty="0" smtClean="0"/>
              <a:t> одним </a:t>
            </a:r>
            <a:r>
              <a:rPr lang="ru-RU" sz="2800" b="1" dirty="0" err="1" smtClean="0"/>
              <a:t>із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лідерів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опозиції</a:t>
            </a:r>
            <a:r>
              <a:rPr lang="ru-RU" sz="2800" b="1" dirty="0" smtClean="0"/>
              <a:t>, яка не </a:t>
            </a:r>
            <a:r>
              <a:rPr lang="ru-RU" sz="2800" b="1" dirty="0" err="1" smtClean="0"/>
              <a:t>підтримувала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укладення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Люблінської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унії</a:t>
            </a:r>
            <a:r>
              <a:rPr lang="ru-RU" sz="2800" b="1" dirty="0" smtClean="0"/>
              <a:t>. </a:t>
            </a:r>
            <a:r>
              <a:rPr lang="ru-RU" sz="2800" b="1" dirty="0" err="1" smtClean="0"/>
              <a:t>Виступав</a:t>
            </a:r>
            <a:r>
              <a:rPr lang="ru-RU" sz="2800" b="1" dirty="0" smtClean="0"/>
              <a:t> за те, </a:t>
            </a:r>
            <a:r>
              <a:rPr lang="ru-RU" sz="2800" b="1" dirty="0" err="1" smtClean="0"/>
              <a:t>щоб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Україна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увійшла</a:t>
            </a:r>
            <a:r>
              <a:rPr lang="ru-RU" sz="2800" b="1" dirty="0" smtClean="0"/>
              <a:t> на </a:t>
            </a:r>
            <a:r>
              <a:rPr lang="ru-RU" sz="2800" b="1" dirty="0" err="1" smtClean="0"/>
              <a:t>рівних</a:t>
            </a:r>
            <a:r>
              <a:rPr lang="ru-RU" sz="2800" b="1" dirty="0" smtClean="0"/>
              <a:t> правах </a:t>
            </a:r>
            <a:r>
              <a:rPr lang="ru-RU" sz="2800" b="1" dirty="0" err="1" smtClean="0"/>
              <a:t>з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Польщею</a:t>
            </a:r>
            <a:r>
              <a:rPr lang="ru-RU" sz="2800" b="1" dirty="0" smtClean="0"/>
              <a:t> та Литвою до нового федеративного державного </a:t>
            </a:r>
            <a:r>
              <a:rPr lang="ru-RU" sz="2800" b="1" dirty="0" err="1" smtClean="0"/>
              <a:t>утворення</a:t>
            </a:r>
            <a:r>
              <a:rPr lang="ru-RU" sz="2800" b="1" dirty="0" smtClean="0"/>
              <a:t>.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69636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500188"/>
            <a:ext cx="3598863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64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85728"/>
            <a:ext cx="9144000" cy="7717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b="1" smtClean="0">
                <a:latin typeface="Arial Black" pitchFamily="34" charset="0"/>
              </a:rPr>
              <a:t>УМОВИ ЛЮБЛІНСЬКОЇ УНІЇ</a:t>
            </a:r>
            <a:endParaRPr lang="ru-RU" sz="440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5" y="1000124"/>
            <a:ext cx="8305800" cy="5381203"/>
          </a:xfrm>
        </p:spPr>
        <p:txBody>
          <a:bodyPr>
            <a:normAutofit fontScale="40000" lnSpcReduction="20000"/>
          </a:bodyPr>
          <a:lstStyle/>
          <a:p>
            <a:pPr algn="l">
              <a:spcBef>
                <a:spcPct val="0"/>
              </a:spcBef>
              <a:buClrTx/>
              <a:buSzTx/>
              <a:defRPr/>
            </a:pP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•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Внаслідок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об’єднання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Польщі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 та Великого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князівства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Литовського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утворювалася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 нова держава —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Річ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Посполита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.</a:t>
            </a:r>
          </a:p>
          <a:p>
            <a:pPr algn="l">
              <a:spcBef>
                <a:spcPct val="0"/>
              </a:spcBef>
              <a:buClrTx/>
              <a:buSzTx/>
              <a:defRPr/>
            </a:pP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•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Очолювати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Річ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Посполиту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мали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: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виборний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 король,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спільний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 сейм і сенат.</a:t>
            </a:r>
            <a:endParaRPr lang="ru-RU" sz="7000" b="1" dirty="0" smtClean="0">
              <a:solidFill>
                <a:srgbClr val="002060"/>
              </a:solidFill>
              <a:cs typeface="Arial" charset="0"/>
            </a:endParaRPr>
          </a:p>
          <a:p>
            <a:pPr algn="l">
              <a:spcBef>
                <a:spcPct val="0"/>
              </a:spcBef>
              <a:buClrTx/>
              <a:buSzTx/>
              <a:defRPr/>
            </a:pP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• Угоди з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іншими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державами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мали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укладатися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від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імені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Речі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Посполитої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.</a:t>
            </a:r>
            <a:endParaRPr lang="ru-RU" sz="7000" b="1" dirty="0" smtClean="0">
              <a:solidFill>
                <a:srgbClr val="002060"/>
              </a:solidFill>
              <a:cs typeface="Arial" charset="0"/>
            </a:endParaRPr>
          </a:p>
          <a:p>
            <a:pPr algn="l">
              <a:spcBef>
                <a:spcPct val="0"/>
              </a:spcBef>
              <a:buClrTx/>
              <a:buSzTx/>
              <a:defRPr/>
            </a:pP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•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Литовська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,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українська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й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польська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шляхта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були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зрівняні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в правах і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отримували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право на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володіння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маєтками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по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всій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території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Речі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Посполитої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.</a:t>
            </a:r>
            <a:endParaRPr lang="ru-RU" sz="7000" b="1" dirty="0" smtClean="0">
              <a:solidFill>
                <a:srgbClr val="002060"/>
              </a:solidFill>
              <a:cs typeface="Arial" charset="0"/>
            </a:endParaRPr>
          </a:p>
          <a:p>
            <a:pPr algn="l">
              <a:spcBef>
                <a:spcPct val="0"/>
              </a:spcBef>
              <a:buClrTx/>
              <a:buSzTx/>
              <a:defRPr/>
            </a:pP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•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Ліквідовувалися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митні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кордони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,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запроваджувалася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єдина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грошова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одиниця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.</a:t>
            </a:r>
          </a:p>
          <a:p>
            <a:pPr algn="l">
              <a:spcBef>
                <a:spcPct val="0"/>
              </a:spcBef>
              <a:buClrTx/>
              <a:buSzTx/>
              <a:defRPr/>
            </a:pP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• Литва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зберігала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своє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 право і суд,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адміністрацію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,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військо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,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скарбницю</a:t>
            </a:r>
            <a:r>
              <a:rPr lang="ru-RU" sz="7000" b="1" dirty="0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, </a:t>
            </a:r>
            <a:r>
              <a:rPr lang="ru-RU" sz="7000" b="1" dirty="0" err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мову</a:t>
            </a:r>
            <a:r>
              <a:rPr lang="ru-RU" sz="7000" b="1" dirty="0" smtClean="0">
                <a:solidFill>
                  <a:srgbClr val="002060"/>
                </a:solidFill>
                <a:cs typeface="Arial" charset="0"/>
              </a:rPr>
              <a:t> </a:t>
            </a:r>
          </a:p>
          <a:p>
            <a:pPr eaLnBrk="1" hangingPunct="1">
              <a:defRPr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48317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0" y="0"/>
            <a:ext cx="9144000" cy="135232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smtClean="0">
                <a:latin typeface="Arial Black" pitchFamily="34" charset="0"/>
              </a:rPr>
              <a:t>АДМІНІСТРАТИВНО-ТЕРИТОРІАЛЬНИЙ УСТРІЙ </a:t>
            </a:r>
            <a:endParaRPr lang="ru-RU" sz="440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0" y="1214438"/>
            <a:ext cx="9144000" cy="585787"/>
          </a:xfrm>
        </p:spPr>
        <p:txBody>
          <a:bodyPr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/>
              <a:t>На </a:t>
            </a:r>
            <a:r>
              <a:rPr lang="ru-RU" sz="2800" b="1" dirty="0" err="1" smtClean="0"/>
              <a:t>українських</a:t>
            </a:r>
            <a:r>
              <a:rPr lang="ru-RU" sz="2800" b="1" dirty="0" smtClean="0"/>
              <a:t> землях </a:t>
            </a:r>
            <a:r>
              <a:rPr lang="ru-RU" sz="2800" b="1" dirty="0" err="1" smtClean="0"/>
              <a:t>було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утворено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шість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воєводств</a:t>
            </a:r>
            <a:endParaRPr lang="ru-RU" sz="2800" b="1" dirty="0"/>
          </a:p>
        </p:txBody>
      </p:sp>
      <p:pic>
        <p:nvPicPr>
          <p:cNvPr id="71684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2214563"/>
            <a:ext cx="2679700" cy="32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5720" y="2214554"/>
            <a:ext cx="3286148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err="1">
                <a:solidFill>
                  <a:srgbClr val="002060"/>
                </a:solidFill>
                <a:cs typeface="Arial" charset="0"/>
              </a:rPr>
              <a:t>Руське</a:t>
            </a:r>
            <a:r>
              <a:rPr lang="ru-RU" sz="2400" b="1" dirty="0">
                <a:solidFill>
                  <a:srgbClr val="002060"/>
                </a:solidFill>
                <a:cs typeface="Arial" charset="0"/>
              </a:rPr>
              <a:t> (</a:t>
            </a:r>
            <a:r>
              <a:rPr lang="ru-RU" sz="2400" b="1" dirty="0" err="1">
                <a:solidFill>
                  <a:srgbClr val="002060"/>
                </a:solidFill>
                <a:cs typeface="Arial" charset="0"/>
              </a:rPr>
              <a:t>з</a:t>
            </a:r>
            <a:r>
              <a:rPr lang="ru-RU" sz="2400" b="1" dirty="0">
                <a:solidFill>
                  <a:srgbClr val="002060"/>
                </a:solidFill>
                <a:cs typeface="Arial" charset="0"/>
              </a:rPr>
              <a:t> центром у </a:t>
            </a:r>
            <a:r>
              <a:rPr lang="ru-RU" sz="2400" b="1" dirty="0" err="1">
                <a:solidFill>
                  <a:srgbClr val="002060"/>
                </a:solidFill>
                <a:cs typeface="Arial" charset="0"/>
              </a:rPr>
              <a:t>Львові</a:t>
            </a:r>
            <a:r>
              <a:rPr lang="ru-RU" sz="2400" b="1" dirty="0">
                <a:solidFill>
                  <a:srgbClr val="002060"/>
                </a:solidFill>
                <a:cs typeface="Arial" charset="0"/>
              </a:rPr>
              <a:t>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429000"/>
            <a:ext cx="3357586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err="1">
                <a:solidFill>
                  <a:srgbClr val="002060"/>
                </a:solidFill>
                <a:cs typeface="Arial" charset="0"/>
              </a:rPr>
              <a:t>Белзьке</a:t>
            </a:r>
            <a:r>
              <a:rPr lang="ru-RU" sz="2400" b="1" dirty="0">
                <a:solidFill>
                  <a:srgbClr val="002060"/>
                </a:solidFill>
                <a:cs typeface="Arial" charset="0"/>
              </a:rPr>
              <a:t> (</a:t>
            </a:r>
            <a:r>
              <a:rPr lang="ru-RU" sz="2400" b="1" dirty="0" err="1">
                <a:solidFill>
                  <a:srgbClr val="002060"/>
                </a:solidFill>
                <a:cs typeface="Arial" charset="0"/>
              </a:rPr>
              <a:t>з</a:t>
            </a:r>
            <a:r>
              <a:rPr lang="ru-RU" sz="2400" b="1" dirty="0">
                <a:solidFill>
                  <a:srgbClr val="002060"/>
                </a:solidFill>
                <a:cs typeface="Arial" charset="0"/>
              </a:rPr>
              <a:t> центром у </a:t>
            </a:r>
            <a:r>
              <a:rPr lang="ru-RU" sz="2400" b="1" dirty="0" err="1">
                <a:solidFill>
                  <a:srgbClr val="002060"/>
                </a:solidFill>
                <a:cs typeface="Arial" charset="0"/>
              </a:rPr>
              <a:t>Белзі</a:t>
            </a:r>
            <a:r>
              <a:rPr lang="ru-RU" sz="2400" b="1" dirty="0">
                <a:solidFill>
                  <a:srgbClr val="002060"/>
                </a:solidFill>
                <a:cs typeface="Arial" charset="0"/>
              </a:rPr>
              <a:t>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5000636"/>
            <a:ext cx="3357586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>
                <a:solidFill>
                  <a:srgbClr val="002060"/>
                </a:solidFill>
                <a:cs typeface="Arial" charset="0"/>
              </a:rPr>
              <a:t>Подільське (з центром у Кам’янці)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572132" y="5500702"/>
            <a:ext cx="3286148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cs typeface="Arial" charset="0"/>
              </a:rPr>
              <a:t>Київське</a:t>
            </a:r>
            <a:r>
              <a:rPr lang="ru-RU" sz="2400" b="1" dirty="0">
                <a:solidFill>
                  <a:srgbClr val="002060"/>
                </a:solidFill>
                <a:cs typeface="Arial" charset="0"/>
              </a:rPr>
              <a:t> (</a:t>
            </a:r>
            <a:r>
              <a:rPr lang="ru-RU" sz="2400" b="1" dirty="0" err="1">
                <a:solidFill>
                  <a:srgbClr val="002060"/>
                </a:solidFill>
                <a:cs typeface="Arial" charset="0"/>
              </a:rPr>
              <a:t>з</a:t>
            </a:r>
            <a:r>
              <a:rPr lang="ru-RU" sz="2400" b="1" dirty="0">
                <a:solidFill>
                  <a:srgbClr val="002060"/>
                </a:solidFill>
                <a:cs typeface="Arial" charset="0"/>
              </a:rPr>
              <a:t> центром у </a:t>
            </a:r>
            <a:r>
              <a:rPr lang="ru-RU" sz="2400" b="1" dirty="0" err="1">
                <a:solidFill>
                  <a:srgbClr val="002060"/>
                </a:solidFill>
                <a:cs typeface="Arial" charset="0"/>
              </a:rPr>
              <a:t>Києві</a:t>
            </a:r>
            <a:r>
              <a:rPr lang="ru-RU" sz="2400" b="1" dirty="0">
                <a:solidFill>
                  <a:srgbClr val="002060"/>
                </a:solidFill>
                <a:cs typeface="Arial" charset="0"/>
              </a:rPr>
              <a:t>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500694" y="4000504"/>
            <a:ext cx="3429024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err="1">
                <a:solidFill>
                  <a:srgbClr val="002060"/>
                </a:solidFill>
                <a:cs typeface="Arial" charset="0"/>
              </a:rPr>
              <a:t>Брацлавське</a:t>
            </a:r>
            <a:r>
              <a:rPr lang="ru-RU" sz="2400" b="1" dirty="0">
                <a:solidFill>
                  <a:srgbClr val="002060"/>
                </a:solidFill>
                <a:cs typeface="Arial" charset="0"/>
              </a:rPr>
              <a:t> (</a:t>
            </a:r>
            <a:r>
              <a:rPr lang="ru-RU" sz="2400" b="1" dirty="0" err="1">
                <a:solidFill>
                  <a:srgbClr val="002060"/>
                </a:solidFill>
                <a:cs typeface="Arial" charset="0"/>
              </a:rPr>
              <a:t>з</a:t>
            </a:r>
            <a:r>
              <a:rPr lang="ru-RU" sz="2400" b="1" dirty="0">
                <a:solidFill>
                  <a:srgbClr val="002060"/>
                </a:solidFill>
                <a:cs typeface="Arial" charset="0"/>
              </a:rPr>
              <a:t> центром у </a:t>
            </a:r>
            <a:r>
              <a:rPr lang="ru-RU" sz="2400" b="1" dirty="0" err="1">
                <a:solidFill>
                  <a:srgbClr val="002060"/>
                </a:solidFill>
                <a:cs typeface="Arial" charset="0"/>
              </a:rPr>
              <a:t>Брацлаві</a:t>
            </a:r>
            <a:r>
              <a:rPr lang="ru-RU" sz="2400" b="1" dirty="0">
                <a:solidFill>
                  <a:srgbClr val="002060"/>
                </a:solidFill>
                <a:cs typeface="Arial" charset="0"/>
              </a:rPr>
              <a:t>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00694" y="2571744"/>
            <a:ext cx="3357586" cy="7858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err="1">
                <a:solidFill>
                  <a:srgbClr val="002060"/>
                </a:solidFill>
                <a:cs typeface="Arial" charset="0"/>
              </a:rPr>
              <a:t>Волинське</a:t>
            </a:r>
            <a:r>
              <a:rPr lang="ru-RU" sz="2400" b="1" dirty="0">
                <a:solidFill>
                  <a:srgbClr val="002060"/>
                </a:solidFill>
                <a:cs typeface="Arial" charset="0"/>
              </a:rPr>
              <a:t> (</a:t>
            </a:r>
            <a:r>
              <a:rPr lang="ru-RU" sz="2400" b="1" dirty="0" err="1">
                <a:solidFill>
                  <a:srgbClr val="002060"/>
                </a:solidFill>
                <a:cs typeface="Arial" charset="0"/>
              </a:rPr>
              <a:t>з</a:t>
            </a:r>
            <a:r>
              <a:rPr lang="ru-RU" sz="2400" b="1" dirty="0">
                <a:solidFill>
                  <a:srgbClr val="002060"/>
                </a:solidFill>
                <a:cs typeface="Arial" charset="0"/>
              </a:rPr>
              <a:t> центром у </a:t>
            </a:r>
            <a:r>
              <a:rPr lang="ru-RU" sz="2400" b="1" dirty="0" err="1">
                <a:solidFill>
                  <a:srgbClr val="002060"/>
                </a:solidFill>
                <a:cs typeface="Arial" charset="0"/>
              </a:rPr>
              <a:t>Луцьку</a:t>
            </a:r>
            <a:r>
              <a:rPr lang="ru-RU" sz="2400" b="1" dirty="0">
                <a:solidFill>
                  <a:srgbClr val="002060"/>
                </a:solidFill>
                <a:cs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2162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6313" y="2214563"/>
            <a:ext cx="3976687" cy="26289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err="1" smtClean="0"/>
              <a:t>Воєводства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очолювали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призначені</a:t>
            </a:r>
            <a:r>
              <a:rPr lang="ru-RU" sz="2800" b="1" dirty="0" smtClean="0"/>
              <a:t> урядом </a:t>
            </a:r>
            <a:r>
              <a:rPr lang="ru-RU" sz="2800" b="1" dirty="0" err="1" smtClean="0"/>
              <a:t>воєводи</a:t>
            </a:r>
            <a:endParaRPr lang="ru-RU" sz="2800" b="1" dirty="0"/>
          </a:p>
        </p:txBody>
      </p:sp>
      <p:pic>
        <p:nvPicPr>
          <p:cNvPr id="72707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311150"/>
            <a:ext cx="3214688" cy="590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671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4929188" y="1285875"/>
            <a:ext cx="3833812" cy="35575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err="1" smtClean="0"/>
              <a:t>Після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Люблінської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унії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сталися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зміни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і</a:t>
            </a:r>
            <a:r>
              <a:rPr lang="ru-RU" sz="2800" b="1" dirty="0" smtClean="0"/>
              <a:t> в законах. Вони </a:t>
            </a:r>
            <a:r>
              <a:rPr lang="ru-RU" sz="2800" b="1" dirty="0" err="1" smtClean="0"/>
              <a:t>закріплювалися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Третім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Литовським</a:t>
            </a:r>
            <a:r>
              <a:rPr lang="ru-RU" sz="2800" b="1" dirty="0" smtClean="0"/>
              <a:t> статутом 1588 р.</a:t>
            </a:r>
            <a:endParaRPr lang="ru-RU" sz="2800" b="1" dirty="0"/>
          </a:p>
        </p:txBody>
      </p:sp>
      <p:pic>
        <p:nvPicPr>
          <p:cNvPr id="73731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85750"/>
            <a:ext cx="3835400" cy="592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531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140014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55776" y="6237312"/>
            <a:ext cx="438934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err="1"/>
              <a:t>Люблінська</a:t>
            </a:r>
            <a:r>
              <a:rPr lang="ru-RU" dirty="0"/>
              <a:t> </a:t>
            </a:r>
            <a:r>
              <a:rPr lang="ru-RU" dirty="0" err="1"/>
              <a:t>унія</a:t>
            </a:r>
            <a:r>
              <a:rPr lang="ru-RU" dirty="0"/>
              <a:t>. Ян Матейко, 1869 </a:t>
            </a:r>
            <a:r>
              <a:rPr lang="ru-RU" dirty="0" err="1"/>
              <a:t>рік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564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-285776"/>
            <a:ext cx="8305800" cy="150019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smtClean="0">
                <a:latin typeface="Arial Black" pitchFamily="34" charset="0"/>
              </a:rPr>
              <a:t>НАСЛІДКИ ЛЮБЛІНСЬКОЇ УНІЇ ДЛЯ УКРАЇНИ</a:t>
            </a:r>
            <a:endParaRPr lang="ru-RU" sz="3600">
              <a:latin typeface="Arial Black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63" y="1143000"/>
            <a:ext cx="4000500" cy="5500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err="1">
                <a:solidFill>
                  <a:srgbClr val="C00000"/>
                </a:solidFill>
              </a:rPr>
              <a:t>Позитивні</a:t>
            </a:r>
            <a:r>
              <a:rPr lang="ru-RU" dirty="0">
                <a:solidFill>
                  <a:srgbClr val="C00000"/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1.Об’єднання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більшості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українських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земель у межах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однієї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держави</a:t>
            </a:r>
            <a:endParaRPr lang="ru-RU" b="1" dirty="0">
              <a:solidFill>
                <a:srgbClr val="C00000"/>
              </a:solidFill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2.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Унія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сприяла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культурному та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політичному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згуртуванню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українського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народу.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3.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Склалися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передумови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для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оформлення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української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нації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4.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Прискорився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процес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зростання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українського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козацтва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й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перетворення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його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на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самостійну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політичну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силу.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5.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Зростання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впливу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культури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Західної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Європи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,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який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сприяв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культурному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піднесенню</a:t>
            </a:r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 в </a:t>
            </a:r>
            <a:r>
              <a:rPr lang="ru-RU" b="1" dirty="0" err="1">
                <a:solidFill>
                  <a:srgbClr val="C00000"/>
                </a:solidFill>
                <a:cs typeface="Arial" pitchFamily="34" charset="0"/>
              </a:rPr>
              <a:t>Україні</a:t>
            </a:r>
            <a:endParaRPr lang="ru-RU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14875" y="1143000"/>
            <a:ext cx="4143375" cy="5429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err="1">
                <a:solidFill>
                  <a:srgbClr val="002060"/>
                </a:solidFill>
              </a:rPr>
              <a:t>Негативні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1.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Втрата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українцями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власної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державності</a:t>
            </a:r>
            <a:endParaRPr lang="ru-RU" b="1" dirty="0">
              <a:solidFill>
                <a:srgbClr val="002060"/>
              </a:solidFill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2.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Зростання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повинностей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і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податків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3.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Українське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населення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зазнає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національно-релігійних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утисків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4.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Відбувалося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обмеження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політичних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економічних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станових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та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особистих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прав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українців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5.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Починається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спольщення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української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еліти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—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князів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та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шляхтичів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6.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Посилення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татарської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агресії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шляхетського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беззаконня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безчинств</a:t>
            </a:r>
            <a:r>
              <a:rPr lang="ru-RU" b="1" dirty="0">
                <a:solidFill>
                  <a:srgbClr val="002060"/>
                </a:solidFill>
                <a:cs typeface="Arial" pitchFamily="34" charset="0"/>
              </a:rPr>
              <a:t> коронного </a:t>
            </a:r>
            <a:r>
              <a:rPr lang="ru-RU" b="1" dirty="0" err="1">
                <a:solidFill>
                  <a:srgbClr val="002060"/>
                </a:solidFill>
                <a:cs typeface="Arial" pitchFamily="34" charset="0"/>
              </a:rPr>
              <a:t>війська</a:t>
            </a:r>
            <a:endParaRPr lang="ru-RU" b="1" dirty="0">
              <a:solidFill>
                <a:srgbClr val="00206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8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428596" y="357166"/>
            <a:ext cx="8305800" cy="48599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err="1" smtClean="0">
                <a:latin typeface="Arial Black" pitchFamily="34" charset="0"/>
              </a:rPr>
              <a:t>Домашнє</a:t>
            </a:r>
            <a:r>
              <a:rPr lang="ru-RU" sz="4400" smtClean="0">
                <a:latin typeface="Arial Black" pitchFamily="34" charset="0"/>
              </a:rPr>
              <a:t> </a:t>
            </a:r>
            <a:r>
              <a:rPr lang="ru-RU" sz="4400" err="1" smtClean="0">
                <a:latin typeface="Arial Black" pitchFamily="34" charset="0"/>
              </a:rPr>
              <a:t>завдання</a:t>
            </a:r>
            <a:endParaRPr lang="ru-RU" sz="4400">
              <a:latin typeface="Arial Black" pitchFamily="34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57188" y="1071563"/>
            <a:ext cx="4614862" cy="4129087"/>
          </a:xfrm>
        </p:spPr>
        <p:txBody>
          <a:bodyPr/>
          <a:lstStyle/>
          <a:p>
            <a:pPr>
              <a:defRPr/>
            </a:pPr>
            <a:r>
              <a:rPr lang="ru-RU" dirty="0"/>
              <a:t>1.	</a:t>
            </a:r>
            <a:r>
              <a:rPr lang="ru-RU" dirty="0" err="1"/>
              <a:t>Опрацювати</a:t>
            </a:r>
            <a:r>
              <a:rPr lang="ru-RU" dirty="0"/>
              <a:t> текст </a:t>
            </a:r>
            <a:r>
              <a:rPr lang="ru-RU" dirty="0" err="1"/>
              <a:t>підручника</a:t>
            </a:r>
            <a:r>
              <a:rPr lang="ru-RU" dirty="0"/>
              <a:t>.</a:t>
            </a:r>
          </a:p>
          <a:p>
            <a:pPr>
              <a:defRPr/>
            </a:pPr>
            <a:r>
              <a:rPr lang="ru-RU" dirty="0"/>
              <a:t>2.	</a:t>
            </a:r>
            <a:r>
              <a:rPr lang="ru-RU" dirty="0" err="1"/>
              <a:t>Виписати</a:t>
            </a:r>
            <a:r>
              <a:rPr lang="ru-RU" dirty="0"/>
              <a:t> та </a:t>
            </a:r>
            <a:r>
              <a:rPr lang="ru-RU" dirty="0" err="1"/>
              <a:t>вивчити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термінів</a:t>
            </a:r>
            <a:r>
              <a:rPr lang="ru-RU" dirty="0"/>
              <a:t> і понять.</a:t>
            </a:r>
          </a:p>
          <a:p>
            <a:pPr>
              <a:defRPr/>
            </a:pPr>
            <a:r>
              <a:rPr lang="ru-RU" dirty="0"/>
              <a:t>3.	</a:t>
            </a:r>
            <a:r>
              <a:rPr lang="ru-RU" dirty="0" err="1"/>
              <a:t>Позначити</a:t>
            </a:r>
            <a:r>
              <a:rPr lang="ru-RU" dirty="0"/>
              <a:t> на </a:t>
            </a:r>
            <a:r>
              <a:rPr lang="ru-RU" dirty="0" err="1"/>
              <a:t>к.к</a:t>
            </a:r>
            <a:r>
              <a:rPr lang="ru-RU" dirty="0"/>
              <a:t>. </a:t>
            </a:r>
            <a:r>
              <a:rPr lang="ru-RU" dirty="0" err="1"/>
              <a:t>назви</a:t>
            </a:r>
            <a:r>
              <a:rPr lang="ru-RU" dirty="0"/>
              <a:t> та </a:t>
            </a:r>
            <a:r>
              <a:rPr lang="ru-RU" dirty="0" err="1"/>
              <a:t>кордони</a:t>
            </a:r>
            <a:r>
              <a:rPr lang="ru-RU" dirty="0"/>
              <a:t> </a:t>
            </a:r>
            <a:r>
              <a:rPr lang="ru-RU" dirty="0" err="1"/>
              <a:t>українських</a:t>
            </a:r>
            <a:r>
              <a:rPr lang="ru-RU" dirty="0"/>
              <a:t> </a:t>
            </a:r>
            <a:r>
              <a:rPr lang="ru-RU" dirty="0" err="1"/>
              <a:t>воєводств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</a:t>
            </a:r>
            <a:r>
              <a:rPr lang="ru-RU" dirty="0" err="1"/>
              <a:t>Посполитої</a:t>
            </a:r>
            <a:endParaRPr lang="ru-RU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75780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928688"/>
            <a:ext cx="3530600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698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500063"/>
            <a:ext cx="6186488" cy="5929312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/>
              <a:t>1. </a:t>
            </a:r>
            <a:r>
              <a:rPr lang="ru-RU" sz="2800" b="1" dirty="0" err="1" smtClean="0"/>
              <a:t>Пригадайте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умови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Кревської</a:t>
            </a:r>
            <a:r>
              <a:rPr lang="ru-RU" sz="2800" b="1" dirty="0" smtClean="0"/>
              <a:t> та </a:t>
            </a:r>
            <a:r>
              <a:rPr lang="ru-RU" sz="2800" b="1" dirty="0" err="1" smtClean="0"/>
              <a:t>Городельської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уній</a:t>
            </a:r>
            <a:r>
              <a:rPr lang="ru-RU" sz="2800" b="1" dirty="0" smtClean="0"/>
              <a:t>.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2. Коли </a:t>
            </a:r>
            <a:r>
              <a:rPr lang="ru-RU" sz="2800" b="1" dirty="0" err="1" smtClean="0"/>
              <a:t>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між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якими</a:t>
            </a:r>
            <a:r>
              <a:rPr lang="ru-RU" sz="2800" b="1" dirty="0" smtClean="0"/>
              <a:t> державами вони </a:t>
            </a:r>
            <a:r>
              <a:rPr lang="ru-RU" sz="2800" b="1" dirty="0" err="1" smtClean="0"/>
              <a:t>були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укладені</a:t>
            </a:r>
            <a:r>
              <a:rPr lang="ru-RU" sz="2800" b="1" dirty="0" smtClean="0"/>
              <a:t>?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3. Яке </a:t>
            </a:r>
            <a:r>
              <a:rPr lang="ru-RU" sz="2800" b="1" dirty="0" err="1" smtClean="0"/>
              <a:t>значення</a:t>
            </a:r>
            <a:r>
              <a:rPr lang="ru-RU" sz="2800" b="1" dirty="0" smtClean="0"/>
              <a:t> вони </a:t>
            </a:r>
            <a:r>
              <a:rPr lang="ru-RU" sz="2800" b="1" dirty="0" err="1" smtClean="0"/>
              <a:t>мали</a:t>
            </a:r>
            <a:r>
              <a:rPr lang="ru-RU" sz="2800" b="1" dirty="0" smtClean="0"/>
              <a:t> для </a:t>
            </a:r>
            <a:r>
              <a:rPr lang="ru-RU" sz="2800" b="1" dirty="0" err="1" smtClean="0"/>
              <a:t>цих</a:t>
            </a:r>
            <a:r>
              <a:rPr lang="ru-RU" sz="2800" b="1" dirty="0" smtClean="0"/>
              <a:t> держав?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4. Як </a:t>
            </a:r>
            <a:r>
              <a:rPr lang="ru-RU" sz="2800" b="1" dirty="0" err="1" smtClean="0"/>
              <a:t>ці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унії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рішення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вплинули</a:t>
            </a:r>
            <a:r>
              <a:rPr lang="ru-RU" sz="2800" b="1" dirty="0" smtClean="0"/>
              <a:t> на становище </a:t>
            </a:r>
            <a:r>
              <a:rPr lang="ru-RU" sz="2800" b="1" dirty="0" err="1" smtClean="0"/>
              <a:t>українських</a:t>
            </a:r>
            <a:r>
              <a:rPr lang="ru-RU" sz="2800" b="1" dirty="0" smtClean="0"/>
              <a:t> земель?</a:t>
            </a:r>
            <a:endParaRPr lang="ru-RU" sz="2800" b="1" dirty="0"/>
          </a:p>
        </p:txBody>
      </p:sp>
      <p:pic>
        <p:nvPicPr>
          <p:cNvPr id="63491" name="Picture 1" descr="C:\Documents and Settings\Admin\Рабочий стол\РАБОТА\украина 8 класс\урок 01\картинки\1-02 Знак вопрос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1071563"/>
            <a:ext cx="2428875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816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4" y="1200354"/>
            <a:ext cx="4171228" cy="2789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290"/>
            <a:ext cx="8929718" cy="7003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latin typeface="Arial Black" pitchFamily="34" charset="0"/>
              </a:rPr>
              <a:t>КРЕВСЬКА УНІЯ 1385 </a:t>
            </a:r>
            <a:r>
              <a:rPr lang="ru-RU" sz="4000" b="1" dirty="0" smtClean="0"/>
              <a:t>р.</a:t>
            </a:r>
            <a:endParaRPr lang="ru-RU" sz="4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868" y="4572008"/>
            <a:ext cx="2857520" cy="207172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>
                <a:solidFill>
                  <a:srgbClr val="002060"/>
                </a:solidFill>
                <a:cs typeface="Arial" charset="0"/>
              </a:rPr>
              <a:t>Король Польщі одночасно вважався і великим князем Литви</a:t>
            </a:r>
            <a:endParaRPr lang="ru-RU" sz="200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034" y="4500570"/>
            <a:ext cx="2857520" cy="207172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>
                <a:solidFill>
                  <a:srgbClr val="002060"/>
                </a:solidFill>
                <a:cs typeface="Arial" charset="0"/>
              </a:rPr>
              <a:t>Ягайло одружувався з польською королевою Ядвігою і ставав королем Польщі</a:t>
            </a:r>
            <a:endParaRPr lang="ru-RU" sz="200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2" y="1785926"/>
            <a:ext cx="2000264" cy="242889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>
                <a:solidFill>
                  <a:srgbClr val="002060"/>
                </a:solidFill>
                <a:cs typeface="Arial" charset="0"/>
              </a:rPr>
              <a:t>Король Польщі одночасно вважався і великим князем Литви</a:t>
            </a:r>
            <a:endParaRPr lang="ru-RU" sz="200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00826" y="1142984"/>
            <a:ext cx="2428860" cy="442915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cs typeface="Arial" charset="0"/>
              </a:rPr>
              <a:t>Ягайло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cs typeface="Arial" charset="0"/>
              </a:rPr>
              <a:t>зобов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’</a:t>
            </a:r>
            <a:r>
              <a:rPr lang="ru-RU" sz="2000" b="1" dirty="0" err="1">
                <a:solidFill>
                  <a:srgbClr val="002060"/>
                </a:solidFill>
                <a:cs typeface="Arial" charset="0"/>
              </a:rPr>
              <a:t>язувався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cs typeface="Arial" charset="0"/>
              </a:rPr>
              <a:t>прийняти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cs typeface="Arial" charset="0"/>
              </a:rPr>
              <a:t>католицизм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cs typeface="Arial" charset="0"/>
              </a:rPr>
              <a:t>хрестити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cs typeface="Arial" charset="0"/>
              </a:rPr>
              <a:t>литовське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cs typeface="Arial" charset="0"/>
              </a:rPr>
              <a:t>населення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cs typeface="Arial" charset="0"/>
              </a:rPr>
              <a:t>і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cs typeface="Arial" charset="0"/>
              </a:rPr>
              <a:t>приєднати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cs typeface="Arial" charset="0"/>
              </a:rPr>
              <a:t>до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cs typeface="Arial" charset="0"/>
              </a:rPr>
              <a:t>Польщі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cs typeface="Arial" charset="0"/>
              </a:rPr>
              <a:t>всі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cs typeface="Arial" charset="0"/>
              </a:rPr>
              <a:t>литовські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cs typeface="Arial" charset="0"/>
              </a:rPr>
              <a:t>українські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cs typeface="Arial" charset="0"/>
              </a:rPr>
              <a:t>і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cs typeface="Arial" charset="0"/>
              </a:rPr>
              <a:t>білоруські</a:t>
            </a:r>
            <a:r>
              <a:rPr lang="en-US" sz="20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cs typeface="Arial" charset="0"/>
              </a:rPr>
              <a:t>землі</a:t>
            </a:r>
            <a:endParaRPr lang="ru-RU" sz="2000" dirty="0">
              <a:solidFill>
                <a:srgbClr val="00206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79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85728"/>
            <a:ext cx="9144000" cy="85725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smtClean="0">
                <a:latin typeface="Arial Black" pitchFamily="34" charset="0"/>
              </a:rPr>
              <a:t>ГОРОДЕЛЬСЬКА УНІЯ 1413 р.</a:t>
            </a:r>
            <a:endParaRPr lang="ru-RU" sz="400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929063"/>
            <a:ext cx="9144000" cy="257175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ct val="0"/>
              </a:spcBef>
              <a:buClrTx/>
              <a:buSzTx/>
              <a:defRPr/>
            </a:pPr>
            <a:r>
              <a:rPr lang="ru-RU" b="1" smtClean="0">
                <a:solidFill>
                  <a:srgbClr val="002060"/>
                </a:solidFill>
                <a:ea typeface="Calibri" pitchFamily="34" charset="0"/>
                <a:cs typeface="Arial" charset="0"/>
              </a:rPr>
              <a:t>Угода між польським королем Владиславом ІІ Ягайлом та великим князем литовським Вітовтом. Укладена 2 жовтня 1413 р. у місті Городлі.</a:t>
            </a:r>
            <a:r>
              <a:rPr lang="ru-RU" b="1" smtClean="0">
                <a:solidFill>
                  <a:srgbClr val="002060"/>
                </a:solidFill>
                <a:cs typeface="Arial" charset="0"/>
              </a:rPr>
              <a:t> </a:t>
            </a:r>
            <a:r>
              <a:rPr lang="ru-RU" b="1" smtClean="0">
                <a:solidFill>
                  <a:srgbClr val="002060"/>
                </a:solidFill>
                <a:ea typeface="Calibri" pitchFamily="34" charset="0"/>
                <a:cs typeface="Calibri" pitchFamily="34" charset="0"/>
              </a:rPr>
              <a:t>Вона підтверджувала існування Великого князівства Литовського. Визнавалася політична зверхність польського короля. Передбачалося проведення заходів, спрямованих на уніфікацію органів управління в обох країнах, зрівняння в правах шляхти католицького віросповідання Польщі та Литви</a:t>
            </a:r>
            <a:r>
              <a:rPr lang="ru-RU" b="1" smtClean="0">
                <a:solidFill>
                  <a:srgbClr val="002060"/>
                </a:solidFill>
                <a:cs typeface="Arial" charset="0"/>
              </a:rPr>
              <a:t> </a:t>
            </a:r>
          </a:p>
          <a:p>
            <a:pPr eaLnBrk="1" hangingPunct="1">
              <a:defRPr/>
            </a:pPr>
            <a:endParaRPr lang="ru-RU" smtClean="0"/>
          </a:p>
        </p:txBody>
      </p:sp>
      <p:pic>
        <p:nvPicPr>
          <p:cNvPr id="65540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285875"/>
            <a:ext cx="528637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98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3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214813"/>
            <a:ext cx="32861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0" y="285750"/>
            <a:ext cx="9144000" cy="1357313"/>
          </a:xfrm>
        </p:spPr>
        <p:txBody>
          <a:bodyPr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/>
              <a:t>У </a:t>
            </a:r>
            <a:r>
              <a:rPr lang="ru-RU" sz="2400" b="1" dirty="0" err="1" smtClean="0"/>
              <a:t>другій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половині</a:t>
            </a:r>
            <a:r>
              <a:rPr lang="ru-RU" sz="2400" b="1" dirty="0" smtClean="0"/>
              <a:t> ХV — на початку XVI ст. </a:t>
            </a:r>
            <a:r>
              <a:rPr lang="ru-RU" sz="2400" b="1" dirty="0" err="1" smtClean="0"/>
              <a:t>розгортаються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процеси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централізації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посилюється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вплив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Польщі</a:t>
            </a:r>
            <a:r>
              <a:rPr lang="ru-RU" sz="2400" b="1" dirty="0" smtClean="0"/>
              <a:t> та </a:t>
            </a:r>
            <a:r>
              <a:rPr lang="ru-RU" sz="2400" b="1" dirty="0" err="1" smtClean="0"/>
              <a:t>прогресує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занепад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Литви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який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був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зумовлений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певними</a:t>
            </a:r>
            <a:r>
              <a:rPr lang="ru-RU" sz="2400" b="1" dirty="0" smtClean="0"/>
              <a:t> факторами:</a:t>
            </a:r>
          </a:p>
          <a:p>
            <a:pPr algn="l">
              <a:spcBef>
                <a:spcPct val="0"/>
              </a:spcBef>
              <a:buClrTx/>
              <a:buSzTx/>
              <a:buFont typeface="Wingdings 2"/>
              <a:buNone/>
              <a:defRPr/>
            </a:pPr>
            <a:r>
              <a:rPr lang="ru-RU" sz="2400" dirty="0" smtClean="0" bmk="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chemeClr val="tx1"/>
              </a:solidFill>
              <a:cs typeface="Arial" pitchFamily="34" charset="0"/>
            </a:endParaRPr>
          </a:p>
          <a:p>
            <a:pPr algn="l">
              <a:spcBef>
                <a:spcPct val="0"/>
              </a:spcBef>
              <a:buClrTx/>
              <a:buSzTx/>
              <a:buFont typeface="Wingdings 2"/>
              <a:buNone/>
              <a:defRPr/>
            </a:pPr>
            <a:r>
              <a:rPr lang="ru-RU" sz="2400" dirty="0" smtClean="0" bmk="п201151413307SlideId26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;</a:t>
            </a:r>
            <a:endParaRPr lang="ru-RU" sz="1400" dirty="0" smtClean="0" bmk="п201151413307SlideId260">
              <a:solidFill>
                <a:schemeClr val="tx1"/>
              </a:solidFill>
              <a:cs typeface="Arial" pitchFamily="34" charset="0"/>
            </a:endParaRPr>
          </a:p>
          <a:p>
            <a:pPr algn="l">
              <a:spcBef>
                <a:spcPct val="0"/>
              </a:spcBef>
              <a:buClrTx/>
              <a:buSzTx/>
              <a:buFont typeface="Wingdings 2"/>
              <a:buNone/>
              <a:defRPr/>
            </a:pPr>
            <a:r>
              <a:rPr lang="ru-RU" sz="2400" dirty="0" smtClean="0" bmk="п201151413307SlideId26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.</a:t>
            </a:r>
            <a:endParaRPr lang="ru-RU" sz="3600" dirty="0" smtClean="0">
              <a:solidFill>
                <a:schemeClr val="tx1"/>
              </a:solidFill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66564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1857375"/>
            <a:ext cx="3119438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вал 8"/>
          <p:cNvSpPr/>
          <p:nvPr/>
        </p:nvSpPr>
        <p:spPr>
          <a:xfrm>
            <a:off x="214282" y="1928802"/>
            <a:ext cx="4286280" cy="1571636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>
                <a:solidFill>
                  <a:srgbClr val="002060"/>
                </a:solidFill>
                <a:cs typeface="Arial" charset="0"/>
              </a:rPr>
              <a:t>а) тривалим протистоянням з Москвою</a:t>
            </a:r>
          </a:p>
        </p:txBody>
      </p:sp>
      <p:sp>
        <p:nvSpPr>
          <p:cNvPr id="10" name="Овал 9"/>
          <p:cNvSpPr/>
          <p:nvPr/>
        </p:nvSpPr>
        <p:spPr>
          <a:xfrm>
            <a:off x="4286248" y="4857760"/>
            <a:ext cx="4572032" cy="1571636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>
                <a:solidFill>
                  <a:srgbClr val="002060"/>
                </a:solidFill>
                <a:cs typeface="Arial" charset="0"/>
              </a:rPr>
              <a:t>в) постійною боротьбою за великокнязівський престол</a:t>
            </a:r>
          </a:p>
        </p:txBody>
      </p:sp>
      <p:sp>
        <p:nvSpPr>
          <p:cNvPr id="8" name="Овал 7"/>
          <p:cNvSpPr/>
          <p:nvPr/>
        </p:nvSpPr>
        <p:spPr>
          <a:xfrm>
            <a:off x="2500298" y="3357562"/>
            <a:ext cx="4286280" cy="1571636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>
                <a:solidFill>
                  <a:srgbClr val="002060"/>
                </a:solidFill>
                <a:cs typeface="Arial" charset="0"/>
              </a:rPr>
              <a:t>б) спустошливими нападами татар</a:t>
            </a:r>
          </a:p>
        </p:txBody>
      </p:sp>
    </p:spTree>
    <p:extLst>
      <p:ext uri="{BB962C8B-B14F-4D97-AF65-F5344CB8AC3E}">
        <p14:creationId xmlns:p14="http://schemas.microsoft.com/office/powerpoint/2010/main" val="2429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00034" y="5143488"/>
            <a:ext cx="8305800" cy="1714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smtClean="0"/>
              <a:t/>
            </a:r>
            <a:br>
              <a:rPr lang="ru-RU" sz="2400" smtClean="0"/>
            </a:br>
            <a:endParaRPr lang="ru-RU" sz="240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000625"/>
            <a:ext cx="9144000" cy="16430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err="1" smtClean="0"/>
              <a:t>Об’єднання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Польського</a:t>
            </a:r>
            <a:r>
              <a:rPr lang="ru-RU" sz="2400" dirty="0" smtClean="0"/>
              <a:t> </a:t>
            </a:r>
            <a:r>
              <a:rPr lang="ru-RU" sz="2400" dirty="0" err="1" smtClean="0"/>
              <a:t>королівства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Великого </a:t>
            </a:r>
            <a:r>
              <a:rPr lang="ru-RU" sz="2400" dirty="0" err="1" smtClean="0"/>
              <a:t>князівства</a:t>
            </a:r>
            <a:r>
              <a:rPr lang="ru-RU" sz="2400" dirty="0" smtClean="0"/>
              <a:t> </a:t>
            </a:r>
            <a:r>
              <a:rPr lang="ru-RU" sz="2400" dirty="0" err="1" smtClean="0"/>
              <a:t>Литовського</a:t>
            </a:r>
            <a:r>
              <a:rPr lang="ru-RU" sz="2400" dirty="0" smtClean="0"/>
              <a:t> в одну державу </a:t>
            </a:r>
            <a:r>
              <a:rPr lang="ru-RU" sz="2400" dirty="0" err="1" smtClean="0"/>
              <a:t>відбулося</a:t>
            </a:r>
            <a:r>
              <a:rPr lang="ru-RU" sz="2400" dirty="0" smtClean="0"/>
              <a:t> у 1569 р. на </a:t>
            </a:r>
            <a:r>
              <a:rPr lang="ru-RU" sz="2400" dirty="0" err="1" smtClean="0"/>
              <a:t>спільному</a:t>
            </a:r>
            <a:r>
              <a:rPr lang="ru-RU" sz="2400" dirty="0" smtClean="0"/>
              <a:t> </a:t>
            </a:r>
            <a:r>
              <a:rPr lang="ru-RU" sz="2400" dirty="0" err="1" smtClean="0"/>
              <a:t>сеймі</a:t>
            </a:r>
            <a:r>
              <a:rPr lang="ru-RU" sz="2400" dirty="0" smtClean="0"/>
              <a:t> </a:t>
            </a:r>
            <a:r>
              <a:rPr lang="ru-RU" sz="2400" dirty="0" err="1" smtClean="0"/>
              <a:t>представників</a:t>
            </a:r>
            <a:r>
              <a:rPr lang="ru-RU" sz="2400" dirty="0" smtClean="0"/>
              <a:t> </a:t>
            </a:r>
            <a:r>
              <a:rPr lang="ru-RU" sz="2400" dirty="0" err="1" smtClean="0"/>
              <a:t>привілейованих</a:t>
            </a:r>
            <a:r>
              <a:rPr lang="ru-RU" sz="2400" dirty="0" smtClean="0"/>
              <a:t> </a:t>
            </a:r>
            <a:r>
              <a:rPr lang="ru-RU" sz="2400" dirty="0" err="1" smtClean="0"/>
              <a:t>станів</a:t>
            </a:r>
            <a:r>
              <a:rPr lang="ru-RU" sz="2400" dirty="0" smtClean="0"/>
              <a:t> </a:t>
            </a:r>
            <a:r>
              <a:rPr lang="ru-RU" sz="2400" dirty="0" err="1" smtClean="0"/>
              <a:t>обох</a:t>
            </a:r>
            <a:r>
              <a:rPr lang="ru-RU" sz="2400" dirty="0" smtClean="0"/>
              <a:t> </a:t>
            </a:r>
            <a:r>
              <a:rPr lang="ru-RU" sz="2400" dirty="0" err="1" smtClean="0"/>
              <a:t>країн</a:t>
            </a:r>
            <a:r>
              <a:rPr lang="ru-RU" sz="2400" dirty="0" smtClean="0"/>
              <a:t>. 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67588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285750"/>
            <a:ext cx="5857875" cy="457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275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6313" y="785813"/>
            <a:ext cx="4019550" cy="47863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/>
              <a:t>1 </a:t>
            </a:r>
            <a:r>
              <a:rPr lang="ru-RU" sz="2800" b="1" dirty="0" err="1" smtClean="0"/>
              <a:t>липня</a:t>
            </a:r>
            <a:r>
              <a:rPr lang="ru-RU" sz="2800" b="1" dirty="0" smtClean="0"/>
              <a:t> 1569 р. </a:t>
            </a:r>
            <a:r>
              <a:rPr lang="ru-RU" sz="2800" b="1" dirty="0" err="1" smtClean="0"/>
              <a:t>унія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була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підписана</a:t>
            </a:r>
            <a:r>
              <a:rPr lang="ru-RU" sz="2800" b="1" dirty="0" smtClean="0"/>
              <a:t>. </a:t>
            </a:r>
            <a:r>
              <a:rPr lang="ru-RU" sz="2800" b="1" dirty="0" err="1" smtClean="0"/>
              <a:t>Проголошувалося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об’єднання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Польщі</a:t>
            </a:r>
            <a:r>
              <a:rPr lang="ru-RU" sz="2800" b="1" dirty="0" smtClean="0"/>
              <a:t> та </a:t>
            </a:r>
            <a:r>
              <a:rPr lang="ru-RU" sz="2800" b="1" dirty="0" err="1" smtClean="0"/>
              <a:t>Литви</a:t>
            </a:r>
            <a:r>
              <a:rPr lang="ru-RU" sz="2800" b="1" dirty="0" smtClean="0"/>
              <a:t> в </a:t>
            </a:r>
            <a:r>
              <a:rPr lang="ru-RU" sz="2800" b="1" dirty="0" err="1" smtClean="0"/>
              <a:t>єдину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федеративну</a:t>
            </a:r>
            <a:r>
              <a:rPr lang="ru-RU" sz="2800" b="1" dirty="0" smtClean="0"/>
              <a:t> державу </a:t>
            </a:r>
            <a:r>
              <a:rPr lang="ru-RU" sz="2800" b="1" dirty="0" err="1" smtClean="0"/>
              <a:t>Річ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Посполиту</a:t>
            </a:r>
            <a:r>
              <a:rPr lang="ru-RU" sz="2800" b="1" dirty="0" smtClean="0"/>
              <a:t> (</a:t>
            </a:r>
            <a:r>
              <a:rPr lang="ru-RU" sz="2800" b="1" dirty="0" err="1" smtClean="0"/>
              <a:t>дослівно</a:t>
            </a:r>
            <a:r>
              <a:rPr lang="ru-RU" sz="2800" b="1" dirty="0" smtClean="0"/>
              <a:t> — </a:t>
            </a:r>
            <a:r>
              <a:rPr lang="ru-RU" sz="2800" b="1" dirty="0" err="1" smtClean="0"/>
              <a:t>республіку</a:t>
            </a:r>
            <a:r>
              <a:rPr lang="ru-RU" sz="2800" b="1" dirty="0" smtClean="0"/>
              <a:t>)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68611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428625"/>
            <a:ext cx="4300537" cy="550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523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439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187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3" y="90714"/>
            <a:ext cx="4933985" cy="6578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17072" y="6093296"/>
            <a:ext cx="352692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err="1"/>
              <a:t>Пам'ятний</a:t>
            </a:r>
            <a:r>
              <a:rPr lang="ru-RU" dirty="0"/>
              <a:t> знак </a:t>
            </a:r>
            <a:r>
              <a:rPr lang="ru-RU" dirty="0" err="1"/>
              <a:t>унії</a:t>
            </a:r>
            <a:r>
              <a:rPr lang="ru-RU" dirty="0"/>
              <a:t> у </a:t>
            </a:r>
            <a:r>
              <a:rPr lang="ru-RU" dirty="0" err="1"/>
              <a:t>Любліні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633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2212SlideId25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3753SlideId26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388SlideId26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3846SlideId26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381SlideId26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4023SlideId26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4042SlideId26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4052SlideId26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410SlideId26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4211SlideId26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420SlideId26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2216SlideId25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4353SlideId26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461SlideId26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4556SlideId26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250SlideId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2519SlideId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307SlideId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286SlideId26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307SlideId26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3230SlideId26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514133222SlideId26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524</Words>
  <Application>Microsoft Office PowerPoint</Application>
  <PresentationFormat>Экран (4:3)</PresentationFormat>
  <Paragraphs>61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Arial Black</vt:lpstr>
      <vt:lpstr>Calibri</vt:lpstr>
      <vt:lpstr>Century Gothic</vt:lpstr>
      <vt:lpstr>Courier New</vt:lpstr>
      <vt:lpstr>Palatino Linotype</vt:lpstr>
      <vt:lpstr>Times New Roman</vt:lpstr>
      <vt:lpstr>Wingdings 2</vt:lpstr>
      <vt:lpstr>Исполнительная</vt:lpstr>
      <vt:lpstr>12_Бумажная</vt:lpstr>
      <vt:lpstr>ЛЮБЛІНСЬКА УНІЯ</vt:lpstr>
      <vt:lpstr>Презентация PowerPoint</vt:lpstr>
      <vt:lpstr>КРЕВСЬКА УНІЯ 1385 р.</vt:lpstr>
      <vt:lpstr>ГОРОДЕЛЬСЬКА УНІЯ 1413 р.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КНЯЗЬ ВАСИЛЬ-КОСТЯНТИН ОСТРОЗЬКИЙ</vt:lpstr>
      <vt:lpstr>УМОВИ ЛЮБЛІНСЬКОЇ УНІЇ</vt:lpstr>
      <vt:lpstr>АДМІНІСТРАТИВНО-ТЕРИТОРІАЛЬНИЙ УСТРІЙ </vt:lpstr>
      <vt:lpstr>Презентация PowerPoint</vt:lpstr>
      <vt:lpstr>Презентация PowerPoint</vt:lpstr>
      <vt:lpstr>Презентация PowerPoint</vt:lpstr>
      <vt:lpstr>НАСЛІДКИ ЛЮБЛІНСЬКОЇ УНІЇ ДЛЯ УКРАЇНИ</vt:lpstr>
      <vt:lpstr>Домашнє завдання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ЛЮБЛІНСЬКА УНІЯ</dc:title>
  <dc:creator>Валентина Іванівна</dc:creator>
  <cp:lastModifiedBy>Пользователь</cp:lastModifiedBy>
  <cp:revision>3</cp:revision>
  <dcterms:created xsi:type="dcterms:W3CDTF">2012-09-09T18:29:17Z</dcterms:created>
  <dcterms:modified xsi:type="dcterms:W3CDTF">2019-01-01T22:00:51Z</dcterms:modified>
</cp:coreProperties>
</file>