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57" r:id="rId5"/>
    <p:sldId id="260" r:id="rId6"/>
    <p:sldId id="263" r:id="rId7"/>
    <p:sldId id="264" r:id="rId8"/>
    <p:sldId id="268" r:id="rId9"/>
    <p:sldId id="267" r:id="rId10"/>
    <p:sldId id="261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784A12-ED21-4A1E-B9D7-E05383B6158B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733882-44AC-4A38-9B5A-6DDD4B6CA73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СТАНОВИЩЕ У ДЕРЖАВІ ЗА ЧАСІВ ПРАВЛІННЯ ЯРОСЛАВИЧІВ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64393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3" y="214313"/>
            <a:ext cx="8643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З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’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їзд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 князів у м. Любечі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3264"/>
            <a:ext cx="4394249" cy="556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6118601"/>
            <a:ext cx="4643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Володимир Мономах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0549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285750"/>
            <a:ext cx="7929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З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’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їзд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 князів у 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Витичеві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 (В. </a:t>
            </a:r>
            <a:r>
              <a:rPr lang="uk-UA" sz="2800" dirty="0" err="1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Васнєцов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)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4313"/>
            <a:ext cx="4214812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Принцип престолонаслідування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2437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" y="10304"/>
            <a:ext cx="5916137" cy="684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265091" cy="51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5594" y="5805264"/>
            <a:ext cx="5000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Ізяслав Ярославич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4313"/>
            <a:ext cx="3700795" cy="4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569421"/>
            <a:ext cx="3686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Святослав </a:t>
            </a:r>
            <a:endParaRPr lang="uk-UA" sz="2800" dirty="0" smtClean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uk-UA" sz="280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Ярославич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6965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728" y="5877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Святослав (крайний справа) с семьёй.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Миниатюра из Изборника 1073 г.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47" y="332656"/>
            <a:ext cx="51518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056948"/>
            <a:ext cx="4929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Всеволод Ярославич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7"/>
            <a:ext cx="5006330" cy="61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72" y="5429984"/>
            <a:ext cx="3501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Святополк </a:t>
            </a:r>
            <a:r>
              <a:rPr lang="en-US" sz="2400" b="1" dirty="0" smtClean="0">
                <a:solidFill>
                  <a:schemeClr val="bg1"/>
                </a:solidFill>
              </a:rPr>
              <a:t>II </a:t>
            </a:r>
            <a:r>
              <a:rPr lang="ru-RU" sz="2400" b="1" dirty="0" err="1" smtClean="0">
                <a:solidFill>
                  <a:schemeClr val="bg1"/>
                </a:solidFill>
              </a:rPr>
              <a:t>Ізяславич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Правда </a:t>
            </a:r>
            <a:r>
              <a:rPr lang="ru-RU" i="1" dirty="0" err="1"/>
              <a:t>Ярославичів</a:t>
            </a:r>
            <a:r>
              <a:rPr lang="ru-RU" dirty="0"/>
              <a:t> — звана </a:t>
            </a:r>
            <a:r>
              <a:rPr lang="ru-RU" dirty="0" err="1"/>
              <a:t>також</a:t>
            </a:r>
            <a:r>
              <a:rPr lang="ru-RU" dirty="0"/>
              <a:t> Уставом </a:t>
            </a:r>
            <a:r>
              <a:rPr lang="ru-RU" dirty="0" err="1"/>
              <a:t>Ярославичів</a:t>
            </a:r>
            <a:r>
              <a:rPr lang="ru-RU" dirty="0"/>
              <a:t> (</a:t>
            </a:r>
            <a:r>
              <a:rPr lang="ru-RU" dirty="0" err="1"/>
              <a:t>статті</a:t>
            </a:r>
            <a:r>
              <a:rPr lang="ru-RU" dirty="0"/>
              <a:t> 19 — 41);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925144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19 [</a:t>
            </a:r>
            <a:r>
              <a:rPr lang="ru-RU" sz="3200" i="1" dirty="0"/>
              <a:t>18</a:t>
            </a:r>
            <a:r>
              <a:rPr lang="ru-RU" sz="3200" dirty="0"/>
              <a:t>, 1] Аще </a:t>
            </a:r>
            <a:r>
              <a:rPr lang="ru-RU" sz="3200" baseline="30000" dirty="0"/>
              <a:t>26</a:t>
            </a:r>
            <a:r>
              <a:rPr lang="ru-RU" sz="3200" dirty="0"/>
              <a:t> </a:t>
            </a:r>
            <a:r>
              <a:rPr lang="ru-RU" sz="3200" dirty="0" err="1"/>
              <a:t>оубьють</a:t>
            </a:r>
            <a:r>
              <a:rPr lang="ru-RU" sz="3200" dirty="0"/>
              <a:t> </a:t>
            </a:r>
            <a:r>
              <a:rPr lang="ru-RU" sz="3200" baseline="30000" dirty="0"/>
              <a:t>27</a:t>
            </a:r>
            <a:r>
              <a:rPr lang="ru-RU" sz="3200" dirty="0"/>
              <a:t> огнищанина </a:t>
            </a:r>
            <a:r>
              <a:rPr lang="ru-RU" sz="3200" baseline="30000" dirty="0"/>
              <a:t>28 Б</a:t>
            </a:r>
            <a:r>
              <a:rPr lang="ru-RU" sz="3200" dirty="0"/>
              <a:t>) </a:t>
            </a:r>
            <a:r>
              <a:rPr lang="ru-RU" sz="3200" dirty="0" err="1"/>
              <a:t>въ</a:t>
            </a:r>
            <a:r>
              <a:rPr lang="ru-RU" sz="3200" dirty="0"/>
              <a:t> </a:t>
            </a:r>
            <a:r>
              <a:rPr lang="ru-RU" sz="3200" baseline="30000" dirty="0"/>
              <a:t>29</a:t>
            </a:r>
            <a:r>
              <a:rPr lang="ru-RU" sz="3200" dirty="0"/>
              <a:t> </a:t>
            </a:r>
            <a:r>
              <a:rPr lang="ru-RU" sz="3200" dirty="0" err="1"/>
              <a:t>обидоу</a:t>
            </a:r>
            <a:r>
              <a:rPr lang="ru-RU" sz="3200" dirty="0"/>
              <a:t> </a:t>
            </a:r>
            <a:r>
              <a:rPr lang="ru-RU" sz="3200" baseline="30000" dirty="0"/>
              <a:t>30</a:t>
            </a:r>
            <a:r>
              <a:rPr lang="ru-RU" sz="3200" dirty="0"/>
              <a:t>, то </a:t>
            </a:r>
            <a:r>
              <a:rPr lang="ru-RU" sz="3200" dirty="0" err="1"/>
              <a:t>платити</a:t>
            </a:r>
            <a:r>
              <a:rPr lang="ru-RU" sz="3200" dirty="0"/>
              <a:t> </a:t>
            </a:r>
            <a:r>
              <a:rPr lang="ru-RU" sz="3200" baseline="30000" dirty="0"/>
              <a:t>31</a:t>
            </a:r>
            <a:r>
              <a:rPr lang="ru-RU" sz="3200" dirty="0"/>
              <a:t> </a:t>
            </a:r>
            <a:r>
              <a:rPr lang="ru-RU" sz="3200" dirty="0" err="1"/>
              <a:t>зань</a:t>
            </a:r>
            <a:r>
              <a:rPr lang="ru-RU" sz="3200" dirty="0"/>
              <a:t> </a:t>
            </a:r>
            <a:r>
              <a:rPr lang="ru-RU" sz="3200" baseline="30000" dirty="0"/>
              <a:t>32</a:t>
            </a:r>
            <a:r>
              <a:rPr lang="ru-RU" sz="3200" dirty="0"/>
              <a:t> 80 </a:t>
            </a:r>
            <a:r>
              <a:rPr lang="ru-RU" sz="3200" baseline="30000" dirty="0"/>
              <a:t>33</a:t>
            </a:r>
            <a:r>
              <a:rPr lang="ru-RU" sz="3200" dirty="0"/>
              <a:t> </a:t>
            </a:r>
            <a:r>
              <a:rPr lang="ru-RU" sz="3200" dirty="0" err="1"/>
              <a:t>гривенъ</a:t>
            </a:r>
            <a:r>
              <a:rPr lang="ru-RU" sz="3200" dirty="0"/>
              <a:t> </a:t>
            </a:r>
            <a:r>
              <a:rPr lang="ru-RU" sz="3200" baseline="30000" dirty="0"/>
              <a:t>34</a:t>
            </a:r>
            <a:r>
              <a:rPr lang="ru-RU" sz="3200" dirty="0"/>
              <a:t> </a:t>
            </a:r>
            <a:r>
              <a:rPr lang="ru-RU" sz="3200" dirty="0" err="1"/>
              <a:t>оубїици</a:t>
            </a:r>
            <a:r>
              <a:rPr lang="ru-RU" sz="3200" dirty="0"/>
              <a:t> </a:t>
            </a:r>
            <a:r>
              <a:rPr lang="ru-RU" sz="3200" baseline="30000" dirty="0"/>
              <a:t>35</a:t>
            </a:r>
            <a:r>
              <a:rPr lang="ru-RU" sz="3200" dirty="0"/>
              <a:t>, а </a:t>
            </a:r>
            <a:r>
              <a:rPr lang="ru-RU" sz="3200" dirty="0" err="1"/>
              <a:t>людемъ</a:t>
            </a:r>
            <a:r>
              <a:rPr lang="ru-RU" sz="3200" dirty="0"/>
              <a:t> </a:t>
            </a:r>
            <a:r>
              <a:rPr lang="ru-RU" sz="3200" baseline="30000" dirty="0"/>
              <a:t>36</a:t>
            </a:r>
            <a:r>
              <a:rPr lang="ru-RU" sz="3200" dirty="0"/>
              <a:t> не </a:t>
            </a:r>
            <a:r>
              <a:rPr lang="ru-RU" sz="3200" dirty="0" err="1"/>
              <a:t>надобѣ</a:t>
            </a:r>
            <a:r>
              <a:rPr lang="ru-RU" sz="3200" dirty="0"/>
              <a:t> </a:t>
            </a:r>
            <a:r>
              <a:rPr lang="ru-RU" sz="3200" baseline="30000" dirty="0"/>
              <a:t>37</a:t>
            </a:r>
            <a:r>
              <a:rPr lang="ru-RU" sz="3200" dirty="0"/>
              <a:t>; а </a:t>
            </a:r>
            <a:r>
              <a:rPr lang="ru-RU" sz="3200" dirty="0" err="1"/>
              <a:t>въ</a:t>
            </a:r>
            <a:r>
              <a:rPr lang="ru-RU" sz="3200" dirty="0"/>
              <a:t> </a:t>
            </a:r>
            <a:r>
              <a:rPr lang="ru-RU" sz="3200" dirty="0" err="1"/>
              <a:t>подъѣздъномъ</a:t>
            </a:r>
            <a:r>
              <a:rPr lang="ru-RU" sz="3200" dirty="0"/>
              <a:t> </a:t>
            </a:r>
            <a:r>
              <a:rPr lang="ru-RU" sz="3200" baseline="30000" dirty="0"/>
              <a:t>33 </a:t>
            </a:r>
            <a:r>
              <a:rPr lang="ru-RU" sz="3200" dirty="0" err="1"/>
              <a:t>кнѧжи</a:t>
            </a:r>
            <a:r>
              <a:rPr lang="ru-RU" sz="3200" dirty="0"/>
              <a:t> </a:t>
            </a:r>
            <a:r>
              <a:rPr lang="ru-RU" sz="3200" baseline="30000" dirty="0"/>
              <a:t>39</a:t>
            </a:r>
            <a:r>
              <a:rPr lang="ru-RU" sz="3200" dirty="0"/>
              <a:t> 80 </a:t>
            </a:r>
            <a:r>
              <a:rPr lang="ru-RU" sz="3200" baseline="30000" dirty="0"/>
              <a:t>40</a:t>
            </a:r>
            <a:r>
              <a:rPr lang="ru-RU" sz="3200" dirty="0"/>
              <a:t> </a:t>
            </a:r>
            <a:r>
              <a:rPr lang="ru-RU" sz="3200" dirty="0" err="1"/>
              <a:t>гривенъ</a:t>
            </a:r>
            <a:r>
              <a:rPr lang="ru-RU" sz="3200" dirty="0"/>
              <a:t> </a:t>
            </a:r>
            <a:r>
              <a:rPr lang="ru-RU" sz="3200" baseline="30000" dirty="0" smtClean="0"/>
              <a:t>41</a:t>
            </a:r>
          </a:p>
          <a:p>
            <a:pPr marL="137160" indent="0">
              <a:buNone/>
            </a:pPr>
            <a:endParaRPr lang="ru-RU" sz="3200" dirty="0"/>
          </a:p>
          <a:p>
            <a:r>
              <a:rPr lang="ru-RU" sz="3200" dirty="0"/>
              <a:t>20 [</a:t>
            </a:r>
            <a:r>
              <a:rPr lang="ru-RU" sz="3200" i="1" dirty="0"/>
              <a:t>19</a:t>
            </a:r>
            <a:r>
              <a:rPr lang="ru-RU" sz="3200" dirty="0"/>
              <a:t>, 2] А </a:t>
            </a:r>
            <a:r>
              <a:rPr lang="ru-RU" sz="3200" baseline="30000" dirty="0"/>
              <a:t>42</a:t>
            </a:r>
            <a:r>
              <a:rPr lang="ru-RU" sz="3200" dirty="0"/>
              <a:t> </a:t>
            </a:r>
            <a:r>
              <a:rPr lang="ru-RU" sz="3200" dirty="0" err="1"/>
              <a:t>иж</a:t>
            </a:r>
            <a:r>
              <a:rPr lang="ru-RU" sz="3200" dirty="0"/>
              <a:t>(е) </a:t>
            </a:r>
            <a:r>
              <a:rPr lang="ru-RU" sz="3200" baseline="30000" dirty="0"/>
              <a:t>43</a:t>
            </a:r>
            <a:r>
              <a:rPr lang="ru-RU" sz="3200" dirty="0"/>
              <a:t> </a:t>
            </a:r>
            <a:r>
              <a:rPr lang="ru-RU" sz="3200" dirty="0" err="1"/>
              <a:t>оубьють</a:t>
            </a:r>
            <a:r>
              <a:rPr lang="ru-RU" sz="3200" dirty="0"/>
              <a:t> </a:t>
            </a:r>
            <a:r>
              <a:rPr lang="ru-RU" sz="3200" baseline="30000" dirty="0"/>
              <a:t>44</a:t>
            </a:r>
            <a:r>
              <a:rPr lang="ru-RU" sz="3200" dirty="0"/>
              <a:t> огнищанина </a:t>
            </a:r>
            <a:r>
              <a:rPr lang="ru-RU" sz="3200" baseline="30000" dirty="0"/>
              <a:t>45</a:t>
            </a:r>
            <a:r>
              <a:rPr lang="ru-RU" sz="3200" dirty="0"/>
              <a:t> в разбои, или </a:t>
            </a:r>
            <a:r>
              <a:rPr lang="ru-RU" sz="3200" baseline="30000" dirty="0"/>
              <a:t>46</a:t>
            </a:r>
            <a:r>
              <a:rPr lang="ru-RU" sz="3200" dirty="0"/>
              <a:t> </a:t>
            </a:r>
            <a:r>
              <a:rPr lang="ru-RU" sz="3200" dirty="0" err="1"/>
              <a:t>оубиица</a:t>
            </a:r>
            <a:r>
              <a:rPr lang="ru-RU" sz="3200" dirty="0"/>
              <a:t> </a:t>
            </a:r>
            <a:r>
              <a:rPr lang="ru-RU" sz="3200" baseline="30000" dirty="0"/>
              <a:t>47</a:t>
            </a:r>
            <a:r>
              <a:rPr lang="ru-RU" sz="3200" dirty="0"/>
              <a:t> не </a:t>
            </a:r>
            <a:r>
              <a:rPr lang="ru-RU" sz="3200" dirty="0" err="1"/>
              <a:t>ищоуть</a:t>
            </a:r>
            <a:r>
              <a:rPr lang="ru-RU" sz="3200" dirty="0"/>
              <a:t> </a:t>
            </a:r>
            <a:r>
              <a:rPr lang="ru-RU" sz="3200" baseline="30000" dirty="0"/>
              <a:t>48</a:t>
            </a:r>
            <a:r>
              <a:rPr lang="ru-RU" sz="3200" dirty="0"/>
              <a:t>, то </a:t>
            </a:r>
            <a:r>
              <a:rPr lang="ru-RU" sz="3200" dirty="0" err="1"/>
              <a:t>вирноє</a:t>
            </a:r>
            <a:r>
              <a:rPr lang="ru-RU" sz="3200" dirty="0"/>
              <a:t> </a:t>
            </a:r>
            <a:r>
              <a:rPr lang="ru-RU" sz="3200" baseline="30000" dirty="0"/>
              <a:t>49</a:t>
            </a:r>
            <a:r>
              <a:rPr lang="ru-RU" sz="3200" dirty="0"/>
              <a:t> </a:t>
            </a:r>
            <a:r>
              <a:rPr lang="ru-RU" sz="3200" baseline="30000" dirty="0"/>
              <a:t>В</a:t>
            </a:r>
            <a:r>
              <a:rPr lang="ru-RU" sz="3200" dirty="0"/>
              <a:t>) </a:t>
            </a:r>
            <a:r>
              <a:rPr lang="ru-RU" sz="3200" dirty="0" err="1"/>
              <a:t>платити</a:t>
            </a:r>
            <a:r>
              <a:rPr lang="ru-RU" sz="3200" dirty="0"/>
              <a:t> в </a:t>
            </a:r>
            <a:r>
              <a:rPr lang="ru-RU" sz="3200" baseline="30000" dirty="0"/>
              <a:t>50</a:t>
            </a:r>
            <a:r>
              <a:rPr lang="ru-RU" sz="3200" dirty="0"/>
              <a:t> </a:t>
            </a:r>
            <a:r>
              <a:rPr lang="ru-RU" sz="3200" baseline="30000" dirty="0"/>
              <a:t>Г</a:t>
            </a:r>
            <a:r>
              <a:rPr lang="ru-RU" sz="3200" dirty="0"/>
              <a:t>) </a:t>
            </a:r>
            <a:r>
              <a:rPr lang="ru-RU" sz="3200" dirty="0" err="1"/>
              <a:t>неи</a:t>
            </a:r>
            <a:r>
              <a:rPr lang="ru-RU" sz="3200" dirty="0"/>
              <a:t> же </a:t>
            </a:r>
            <a:r>
              <a:rPr lang="ru-RU" sz="3200" dirty="0" err="1"/>
              <a:t>вири</a:t>
            </a:r>
            <a:r>
              <a:rPr lang="ru-RU" sz="3200" dirty="0"/>
              <a:t> </a:t>
            </a:r>
            <a:r>
              <a:rPr lang="ru-RU" sz="3200" baseline="30000" dirty="0"/>
              <a:t>51</a:t>
            </a:r>
            <a:r>
              <a:rPr lang="ru-RU" sz="3200" dirty="0"/>
              <a:t> </a:t>
            </a:r>
            <a:r>
              <a:rPr lang="ru-RU" sz="3200" baseline="30000" dirty="0"/>
              <a:t>Д</a:t>
            </a:r>
            <a:r>
              <a:rPr lang="ru-RU" sz="3200" dirty="0"/>
              <a:t>) голова </a:t>
            </a:r>
            <a:r>
              <a:rPr lang="ru-RU" sz="3200" dirty="0" err="1"/>
              <a:t>начнеть</a:t>
            </a:r>
            <a:r>
              <a:rPr lang="ru-RU" sz="3200" dirty="0"/>
              <a:t> </a:t>
            </a:r>
            <a:r>
              <a:rPr lang="ru-RU" sz="3200" baseline="30000" dirty="0"/>
              <a:t>52</a:t>
            </a:r>
            <a:r>
              <a:rPr lang="ru-RU" sz="3200" dirty="0"/>
              <a:t> </a:t>
            </a:r>
            <a:r>
              <a:rPr lang="ru-RU" sz="3200" dirty="0" err="1"/>
              <a:t>лежати</a:t>
            </a:r>
            <a:r>
              <a:rPr lang="ru-RU" sz="3200" dirty="0"/>
              <a:t> </a:t>
            </a:r>
            <a:r>
              <a:rPr lang="ru-RU" sz="3200" baseline="30000" dirty="0"/>
              <a:t>53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9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14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3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18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23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6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26SlideId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01210SlideId2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56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СТАНОВИЩЕ У ДЕРЖАВІ ЗА ЧАСІВ ПРАВЛІННЯ ЯРОСЛАВИЧІВ</vt:lpstr>
      <vt:lpstr>Презентация PowerPoint</vt:lpstr>
      <vt:lpstr>Принцип престолонаслідування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Правда Ярославичів — звана також Уставом Ярославичів (статті 19 — 41);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СТАНОВИЩЕ У ДЕРЖАВІ ЗА ЧАСІВ ПРАВЛІННЯ ЯРОСЛАВИЧІВ</dc:title>
  <dc:creator>Admin</dc:creator>
  <cp:lastModifiedBy>Admin</cp:lastModifiedBy>
  <cp:revision>7</cp:revision>
  <dcterms:created xsi:type="dcterms:W3CDTF">2011-12-19T18:53:23Z</dcterms:created>
  <dcterms:modified xsi:type="dcterms:W3CDTF">2011-12-20T12:42:33Z</dcterms:modified>
</cp:coreProperties>
</file>