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4" r:id="rId10"/>
    <p:sldId id="283" r:id="rId11"/>
    <p:sldId id="265" r:id="rId12"/>
    <p:sldId id="266" r:id="rId13"/>
    <p:sldId id="267" r:id="rId14"/>
    <p:sldId id="271" r:id="rId15"/>
    <p:sldId id="268" r:id="rId16"/>
    <p:sldId id="269" r:id="rId17"/>
    <p:sldId id="270" r:id="rId18"/>
    <p:sldId id="277" r:id="rId19"/>
    <p:sldId id="272" r:id="rId20"/>
    <p:sldId id="278" r:id="rId21"/>
    <p:sldId id="279" r:id="rId22"/>
    <p:sldId id="273" r:id="rId23"/>
    <p:sldId id="274" r:id="rId24"/>
    <p:sldId id="276" r:id="rId25"/>
    <p:sldId id="280" r:id="rId26"/>
    <p:sldId id="275" r:id="rId27"/>
    <p:sldId id="282" r:id="rId28"/>
    <p:sldId id="281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50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97990269-01CC-4BC1-A3FC-8337C2EE46C3}" type="datetimeFigureOut">
              <a:rPr lang="ru-RU" smtClean="0"/>
              <a:pPr/>
              <a:t>22.08.2011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79F29EB-18B5-4284-836B-F90DF370B2B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90269-01CC-4BC1-A3FC-8337C2EE46C3}" type="datetimeFigureOut">
              <a:rPr lang="ru-RU" smtClean="0"/>
              <a:pPr/>
              <a:t>22.08.2011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F29EB-18B5-4284-836B-F90DF370B2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90269-01CC-4BC1-A3FC-8337C2EE46C3}" type="datetimeFigureOut">
              <a:rPr lang="ru-RU" smtClean="0"/>
              <a:pPr/>
              <a:t>22.08.2011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79F29EB-18B5-4284-836B-F90DF370B2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90269-01CC-4BC1-A3FC-8337C2EE46C3}" type="datetimeFigureOut">
              <a:rPr lang="ru-RU" smtClean="0"/>
              <a:pPr/>
              <a:t>22.08.2011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F29EB-18B5-4284-836B-F90DF370B2B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7990269-01CC-4BC1-A3FC-8337C2EE46C3}" type="datetimeFigureOut">
              <a:rPr lang="ru-RU" smtClean="0"/>
              <a:pPr/>
              <a:t>22.08.2011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79F29EB-18B5-4284-836B-F90DF370B2B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90269-01CC-4BC1-A3FC-8337C2EE46C3}" type="datetimeFigureOut">
              <a:rPr lang="ru-RU" smtClean="0"/>
              <a:pPr/>
              <a:t>22.08.2011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F29EB-18B5-4284-836B-F90DF370B2B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90269-01CC-4BC1-A3FC-8337C2EE46C3}" type="datetimeFigureOut">
              <a:rPr lang="ru-RU" smtClean="0"/>
              <a:pPr/>
              <a:t>22.08.2011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F29EB-18B5-4284-836B-F90DF370B2B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90269-01CC-4BC1-A3FC-8337C2EE46C3}" type="datetimeFigureOut">
              <a:rPr lang="ru-RU" smtClean="0"/>
              <a:pPr/>
              <a:t>22.08.2011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F29EB-18B5-4284-836B-F90DF370B2B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90269-01CC-4BC1-A3FC-8337C2EE46C3}" type="datetimeFigureOut">
              <a:rPr lang="ru-RU" smtClean="0"/>
              <a:pPr/>
              <a:t>22.08.2011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F29EB-18B5-4284-836B-F90DF370B2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90269-01CC-4BC1-A3FC-8337C2EE46C3}" type="datetimeFigureOut">
              <a:rPr lang="ru-RU" smtClean="0"/>
              <a:pPr/>
              <a:t>22.08.2011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79F29EB-18B5-4284-836B-F90DF370B2B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90269-01CC-4BC1-A3FC-8337C2EE46C3}" type="datetimeFigureOut">
              <a:rPr lang="ru-RU" smtClean="0"/>
              <a:pPr/>
              <a:t>22.08.2011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F29EB-18B5-4284-836B-F90DF370B2B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97990269-01CC-4BC1-A3FC-8337C2EE46C3}" type="datetimeFigureOut">
              <a:rPr lang="ru-RU" smtClean="0"/>
              <a:pPr/>
              <a:t>22.08.2011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A79F29EB-18B5-4284-836B-F90DF370B2B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92%D1%96%D0%B7%D0%B0%D0%BD%D1%82%D1%96%D1%8F" TargetMode="External"/><Relationship Id="rId2" Type="http://schemas.openxmlformats.org/officeDocument/2006/relationships/hyperlink" Target="http://uk.wikipedia.org/wiki/%D0%9A%D0%BE%D0%BD%D1%81%D1%82%D0%B0%D0%BD%D1%82%D0%B8%D0%BD%D0%BE%D0%BF%D0%BE%D0%BB%D1%8C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uk.wikipedia.org/wiki/%D0%9D%D0%B5%D1%81%D1%82%D0%BE%D1%80-%D0%BB%D1%96%D1%82%D0%BE%D0%BF%D0%B8%D1%81%D0%B5%D1%86%D1%8C" TargetMode="External"/><Relationship Id="rId4" Type="http://schemas.openxmlformats.org/officeDocument/2006/relationships/hyperlink" Target="http://uk.wikipedia.org/wiki/911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A0%D1%83%D1%81%D1%8C" TargetMode="External"/><Relationship Id="rId2" Type="http://schemas.openxmlformats.org/officeDocument/2006/relationships/hyperlink" Target="http://uk.wikipedia.org/wiki/%D0%A6%D0%B0%D1%80%D0%B3%D0%BE%D1%80%D0%BE%D0%B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.wikipedia.org/wiki/%D0%9F%D1%80%D0%B0%D0%B2%D0%BE" TargetMode="External"/><Relationship Id="rId5" Type="http://schemas.openxmlformats.org/officeDocument/2006/relationships/hyperlink" Target="http://uk.wikipedia.org/wiki/%D0%93%D1%80%D0%BE%D1%88%D1%96" TargetMode="External"/><Relationship Id="rId4" Type="http://schemas.openxmlformats.org/officeDocument/2006/relationships/hyperlink" Target="http://uk.wikipedia.org/w/index.php?title=%D0%9B%D0%BE%D0%B4%D1%96%D1%8F&amp;action=edit&amp;redlink=1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92%D1%96%D0%BA%D1%96%D0%BD%D0%B3" TargetMode="External"/><Relationship Id="rId7" Type="http://schemas.openxmlformats.org/officeDocument/2006/relationships/hyperlink" Target="http://uk.wikipedia.org/wiki/%D0%A5%D0%BE%D0%B7%D0%B0%D1%80%D0%B8" TargetMode="External"/><Relationship Id="rId2" Type="http://schemas.openxmlformats.org/officeDocument/2006/relationships/hyperlink" Target="http://uk.wikipedia.org/wiki/%D0%A1%D0%B0%D2%91%D0%B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.wikipedia.org/wiki/%D0%9A%D0%B0%D1%81%D0%BF%D1%96%D0%B9%D1%81%D1%8C%D0%BA%D0%B5_%D0%BC%D0%BE%D1%80%D0%B5" TargetMode="External"/><Relationship Id="rId5" Type="http://schemas.openxmlformats.org/officeDocument/2006/relationships/hyperlink" Target="http://uk.wikipedia.org/wiki/%D0%94%D0%BE%D0%BD" TargetMode="External"/><Relationship Id="rId4" Type="http://schemas.openxmlformats.org/officeDocument/2006/relationships/hyperlink" Target="http://uk.wikipedia.org/wiki/%D0%9F%D0%B5%D1%80%D1%83%D0%BD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uk.wikipedia.org/wiki/%D0%93%D1%80%D1%83%D1%88%D0%B5%D0%B2%D1%81%D1%8C%D0%BA%D0%B8%D0%B9_%D0%9C%D0%B8%D1%85%D0%B0%D0%B9%D0%BB%D0%BE_%D0%A1%D0%B5%D1%80%D0%B3%D1%96%D0%B9%D0%BE%D0%B2%D0%B8%D1%87" TargetMode="External"/><Relationship Id="rId3" Type="http://schemas.openxmlformats.org/officeDocument/2006/relationships/hyperlink" Target="http://uk.wikipedia.org/wiki/%D0%9A%D0%B8%D1%97%D0%B2%D1%81%D1%8C%D0%BA%D0%B0_%D0%A0%D1%83%D1%81%D1%8C" TargetMode="External"/><Relationship Id="rId7" Type="http://schemas.openxmlformats.org/officeDocument/2006/relationships/hyperlink" Target="http://uk.wikipedia.org/wiki/%D0%A0%D1%8E%D1%80%D0%B8%D0%BA" TargetMode="External"/><Relationship Id="rId2" Type="http://schemas.openxmlformats.org/officeDocument/2006/relationships/hyperlink" Target="http://uk.wikipedia.org/wiki/%D0%9A%D0%BD%D1%8F%D0%B7%D1%8C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.wikipedia.org/wiki/%D0%9B%D1%96%D1%82%D0%BE%D0%BF%D0%B8%D1%81%D0%B8" TargetMode="External"/><Relationship Id="rId11" Type="http://schemas.openxmlformats.org/officeDocument/2006/relationships/hyperlink" Target="http://uk.wikipedia.org/wiki/%D0%A2%D0%BC%D1%83%D1%82%D0%B0%D1%80%D0%B0%D0%BA%D0%B0%D0%BD%D1%8C" TargetMode="External"/><Relationship Id="rId5" Type="http://schemas.openxmlformats.org/officeDocument/2006/relationships/hyperlink" Target="http://uk.wikipedia.org/wiki/912" TargetMode="External"/><Relationship Id="rId10" Type="http://schemas.openxmlformats.org/officeDocument/2006/relationships/hyperlink" Target="http://uk.wikipedia.org/wiki/%D0%90%D1%81%D0%BA%D0%BE%D0%BB%D1%8C%D0%B4" TargetMode="External"/><Relationship Id="rId4" Type="http://schemas.openxmlformats.org/officeDocument/2006/relationships/hyperlink" Target="http://uk.wikipedia.org/wiki/882" TargetMode="External"/><Relationship Id="rId9" Type="http://schemas.openxmlformats.org/officeDocument/2006/relationships/hyperlink" Target="http://uk.wikipedia.org/wiki/%D0%9A%D0%B8%D1%97%D0%B2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uk.wikipedia.org/wiki/%D0%9E%D0%BB%D0%B5%D0%B3_%D0%92%D1%96%D1%89%D0%B8%D0%B9" TargetMode="External"/><Relationship Id="rId13" Type="http://schemas.openxmlformats.org/officeDocument/2006/relationships/hyperlink" Target="http://uk.wikipedia.org/w/index.php?title=%D0%9E%D0%BB%D1%8C%D0%B3%D0%B8%D0%BC%D1%83%D0%BD%D1%82&amp;action=edit&amp;redlink=1" TargetMode="External"/><Relationship Id="rId3" Type="http://schemas.openxmlformats.org/officeDocument/2006/relationships/hyperlink" Target="http://uk.wikipedia.org/wiki/%D0%92%D0%B0%D1%80%D1%8F%D0%B3%D0%B8" TargetMode="External"/><Relationship Id="rId7" Type="http://schemas.openxmlformats.org/officeDocument/2006/relationships/hyperlink" Target="http://uk.wikipedia.org/wiki/1088" TargetMode="External"/><Relationship Id="rId12" Type="http://schemas.openxmlformats.org/officeDocument/2006/relationships/hyperlink" Target="http://uk.wikipedia.org/wiki/%D0%9E%D0%BB%D1%8C%D0%B3%D0%B5%D1%80%D0%B4" TargetMode="External"/><Relationship Id="rId2" Type="http://schemas.openxmlformats.org/officeDocument/2006/relationships/hyperlink" Target="http://uk.wikipedia.org/wiki/%D0%9D%D0%BE%D1%80%D0%B2%D0%B5%D0%B7%D1%8C%D0%BA%D0%B0_%D0%BC%D0%BE%D0%B2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.wikipedia.org/w/index.php?title=%D0%A1%D0%BB%D0%B0%D0%B2'%D1%8F%D0%BD%D1%81%D1%8C%D0%BA%D1%96_%D0%BC%D0%BE%D0%B2%D0%B8&amp;action=edit&amp;redlink=1" TargetMode="External"/><Relationship Id="rId11" Type="http://schemas.openxmlformats.org/officeDocument/2006/relationships/hyperlink" Target="http://uk.wikipedia.org/w/index.php?title=%D0%9E%D0%BB%D0%B5%D0%B3_%D0%92%D1%96%D1%89%D0%B8%D0%B9&amp;action=edit&amp;section=5" TargetMode="External"/><Relationship Id="rId5" Type="http://schemas.openxmlformats.org/officeDocument/2006/relationships/hyperlink" Target="http://uk.wikipedia.org/w/index.php?title=%D0%9E%D0%BB%D0%B5%D0%B3_%D0%92%D1%96%D1%89%D0%B8%D0%B9&amp;action=edit&amp;section=3" TargetMode="External"/><Relationship Id="rId10" Type="http://schemas.openxmlformats.org/officeDocument/2006/relationships/hyperlink" Target="http://uk.wikipedia.org/wiki/%D0%9E%D0%BB%D1%8C%D0%B3%D0%B0" TargetMode="External"/><Relationship Id="rId4" Type="http://schemas.openxmlformats.org/officeDocument/2006/relationships/hyperlink" Target="http://uk.wikipedia.org/wiki/%D0%A0%D1%8E%D1%80%D0%B8%D0%BA" TargetMode="External"/><Relationship Id="rId9" Type="http://schemas.openxmlformats.org/officeDocument/2006/relationships/hyperlink" Target="http://uk.wikipedia.org/w/index.php?title=%D0%9E%D0%BB%D0%B5%D0%B3_%D0%92%D1%96%D1%89%D0%B8%D0%B9&amp;action=edit&amp;section=4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uk.wikipedia.org/wiki/%D0%A3%D0%B3%D1%80%D0%B8" TargetMode="External"/><Relationship Id="rId13" Type="http://schemas.openxmlformats.org/officeDocument/2006/relationships/hyperlink" Target="http://uk.wikipedia.org/wiki/883" TargetMode="External"/><Relationship Id="rId18" Type="http://schemas.openxmlformats.org/officeDocument/2006/relationships/hyperlink" Target="http://uk.wikipedia.org/wiki/%D0%A3%D0%B3%D0%BE%D1%80%D1%86%D1%96" TargetMode="External"/><Relationship Id="rId3" Type="http://schemas.openxmlformats.org/officeDocument/2006/relationships/hyperlink" Target="http://uk.wikipedia.org/wiki/%D0%9D%D0%BE%D0%B2%D0%B3%D0%BE%D1%80%D0%BE%D0%B4" TargetMode="External"/><Relationship Id="rId7" Type="http://schemas.openxmlformats.org/officeDocument/2006/relationships/hyperlink" Target="http://uk.wikipedia.org/wiki/%D0%9A%D0%B8%D1%97%D0%B2" TargetMode="External"/><Relationship Id="rId12" Type="http://schemas.openxmlformats.org/officeDocument/2006/relationships/hyperlink" Target="http://uk.wikipedia.org/wiki/%D0%90%D1%81%D0%BA%D0%BE%D0%BB%D1%8C%D0%B4" TargetMode="External"/><Relationship Id="rId17" Type="http://schemas.openxmlformats.org/officeDocument/2006/relationships/hyperlink" Target="http://uk.wikipedia.org/wiki/%D0%A2%D0%B8%D0%B2%D0%B5%D1%80%D1%86%D1%96" TargetMode="External"/><Relationship Id="rId2" Type="http://schemas.openxmlformats.org/officeDocument/2006/relationships/hyperlink" Target="http://uk.wikipedia.org/wiki/%D0%9F%D0%BE%D0%BB%D1%96%D1%82%D0%B8%D0%BA%D0%B0" TargetMode="External"/><Relationship Id="rId16" Type="http://schemas.openxmlformats.org/officeDocument/2006/relationships/hyperlink" Target="http://uk.wikipedia.org/wiki/88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.wikipedia.org/w/index.php?title=%D0%92%D0%BE%D0%BB%D0%B3%D0%BE-%D0%91%D0%B0%D0%BB%D1%82%D1%96%D0%B9%D1%81%D1%8C%D0%BA%D0%B8%D0%B9_%D1%88%D0%BB%D1%8F%D1%85&amp;action=edit&amp;redlink=1" TargetMode="External"/><Relationship Id="rId11" Type="http://schemas.openxmlformats.org/officeDocument/2006/relationships/hyperlink" Target="http://uk.wikipedia.org/wiki/%D0%9B%D1%8E%D0%B1%D0%B5%D1%87" TargetMode="External"/><Relationship Id="rId5" Type="http://schemas.openxmlformats.org/officeDocument/2006/relationships/hyperlink" Target="http://uk.wikipedia.org/wiki/%D0%A8%D0%BB%D1%8F%D1%85_%D0%B7_%D0%B2%D0%B0%D1%80%D1%8F%D0%B3_%D0%B2_%D0%B3%D1%80%D0%B5%D0%BA%D0%B8" TargetMode="External"/><Relationship Id="rId15" Type="http://schemas.openxmlformats.org/officeDocument/2006/relationships/hyperlink" Target="http://uk.wikipedia.org/wiki/%D0%A1%D1%96%D0%B2%D0%B5%D1%80%D1%8F%D0%BD%D0%B8" TargetMode="External"/><Relationship Id="rId10" Type="http://schemas.openxmlformats.org/officeDocument/2006/relationships/hyperlink" Target="http://uk.wikipedia.org/wiki/%D0%A1%D0%BC%D0%BE%D0%BB%D0%B5%D0%BD%D1%81%D1%8C%D0%BA" TargetMode="External"/><Relationship Id="rId4" Type="http://schemas.openxmlformats.org/officeDocument/2006/relationships/hyperlink" Target="http://uk.wikipedia.org/wiki/%D0%9B%D0%B0%D0%B4%D0%BE%D0%B3%D0%B0" TargetMode="External"/><Relationship Id="rId9" Type="http://schemas.openxmlformats.org/officeDocument/2006/relationships/hyperlink" Target="http://uk.wikipedia.org/wiki/882" TargetMode="External"/><Relationship Id="rId14" Type="http://schemas.openxmlformats.org/officeDocument/2006/relationships/hyperlink" Target="http://uk.wikipedia.org/wiki/%D0%94%D1%80%D0%B5%D0%B2%D0%BB%D1%8F%D0%BD%D0%B8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Князювання </a:t>
            </a:r>
            <a:r>
              <a:rPr lang="uk-UA" dirty="0" err="1" smtClean="0"/>
              <a:t>олега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9144000" cy="6156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/>
            <a:r>
              <a:rPr lang="uk-UA" sz="4400" dirty="0" smtClean="0"/>
              <a:t>Розташування Києва здалося Олегу дуже зручним, і він перебрався туди з дружиною, оголосивши:</a:t>
            </a:r>
            <a:br>
              <a:rPr lang="uk-UA" sz="4400" dirty="0" smtClean="0"/>
            </a:br>
            <a:r>
              <a:rPr lang="uk-UA" sz="4400" dirty="0" smtClean="0"/>
              <a:t/>
            </a:r>
            <a:br>
              <a:rPr lang="uk-UA" sz="4400" dirty="0" smtClean="0"/>
            </a:br>
            <a:r>
              <a:rPr lang="uk-UA" sz="4400" dirty="0" smtClean="0"/>
              <a:t>«Так буде Київ матір'ю міст руських».</a:t>
            </a:r>
            <a:endParaRPr lang="ru-RU" sz="4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Похід</a:t>
            </a:r>
            <a:r>
              <a:rPr lang="ru-RU" dirty="0" smtClean="0"/>
              <a:t> на </a:t>
            </a:r>
            <a:r>
              <a:rPr lang="ru-RU" dirty="0" err="1" smtClean="0"/>
              <a:t>Візантію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1428736"/>
            <a:ext cx="7358114" cy="521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500414" y="6488668"/>
            <a:ext cx="5643586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Поход Олега в Царьград. Гравюра Ф. А. </a:t>
            </a:r>
            <a:r>
              <a:rPr lang="ru-RU" dirty="0" err="1" smtClean="0"/>
              <a:t>Бруни</a:t>
            </a:r>
            <a:r>
              <a:rPr lang="ru-RU" dirty="0" smtClean="0"/>
              <a:t>, 1839.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Вершиною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політики</a:t>
            </a:r>
            <a:r>
              <a:rPr lang="ru-RU" dirty="0" smtClean="0"/>
              <a:t> </a:t>
            </a:r>
            <a:r>
              <a:rPr lang="ru-RU" dirty="0" err="1" smtClean="0"/>
              <a:t>вважають</a:t>
            </a:r>
            <a:r>
              <a:rPr lang="ru-RU" dirty="0" smtClean="0"/>
              <a:t> </a:t>
            </a:r>
            <a:r>
              <a:rPr lang="ru-RU" dirty="0" err="1" smtClean="0"/>
              <a:t>похід</a:t>
            </a:r>
            <a:r>
              <a:rPr lang="ru-RU" dirty="0" smtClean="0"/>
              <a:t> на </a:t>
            </a:r>
            <a:r>
              <a:rPr lang="ru-RU" dirty="0" smtClean="0">
                <a:hlinkClick r:id="rId2" tooltip="Константинополь"/>
              </a:rPr>
              <a:t>Константинополь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угоду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>
                <a:hlinkClick r:id="rId3" tooltip="Візантія"/>
              </a:rPr>
              <a:t>Візантією</a:t>
            </a:r>
            <a:r>
              <a:rPr lang="ru-RU" dirty="0" smtClean="0"/>
              <a:t> </a:t>
            </a:r>
            <a:r>
              <a:rPr lang="ru-RU" dirty="0" smtClean="0">
                <a:hlinkClick r:id="rId4" tooltip="911"/>
              </a:rPr>
              <a:t>911</a:t>
            </a:r>
            <a:r>
              <a:rPr lang="ru-RU" dirty="0" smtClean="0"/>
              <a:t> р.</a:t>
            </a:r>
          </a:p>
          <a:p>
            <a:pPr algn="ctr"/>
            <a:r>
              <a:rPr lang="ru-RU" dirty="0" err="1" smtClean="0"/>
              <a:t>Ще</a:t>
            </a:r>
            <a:r>
              <a:rPr lang="ru-RU" dirty="0" smtClean="0"/>
              <a:t> в 907 </a:t>
            </a:r>
            <a:r>
              <a:rPr lang="ru-RU" dirty="0" err="1" smtClean="0"/>
              <a:t>році</a:t>
            </a:r>
            <a:r>
              <a:rPr lang="ru-RU" dirty="0" smtClean="0"/>
              <a:t> </a:t>
            </a:r>
            <a:r>
              <a:rPr lang="ru-RU" dirty="0" err="1" smtClean="0"/>
              <a:t>руська</a:t>
            </a:r>
            <a:r>
              <a:rPr lang="ru-RU" dirty="0" smtClean="0"/>
              <a:t> дружина на 2000 </a:t>
            </a:r>
            <a:r>
              <a:rPr lang="ru-RU" dirty="0" err="1" smtClean="0"/>
              <a:t>лодіях</a:t>
            </a:r>
            <a:r>
              <a:rPr lang="ru-RU" dirty="0" smtClean="0"/>
              <a:t>, за </a:t>
            </a:r>
            <a:r>
              <a:rPr lang="ru-RU" dirty="0" err="1" smtClean="0"/>
              <a:t>даними</a:t>
            </a:r>
            <a:r>
              <a:rPr lang="ru-RU" dirty="0" smtClean="0"/>
              <a:t> </a:t>
            </a:r>
            <a:r>
              <a:rPr lang="ru-RU" dirty="0" err="1" smtClean="0">
                <a:hlinkClick r:id="rId5" tooltip="Нестор-літописець"/>
              </a:rPr>
              <a:t>Нестора-літописця</a:t>
            </a:r>
            <a:r>
              <a:rPr lang="ru-RU" dirty="0" smtClean="0"/>
              <a:t>, на </a:t>
            </a:r>
            <a:r>
              <a:rPr lang="ru-RU" dirty="0" err="1" smtClean="0"/>
              <a:t>чолі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князем Олегом </a:t>
            </a:r>
            <a:r>
              <a:rPr lang="ru-RU" dirty="0" err="1" smtClean="0"/>
              <a:t>вирушила</a:t>
            </a:r>
            <a:r>
              <a:rPr lang="ru-RU" dirty="0" smtClean="0"/>
              <a:t> в </a:t>
            </a:r>
            <a:r>
              <a:rPr lang="ru-RU" dirty="0" err="1" smtClean="0"/>
              <a:t>похід</a:t>
            </a:r>
            <a:r>
              <a:rPr lang="ru-RU" dirty="0" smtClean="0"/>
              <a:t> на Константинополь. </a:t>
            </a:r>
            <a:r>
              <a:rPr lang="ru-RU" dirty="0" err="1" smtClean="0"/>
              <a:t>Русичі</a:t>
            </a:r>
            <a:r>
              <a:rPr lang="ru-RU" dirty="0" smtClean="0"/>
              <a:t> оточили </a:t>
            </a:r>
            <a:r>
              <a:rPr lang="ru-RU" dirty="0" err="1" smtClean="0"/>
              <a:t>місто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перетягнули</a:t>
            </a:r>
            <a:r>
              <a:rPr lang="ru-RU" dirty="0" smtClean="0"/>
              <a:t> волоком </a:t>
            </a:r>
            <a:r>
              <a:rPr lang="ru-RU" dirty="0" err="1" smtClean="0"/>
              <a:t>човни</a:t>
            </a:r>
            <a:r>
              <a:rPr lang="ru-RU" dirty="0" smtClean="0"/>
              <a:t> по </a:t>
            </a:r>
            <a:r>
              <a:rPr lang="ru-RU" dirty="0" err="1" smtClean="0"/>
              <a:t>суші</a:t>
            </a:r>
            <a:r>
              <a:rPr lang="ru-RU" dirty="0" smtClean="0"/>
              <a:t> в затоку, </a:t>
            </a:r>
            <a:r>
              <a:rPr lang="ru-RU" dirty="0" err="1" smtClean="0"/>
              <a:t>минуючи</a:t>
            </a:r>
            <a:r>
              <a:rPr lang="ru-RU" dirty="0" smtClean="0"/>
              <a:t> </a:t>
            </a:r>
            <a:r>
              <a:rPr lang="ru-RU" dirty="0" err="1" smtClean="0"/>
              <a:t>натянутий</a:t>
            </a:r>
            <a:r>
              <a:rPr lang="ru-RU" dirty="0" smtClean="0"/>
              <a:t> </a:t>
            </a:r>
            <a:r>
              <a:rPr lang="ru-RU" dirty="0" err="1" smtClean="0"/>
              <a:t>ланцюг</a:t>
            </a:r>
            <a:r>
              <a:rPr lang="ru-RU" dirty="0" smtClean="0"/>
              <a:t>. </a:t>
            </a:r>
            <a:r>
              <a:rPr lang="ru-RU" dirty="0" err="1" smtClean="0"/>
              <a:t>Бачучи</a:t>
            </a:r>
            <a:r>
              <a:rPr lang="ru-RU" dirty="0" smtClean="0"/>
              <a:t> </a:t>
            </a:r>
            <a:r>
              <a:rPr lang="ru-RU" dirty="0" err="1" smtClean="0"/>
              <a:t>неможливість</a:t>
            </a:r>
            <a:r>
              <a:rPr lang="ru-RU" dirty="0" smtClean="0"/>
              <a:t> </a:t>
            </a:r>
            <a:r>
              <a:rPr lang="ru-RU" dirty="0" err="1" smtClean="0"/>
              <a:t>чинити</a:t>
            </a:r>
            <a:r>
              <a:rPr lang="ru-RU" dirty="0" smtClean="0"/>
              <a:t> </a:t>
            </a:r>
            <a:r>
              <a:rPr lang="ru-RU" dirty="0" err="1" smtClean="0"/>
              <a:t>опір</a:t>
            </a:r>
            <a:r>
              <a:rPr lang="ru-RU" dirty="0" smtClean="0"/>
              <a:t> </a:t>
            </a:r>
            <a:r>
              <a:rPr lang="ru-RU" dirty="0" err="1" smtClean="0"/>
              <a:t>русичам</a:t>
            </a:r>
            <a:r>
              <a:rPr lang="ru-RU" dirty="0" smtClean="0"/>
              <a:t>, </a:t>
            </a:r>
            <a:r>
              <a:rPr lang="ru-RU" dirty="0" err="1" smtClean="0"/>
              <a:t>місто</a:t>
            </a:r>
            <a:r>
              <a:rPr lang="ru-RU" dirty="0" smtClean="0"/>
              <a:t> </a:t>
            </a:r>
            <a:r>
              <a:rPr lang="ru-RU" dirty="0" err="1" smtClean="0"/>
              <a:t>здалось</a:t>
            </a:r>
            <a:r>
              <a:rPr lang="ru-RU" dirty="0" smtClean="0"/>
              <a:t>, </a:t>
            </a:r>
            <a:r>
              <a:rPr lang="ru-RU" dirty="0" err="1" smtClean="0"/>
              <a:t>і</a:t>
            </a:r>
            <a:r>
              <a:rPr lang="ru-RU" dirty="0" smtClean="0"/>
              <a:t> князь Олег в знак </a:t>
            </a:r>
            <a:r>
              <a:rPr lang="ru-RU" dirty="0" err="1" smtClean="0"/>
              <a:t>своєї</a:t>
            </a:r>
            <a:r>
              <a:rPr lang="ru-RU" dirty="0" smtClean="0"/>
              <a:t> перемоги прибив </a:t>
            </a:r>
            <a:r>
              <a:rPr lang="ru-RU" dirty="0" err="1" smtClean="0"/>
              <a:t>свій</a:t>
            </a:r>
            <a:r>
              <a:rPr lang="ru-RU" dirty="0" smtClean="0"/>
              <a:t> щит на ворота </a:t>
            </a:r>
            <a:r>
              <a:rPr lang="ru-RU" dirty="0" err="1" smtClean="0"/>
              <a:t>міста</a:t>
            </a:r>
            <a:r>
              <a:rPr lang="ru-RU" dirty="0" smtClean="0"/>
              <a:t>. </a:t>
            </a:r>
            <a:r>
              <a:rPr lang="ru-RU" dirty="0" err="1" smtClean="0"/>
              <a:t>Руські</a:t>
            </a:r>
            <a:r>
              <a:rPr lang="ru-RU" dirty="0" smtClean="0"/>
              <a:t> дружинники </a:t>
            </a:r>
            <a:r>
              <a:rPr lang="ru-RU" dirty="0" err="1" smtClean="0"/>
              <a:t>були</a:t>
            </a:r>
            <a:r>
              <a:rPr lang="ru-RU" dirty="0" smtClean="0"/>
              <a:t> </a:t>
            </a:r>
            <a:r>
              <a:rPr lang="ru-RU" dirty="0" err="1" smtClean="0"/>
              <a:t>обдаровані</a:t>
            </a:r>
            <a:r>
              <a:rPr lang="ru-RU" dirty="0" smtClean="0"/>
              <a:t> великими дарами. </a:t>
            </a:r>
            <a:r>
              <a:rPr lang="ru-RU" dirty="0" err="1" smtClean="0"/>
              <a:t>Однак</a:t>
            </a:r>
            <a:r>
              <a:rPr lang="ru-RU" dirty="0" smtClean="0"/>
              <a:t> угоду про </a:t>
            </a:r>
            <a:r>
              <a:rPr lang="ru-RU" dirty="0" err="1" smtClean="0"/>
              <a:t>пільги</a:t>
            </a:r>
            <a:r>
              <a:rPr lang="ru-RU" dirty="0" smtClean="0"/>
              <a:t> для </a:t>
            </a:r>
            <a:r>
              <a:rPr lang="ru-RU" dirty="0" err="1" smtClean="0"/>
              <a:t>руських</a:t>
            </a:r>
            <a:r>
              <a:rPr lang="ru-RU" dirty="0" smtClean="0"/>
              <a:t> </a:t>
            </a:r>
            <a:r>
              <a:rPr lang="ru-RU" dirty="0" err="1" smtClean="0"/>
              <a:t>купців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візантійцями</a:t>
            </a:r>
            <a:r>
              <a:rPr lang="ru-RU" dirty="0" smtClean="0"/>
              <a:t> </a:t>
            </a:r>
            <a:r>
              <a:rPr lang="ru-RU" dirty="0" err="1" smtClean="0"/>
              <a:t>вдалося</a:t>
            </a:r>
            <a:r>
              <a:rPr lang="ru-RU" dirty="0" smtClean="0"/>
              <a:t> </a:t>
            </a:r>
            <a:r>
              <a:rPr lang="ru-RU" dirty="0" err="1" smtClean="0"/>
              <a:t>підписати</a:t>
            </a:r>
            <a:r>
              <a:rPr lang="ru-RU" dirty="0" smtClean="0"/>
              <a:t> </a:t>
            </a:r>
            <a:r>
              <a:rPr lang="ru-RU" dirty="0" err="1" smtClean="0"/>
              <a:t>лише</a:t>
            </a:r>
            <a:r>
              <a:rPr lang="ru-RU" dirty="0" smtClean="0"/>
              <a:t> в 911 </a:t>
            </a:r>
            <a:r>
              <a:rPr lang="ru-RU" dirty="0" err="1" smtClean="0"/>
              <a:t>році</a:t>
            </a:r>
            <a:r>
              <a:rPr lang="ru-RU" dirty="0" smtClean="0"/>
              <a:t>, коли пригрозили другим походом </a:t>
            </a:r>
            <a:r>
              <a:rPr lang="ru-RU" dirty="0" err="1" smtClean="0"/>
              <a:t>проти</a:t>
            </a:r>
            <a:r>
              <a:rPr lang="ru-RU" dirty="0" smtClean="0"/>
              <a:t> Константинополя.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/>
              <a:t>«И повелел Олег своим воинам сделать колёса и поставить на колёса корабли. И когда подул попутный ветер, подняли они в поле паруса и пошли к городу»</a:t>
            </a:r>
            <a:endParaRPr lang="ru-RU" sz="4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642917"/>
            <a:ext cx="8715436" cy="572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85786" y="6211669"/>
            <a:ext cx="76438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Тихоновский</a:t>
            </a:r>
            <a:r>
              <a:rPr lang="ru-RU" dirty="0" smtClean="0"/>
              <a:t> В.Г. Поход князя Олега на Константинополь в 907 г.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80999" y="1719070"/>
            <a:ext cx="8407893" cy="4853201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dirty="0" err="1" smtClean="0"/>
              <a:t>Реальну</a:t>
            </a:r>
            <a:r>
              <a:rPr lang="ru-RU" dirty="0" smtClean="0"/>
              <a:t> картину про </a:t>
            </a:r>
            <a:r>
              <a:rPr lang="ru-RU" dirty="0" err="1" smtClean="0"/>
              <a:t>встановлення</a:t>
            </a:r>
            <a:r>
              <a:rPr lang="ru-RU" dirty="0" smtClean="0"/>
              <a:t> </a:t>
            </a:r>
            <a:r>
              <a:rPr lang="ru-RU" dirty="0" err="1" smtClean="0"/>
              <a:t>взаємовідносин</a:t>
            </a:r>
            <a:r>
              <a:rPr lang="ru-RU" dirty="0" smtClean="0"/>
              <a:t> Олега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Візантією</a:t>
            </a:r>
            <a:r>
              <a:rPr lang="ru-RU" dirty="0" smtClean="0"/>
              <a:t> </a:t>
            </a:r>
            <a:r>
              <a:rPr lang="ru-RU" dirty="0" err="1" smtClean="0"/>
              <a:t>засвідчує</a:t>
            </a:r>
            <a:r>
              <a:rPr lang="ru-RU" dirty="0" smtClean="0"/>
              <a:t> </a:t>
            </a:r>
            <a:r>
              <a:rPr lang="ru-RU" dirty="0" err="1" smtClean="0"/>
              <a:t>додаткова</a:t>
            </a:r>
            <a:r>
              <a:rPr lang="ru-RU" dirty="0" smtClean="0"/>
              <a:t> </a:t>
            </a:r>
            <a:r>
              <a:rPr lang="ru-RU" dirty="0" err="1" smtClean="0"/>
              <a:t>умова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2 </a:t>
            </a:r>
            <a:r>
              <a:rPr lang="ru-RU" dirty="0" err="1" smtClean="0"/>
              <a:t>вересня</a:t>
            </a:r>
            <a:r>
              <a:rPr lang="ru-RU" dirty="0" smtClean="0"/>
              <a:t> 911 року. Вона </a:t>
            </a:r>
            <a:r>
              <a:rPr lang="ru-RU" dirty="0" err="1" smtClean="0"/>
              <a:t>цінна</a:t>
            </a:r>
            <a:r>
              <a:rPr lang="ru-RU" dirty="0" smtClean="0"/>
              <a:t> </a:t>
            </a:r>
            <a:r>
              <a:rPr lang="ru-RU" dirty="0" err="1" smtClean="0"/>
              <a:t>тим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вперше</a:t>
            </a:r>
            <a:r>
              <a:rPr lang="ru-RU" dirty="0" smtClean="0"/>
              <a:t> </a:t>
            </a:r>
            <a:r>
              <a:rPr lang="ru-RU" dirty="0" err="1" smtClean="0"/>
              <a:t>встановлює</a:t>
            </a:r>
            <a:r>
              <a:rPr lang="ru-RU" dirty="0" smtClean="0"/>
              <a:t> </a:t>
            </a:r>
            <a:r>
              <a:rPr lang="ru-RU" dirty="0" err="1" smtClean="0"/>
              <a:t>правові</a:t>
            </a:r>
            <a:r>
              <a:rPr lang="ru-RU" dirty="0" smtClean="0"/>
              <a:t> </a:t>
            </a:r>
            <a:r>
              <a:rPr lang="ru-RU" dirty="0" err="1" smtClean="0"/>
              <a:t>відносини</a:t>
            </a:r>
            <a:r>
              <a:rPr lang="ru-RU" dirty="0" smtClean="0"/>
              <a:t> </a:t>
            </a:r>
            <a:r>
              <a:rPr lang="ru-RU" dirty="0" err="1" smtClean="0"/>
              <a:t>русинів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греками, </a:t>
            </a:r>
            <a:r>
              <a:rPr lang="ru-RU" dirty="0" err="1" smtClean="0"/>
              <a:t>визначає</a:t>
            </a:r>
            <a:r>
              <a:rPr lang="ru-RU" dirty="0" smtClean="0"/>
              <a:t> правила </a:t>
            </a:r>
            <a:r>
              <a:rPr lang="ru-RU" dirty="0" err="1" smtClean="0"/>
              <a:t>взаємовідносин</a:t>
            </a:r>
            <a:r>
              <a:rPr lang="ru-RU" dirty="0" smtClean="0"/>
              <a:t> в </a:t>
            </a:r>
            <a:r>
              <a:rPr lang="ru-RU" dirty="0" err="1" smtClean="0"/>
              <a:t>грецьких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руських</a:t>
            </a:r>
            <a:r>
              <a:rPr lang="ru-RU" dirty="0" smtClean="0"/>
              <a:t> </a:t>
            </a:r>
            <a:r>
              <a:rPr lang="ru-RU" dirty="0" err="1" smtClean="0"/>
              <a:t>містах</a:t>
            </a:r>
            <a:r>
              <a:rPr lang="ru-RU" dirty="0" smtClean="0"/>
              <a:t>, </a:t>
            </a:r>
            <a:r>
              <a:rPr lang="ru-RU" dirty="0" err="1" smtClean="0"/>
              <a:t>покарання</a:t>
            </a:r>
            <a:r>
              <a:rPr lang="ru-RU" dirty="0" smtClean="0"/>
              <a:t> за </a:t>
            </a:r>
            <a:r>
              <a:rPr lang="ru-RU" dirty="0" err="1" smtClean="0"/>
              <a:t>їх</a:t>
            </a:r>
            <a:r>
              <a:rPr lang="ru-RU" dirty="0" smtClean="0"/>
              <a:t> </a:t>
            </a:r>
            <a:r>
              <a:rPr lang="ru-RU" dirty="0" err="1" smtClean="0"/>
              <a:t>порушення</a:t>
            </a:r>
            <a:r>
              <a:rPr lang="ru-RU" dirty="0" smtClean="0"/>
              <a:t>, </a:t>
            </a:r>
            <a:r>
              <a:rPr lang="ru-RU" dirty="0" err="1" smtClean="0"/>
              <a:t>викуп</a:t>
            </a:r>
            <a:r>
              <a:rPr lang="ru-RU" dirty="0" smtClean="0"/>
              <a:t> </a:t>
            </a:r>
            <a:r>
              <a:rPr lang="ru-RU" dirty="0" err="1" smtClean="0"/>
              <a:t>невільників</a:t>
            </a:r>
            <a:r>
              <a:rPr lang="ru-RU" dirty="0" smtClean="0"/>
              <a:t>, </a:t>
            </a:r>
            <a:r>
              <a:rPr lang="ru-RU" dirty="0" err="1" smtClean="0"/>
              <a:t>взаємодопомогу</a:t>
            </a:r>
            <a:r>
              <a:rPr lang="ru-RU" dirty="0" smtClean="0"/>
              <a:t> у </a:t>
            </a:r>
            <a:r>
              <a:rPr lang="ru-RU" dirty="0" err="1" smtClean="0"/>
              <a:t>війні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т. </a:t>
            </a:r>
            <a:r>
              <a:rPr lang="ru-RU" dirty="0" err="1" smtClean="0"/>
              <a:t>ін</a:t>
            </a:r>
            <a:r>
              <a:rPr lang="ru-RU" dirty="0" smtClean="0"/>
              <a:t>.</a:t>
            </a:r>
          </a:p>
          <a:p>
            <a:pPr algn="ctr"/>
            <a:r>
              <a:rPr lang="ru-RU" dirty="0" smtClean="0"/>
              <a:t>У </a:t>
            </a:r>
            <a:r>
              <a:rPr lang="ru-RU" dirty="0" err="1" smtClean="0"/>
              <a:t>першому</a:t>
            </a:r>
            <a:r>
              <a:rPr lang="ru-RU" dirty="0" smtClean="0"/>
              <a:t> </a:t>
            </a:r>
            <a:r>
              <a:rPr lang="ru-RU" dirty="0" err="1" smtClean="0"/>
              <a:t>договорі</a:t>
            </a:r>
            <a:r>
              <a:rPr lang="ru-RU" dirty="0" smtClean="0"/>
              <a:t> Олега говориться про </a:t>
            </a:r>
            <a:r>
              <a:rPr lang="ru-RU" dirty="0" err="1" smtClean="0"/>
              <a:t>утримання</a:t>
            </a:r>
            <a:r>
              <a:rPr lang="ru-RU" dirty="0" smtClean="0"/>
              <a:t> двору </a:t>
            </a:r>
            <a:r>
              <a:rPr lang="ru-RU" dirty="0" err="1" smtClean="0"/>
              <a:t>русинів</a:t>
            </a:r>
            <a:r>
              <a:rPr lang="ru-RU" dirty="0" smtClean="0"/>
              <a:t> у </a:t>
            </a:r>
            <a:r>
              <a:rPr lang="ru-RU" dirty="0" err="1" smtClean="0">
                <a:hlinkClick r:id="rId2" tooltip="Царгород"/>
              </a:rPr>
              <a:t>Царгороді</a:t>
            </a:r>
            <a:r>
              <a:rPr lang="ru-RU" dirty="0" smtClean="0"/>
              <a:t> та </a:t>
            </a:r>
            <a:r>
              <a:rPr lang="ru-RU" dirty="0" err="1" smtClean="0"/>
              <a:t>забезпечення</a:t>
            </a:r>
            <a:r>
              <a:rPr lang="ru-RU" dirty="0" smtClean="0"/>
              <a:t> </a:t>
            </a:r>
            <a:r>
              <a:rPr lang="ru-RU" dirty="0" err="1" smtClean="0"/>
              <a:t>їхніх</a:t>
            </a:r>
            <a:r>
              <a:rPr lang="ru-RU" dirty="0" smtClean="0"/>
              <a:t> </a:t>
            </a:r>
            <a:r>
              <a:rPr lang="ru-RU" dirty="0" err="1" smtClean="0"/>
              <a:t>кораблів</a:t>
            </a:r>
            <a:r>
              <a:rPr lang="ru-RU" dirty="0" smtClean="0"/>
              <a:t> при </a:t>
            </a:r>
            <a:r>
              <a:rPr lang="ru-RU" dirty="0" err="1" smtClean="0"/>
              <a:t>поверненні</a:t>
            </a:r>
            <a:r>
              <a:rPr lang="ru-RU" dirty="0" smtClean="0"/>
              <a:t> на </a:t>
            </a:r>
            <a:r>
              <a:rPr lang="ru-RU" dirty="0" smtClean="0">
                <a:hlinkClick r:id="rId3" tooltip="Русь"/>
              </a:rPr>
              <a:t>Русь</a:t>
            </a:r>
            <a:r>
              <a:rPr lang="ru-RU" dirty="0" smtClean="0"/>
              <a:t>. У другому </a:t>
            </a:r>
            <a:r>
              <a:rPr lang="ru-RU" dirty="0" err="1" smtClean="0"/>
              <a:t>договорі</a:t>
            </a:r>
            <a:r>
              <a:rPr lang="ru-RU" dirty="0" smtClean="0"/>
              <a:t> Олега </a:t>
            </a:r>
            <a:r>
              <a:rPr lang="ru-RU" dirty="0" err="1" smtClean="0"/>
              <a:t>цікавими</a:t>
            </a:r>
            <a:r>
              <a:rPr lang="ru-RU" dirty="0" smtClean="0"/>
              <a:t> для нас </a:t>
            </a:r>
            <a:r>
              <a:rPr lang="ru-RU" dirty="0" err="1" smtClean="0"/>
              <a:t>є</a:t>
            </a:r>
            <a:r>
              <a:rPr lang="ru-RU" dirty="0" smtClean="0"/>
              <a:t> </a:t>
            </a:r>
            <a:r>
              <a:rPr lang="ru-RU" dirty="0" err="1" smtClean="0"/>
              <a:t>пункти</a:t>
            </a:r>
            <a:r>
              <a:rPr lang="ru-RU" dirty="0" smtClean="0"/>
              <a:t> про </a:t>
            </a:r>
            <a:r>
              <a:rPr lang="ru-RU" dirty="0" err="1" smtClean="0"/>
              <a:t>кораблі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зазнали</a:t>
            </a:r>
            <a:r>
              <a:rPr lang="ru-RU" dirty="0" smtClean="0"/>
              <a:t> лиха в </a:t>
            </a:r>
            <a:r>
              <a:rPr lang="ru-RU" dirty="0" err="1" smtClean="0"/>
              <a:t>морі</a:t>
            </a:r>
            <a:r>
              <a:rPr lang="ru-RU" dirty="0" smtClean="0"/>
              <a:t>. "Коли велика буря </a:t>
            </a:r>
            <a:r>
              <a:rPr lang="ru-RU" dirty="0" err="1" smtClean="0"/>
              <a:t>викине</a:t>
            </a:r>
            <a:r>
              <a:rPr lang="ru-RU" dirty="0" smtClean="0"/>
              <a:t> </a:t>
            </a:r>
            <a:r>
              <a:rPr lang="ru-RU" dirty="0" err="1" smtClean="0"/>
              <a:t>лодію</a:t>
            </a:r>
            <a:r>
              <a:rPr lang="ru-RU" dirty="0" smtClean="0"/>
              <a:t> на </a:t>
            </a:r>
            <a:r>
              <a:rPr lang="ru-RU" dirty="0" err="1" smtClean="0"/>
              <a:t>чужу</a:t>
            </a:r>
            <a:r>
              <a:rPr lang="ru-RU" dirty="0" smtClean="0"/>
              <a:t> землю, а </a:t>
            </a:r>
            <a:r>
              <a:rPr lang="ru-RU" dirty="0" err="1" smtClean="0"/>
              <a:t>знайдеться</a:t>
            </a:r>
            <a:r>
              <a:rPr lang="ru-RU" dirty="0" smtClean="0"/>
              <a:t> там </a:t>
            </a:r>
            <a:r>
              <a:rPr lang="ru-RU" dirty="0" err="1" smtClean="0"/>
              <a:t>хто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Русі</a:t>
            </a:r>
            <a:r>
              <a:rPr lang="ru-RU" dirty="0" smtClean="0"/>
              <a:t>, то </a:t>
            </a:r>
            <a:r>
              <a:rPr lang="ru-RU" dirty="0" err="1" smtClean="0"/>
              <a:t>має</a:t>
            </a:r>
            <a:r>
              <a:rPr lang="ru-RU" dirty="0" smtClean="0"/>
              <a:t> </a:t>
            </a:r>
            <a:r>
              <a:rPr lang="ru-RU" dirty="0" err="1" smtClean="0"/>
              <a:t>рятувати</a:t>
            </a:r>
            <a:r>
              <a:rPr lang="ru-RU" dirty="0" smtClean="0"/>
              <a:t> </a:t>
            </a:r>
            <a:r>
              <a:rPr lang="ru-RU" dirty="0" err="1" smtClean="0"/>
              <a:t>лодію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вантажем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відіслати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до </a:t>
            </a:r>
            <a:r>
              <a:rPr lang="ru-RU" dirty="0" err="1" smtClean="0"/>
              <a:t>грецької</a:t>
            </a:r>
            <a:r>
              <a:rPr lang="ru-RU" dirty="0" smtClean="0"/>
              <a:t> </a:t>
            </a:r>
            <a:r>
              <a:rPr lang="ru-RU" dirty="0" err="1" smtClean="0"/>
              <a:t>землі</a:t>
            </a:r>
            <a:r>
              <a:rPr lang="ru-RU" dirty="0" smtClean="0"/>
              <a:t> та провести </a:t>
            </a:r>
            <a:r>
              <a:rPr lang="ru-RU" dirty="0" err="1" smtClean="0"/>
              <a:t>її</a:t>
            </a:r>
            <a:r>
              <a:rPr lang="ru-RU" dirty="0" smtClean="0"/>
              <a:t> через </a:t>
            </a:r>
            <a:r>
              <a:rPr lang="ru-RU" dirty="0" err="1" smtClean="0"/>
              <a:t>усяке</a:t>
            </a:r>
            <a:r>
              <a:rPr lang="ru-RU" dirty="0" smtClean="0"/>
              <a:t> </a:t>
            </a:r>
            <a:r>
              <a:rPr lang="ru-RU" dirty="0" err="1" smtClean="0"/>
              <a:t>небезпечне</a:t>
            </a:r>
            <a:r>
              <a:rPr lang="ru-RU" dirty="0" smtClean="0"/>
              <a:t> </a:t>
            </a:r>
            <a:r>
              <a:rPr lang="ru-RU" dirty="0" err="1" smtClean="0"/>
              <a:t>місце</a:t>
            </a:r>
            <a:r>
              <a:rPr lang="ru-RU" dirty="0" smtClean="0"/>
              <a:t> аж </a:t>
            </a:r>
            <a:r>
              <a:rPr lang="ru-RU" dirty="0" err="1" smtClean="0"/>
              <a:t>дійде</a:t>
            </a:r>
            <a:r>
              <a:rPr lang="ru-RU" dirty="0" smtClean="0"/>
              <a:t> в </a:t>
            </a:r>
            <a:r>
              <a:rPr lang="ru-RU" dirty="0" err="1" smtClean="0"/>
              <a:t>місце</a:t>
            </a:r>
            <a:r>
              <a:rPr lang="ru-RU" dirty="0" smtClean="0"/>
              <a:t> </a:t>
            </a:r>
            <a:r>
              <a:rPr lang="ru-RU" dirty="0" err="1" smtClean="0"/>
              <a:t>безпечне</a:t>
            </a:r>
            <a:r>
              <a:rPr lang="ru-RU" dirty="0" smtClean="0"/>
              <a:t>. Коли </a:t>
            </a:r>
            <a:r>
              <a:rPr lang="ru-RU" dirty="0" err="1" smtClean="0"/>
              <a:t>така</a:t>
            </a:r>
            <a:r>
              <a:rPr lang="ru-RU" dirty="0" smtClean="0"/>
              <a:t> </a:t>
            </a:r>
            <a:r>
              <a:rPr lang="ru-RU" dirty="0" err="1" smtClean="0">
                <a:hlinkClick r:id="rId4" tooltip="Лодія (ще не написана)"/>
              </a:rPr>
              <a:t>лодія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бурі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через </a:t>
            </a:r>
            <a:r>
              <a:rPr lang="ru-RU" dirty="0" err="1" smtClean="0"/>
              <a:t>мілину</a:t>
            </a:r>
            <a:r>
              <a:rPr lang="ru-RU" dirty="0" smtClean="0"/>
              <a:t> не </a:t>
            </a:r>
            <a:r>
              <a:rPr lang="ru-RU" dirty="0" err="1" smtClean="0"/>
              <a:t>може</a:t>
            </a:r>
            <a:r>
              <a:rPr lang="ru-RU" dirty="0" smtClean="0"/>
              <a:t> </a:t>
            </a:r>
            <a:r>
              <a:rPr lang="ru-RU" dirty="0" err="1" smtClean="0"/>
              <a:t>дістатися</a:t>
            </a:r>
            <a:r>
              <a:rPr lang="ru-RU" dirty="0" smtClean="0"/>
              <a:t> до </a:t>
            </a:r>
            <a:r>
              <a:rPr lang="ru-RU" dirty="0" err="1" smtClean="0"/>
              <a:t>свого</a:t>
            </a:r>
            <a:r>
              <a:rPr lang="ru-RU" dirty="0" smtClean="0"/>
              <a:t> </a:t>
            </a:r>
            <a:r>
              <a:rPr lang="ru-RU" dirty="0" err="1" smtClean="0"/>
              <a:t>місця</a:t>
            </a:r>
            <a:r>
              <a:rPr lang="ru-RU" dirty="0" smtClean="0"/>
              <a:t>, ми, Русь, </a:t>
            </a:r>
            <a:r>
              <a:rPr lang="ru-RU" dirty="0" err="1" smtClean="0"/>
              <a:t>допоможемо</a:t>
            </a:r>
            <a:r>
              <a:rPr lang="ru-RU" dirty="0" smtClean="0"/>
              <a:t> </a:t>
            </a:r>
            <a:r>
              <a:rPr lang="ru-RU" dirty="0" err="1" smtClean="0"/>
              <a:t>гребцям</a:t>
            </a:r>
            <a:r>
              <a:rPr lang="ru-RU" dirty="0" smtClean="0"/>
              <a:t> </a:t>
            </a:r>
            <a:r>
              <a:rPr lang="ru-RU" dirty="0" err="1" smtClean="0"/>
              <a:t>цієї</a:t>
            </a:r>
            <a:r>
              <a:rPr lang="ru-RU" dirty="0" smtClean="0"/>
              <a:t> </a:t>
            </a:r>
            <a:r>
              <a:rPr lang="ru-RU" dirty="0" err="1" smtClean="0"/>
              <a:t>лодії</a:t>
            </a:r>
            <a:r>
              <a:rPr lang="ru-RU" dirty="0" smtClean="0"/>
              <a:t> </a:t>
            </a:r>
            <a:r>
              <a:rPr lang="ru-RU" dirty="0" err="1" smtClean="0"/>
              <a:t>й</a:t>
            </a:r>
            <a:r>
              <a:rPr lang="ru-RU" dirty="0" smtClean="0"/>
              <a:t> </a:t>
            </a:r>
            <a:r>
              <a:rPr lang="ru-RU" dirty="0" err="1" smtClean="0"/>
              <a:t>допровадимо</a:t>
            </a:r>
            <a:r>
              <a:rPr lang="ru-RU" dirty="0" smtClean="0"/>
              <a:t> </a:t>
            </a:r>
            <a:r>
              <a:rPr lang="ru-RU" dirty="0" err="1" smtClean="0"/>
              <a:t>їх</a:t>
            </a:r>
            <a:r>
              <a:rPr lang="ru-RU" dirty="0" smtClean="0"/>
              <a:t> </a:t>
            </a:r>
            <a:r>
              <a:rPr lang="ru-RU" dirty="0" err="1" smtClean="0"/>
              <a:t>здорових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купівлею</a:t>
            </a:r>
            <a:r>
              <a:rPr lang="ru-RU" dirty="0" smtClean="0"/>
              <a:t> - </a:t>
            </a:r>
            <a:r>
              <a:rPr lang="ru-RU" dirty="0" err="1" smtClean="0"/>
              <a:t>якщо</a:t>
            </a:r>
            <a:r>
              <a:rPr lang="ru-RU" dirty="0" smtClean="0"/>
              <a:t>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трапиться</a:t>
            </a:r>
            <a:r>
              <a:rPr lang="ru-RU" dirty="0" smtClean="0"/>
              <a:t> </a:t>
            </a:r>
            <a:r>
              <a:rPr lang="ru-RU" dirty="0" err="1" smtClean="0"/>
              <a:t>близько</a:t>
            </a:r>
            <a:r>
              <a:rPr lang="ru-RU" dirty="0" smtClean="0"/>
              <a:t> </a:t>
            </a:r>
            <a:r>
              <a:rPr lang="ru-RU" dirty="0" err="1" smtClean="0"/>
              <a:t>грецької</a:t>
            </a:r>
            <a:r>
              <a:rPr lang="ru-RU" dirty="0" smtClean="0"/>
              <a:t> </a:t>
            </a:r>
            <a:r>
              <a:rPr lang="ru-RU" dirty="0" err="1" smtClean="0"/>
              <a:t>землі</a:t>
            </a:r>
            <a:r>
              <a:rPr lang="ru-RU" dirty="0" smtClean="0"/>
              <a:t>. Як </a:t>
            </a:r>
            <a:r>
              <a:rPr lang="ru-RU" dirty="0" err="1" smtClean="0"/>
              <a:t>така</a:t>
            </a:r>
            <a:r>
              <a:rPr lang="ru-RU" dirty="0" smtClean="0"/>
              <a:t> </a:t>
            </a:r>
            <a:r>
              <a:rPr lang="ru-RU" dirty="0" err="1" smtClean="0"/>
              <a:t>пригода</a:t>
            </a:r>
            <a:r>
              <a:rPr lang="ru-RU" dirty="0" smtClean="0"/>
              <a:t> </a:t>
            </a:r>
            <a:r>
              <a:rPr lang="ru-RU" dirty="0" err="1" smtClean="0"/>
              <a:t>трапиться</a:t>
            </a:r>
            <a:r>
              <a:rPr lang="ru-RU" dirty="0" smtClean="0"/>
              <a:t> </a:t>
            </a:r>
            <a:r>
              <a:rPr lang="ru-RU" dirty="0" err="1" smtClean="0"/>
              <a:t>лодії</a:t>
            </a:r>
            <a:r>
              <a:rPr lang="ru-RU" dirty="0" smtClean="0"/>
              <a:t> </a:t>
            </a:r>
            <a:r>
              <a:rPr lang="ru-RU" dirty="0" err="1" smtClean="0"/>
              <a:t>руській</a:t>
            </a:r>
            <a:r>
              <a:rPr lang="ru-RU" dirty="0" smtClean="0"/>
              <a:t> - </a:t>
            </a:r>
            <a:r>
              <a:rPr lang="ru-RU" dirty="0" err="1" smtClean="0"/>
              <a:t>проведемо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в </a:t>
            </a:r>
            <a:r>
              <a:rPr lang="ru-RU" dirty="0" err="1" smtClean="0"/>
              <a:t>руську</a:t>
            </a:r>
            <a:r>
              <a:rPr lang="ru-RU" dirty="0" smtClean="0"/>
              <a:t> землю". Коли ж </a:t>
            </a:r>
            <a:r>
              <a:rPr lang="ru-RU" dirty="0" err="1" smtClean="0"/>
              <a:t>було</a:t>
            </a:r>
            <a:r>
              <a:rPr lang="ru-RU" dirty="0" smtClean="0"/>
              <a:t> </a:t>
            </a:r>
            <a:r>
              <a:rPr lang="ru-RU" dirty="0" err="1" smtClean="0"/>
              <a:t>неможливим</a:t>
            </a:r>
            <a:r>
              <a:rPr lang="ru-RU" dirty="0" smtClean="0"/>
              <a:t> </a:t>
            </a:r>
            <a:r>
              <a:rPr lang="ru-RU" dirty="0" err="1" smtClean="0"/>
              <a:t>доставити</a:t>
            </a:r>
            <a:r>
              <a:rPr lang="ru-RU" dirty="0" smtClean="0"/>
              <a:t> </a:t>
            </a:r>
            <a:r>
              <a:rPr lang="ru-RU" dirty="0" err="1" smtClean="0"/>
              <a:t>корабель</a:t>
            </a:r>
            <a:r>
              <a:rPr lang="ru-RU" dirty="0" smtClean="0"/>
              <a:t> до порту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призначення</a:t>
            </a:r>
            <a:r>
              <a:rPr lang="ru-RU" dirty="0" smtClean="0"/>
              <a:t> то греки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русини</a:t>
            </a:r>
            <a:r>
              <a:rPr lang="ru-RU" dirty="0" smtClean="0"/>
              <a:t> </a:t>
            </a:r>
            <a:r>
              <a:rPr lang="ru-RU" dirty="0" err="1" smtClean="0"/>
              <a:t>взаємно</a:t>
            </a:r>
            <a:r>
              <a:rPr lang="ru-RU" dirty="0" smtClean="0"/>
              <a:t> </a:t>
            </a:r>
            <a:r>
              <a:rPr lang="ru-RU" dirty="0" err="1" smtClean="0"/>
              <a:t>зобов'язувалися</a:t>
            </a:r>
            <a:r>
              <a:rPr lang="ru-RU" dirty="0" smtClean="0"/>
              <a:t> </a:t>
            </a:r>
            <a:r>
              <a:rPr lang="ru-RU" dirty="0" err="1" smtClean="0"/>
              <a:t>вантаж</a:t>
            </a:r>
            <a:r>
              <a:rPr lang="ru-RU" dirty="0" smtClean="0"/>
              <a:t> </a:t>
            </a:r>
            <a:r>
              <a:rPr lang="ru-RU" dirty="0" err="1" smtClean="0"/>
              <a:t>продати</a:t>
            </a:r>
            <a:r>
              <a:rPr lang="ru-RU" dirty="0" smtClean="0"/>
              <a:t>, а </a:t>
            </a:r>
            <a:r>
              <a:rPr lang="ru-RU" dirty="0" err="1" smtClean="0">
                <a:hlinkClick r:id="rId5" tooltip="Гроші"/>
              </a:rPr>
              <a:t>гроші</a:t>
            </a:r>
            <a:r>
              <a:rPr lang="ru-RU" dirty="0" smtClean="0"/>
              <a:t> </a:t>
            </a:r>
            <a:r>
              <a:rPr lang="ru-RU" dirty="0" err="1" smtClean="0"/>
              <a:t>відіслати</a:t>
            </a:r>
            <a:r>
              <a:rPr lang="ru-RU" dirty="0" smtClean="0"/>
              <a:t> </a:t>
            </a:r>
            <a:r>
              <a:rPr lang="ru-RU" dirty="0" err="1" smtClean="0"/>
              <a:t>власнику</a:t>
            </a:r>
            <a:r>
              <a:rPr lang="ru-RU" dirty="0" smtClean="0"/>
              <a:t> корабля.</a:t>
            </a:r>
          </a:p>
          <a:p>
            <a:pPr algn="ctr"/>
            <a:r>
              <a:rPr lang="ru-RU" dirty="0" smtClean="0"/>
              <a:t>Таким чином </a:t>
            </a:r>
            <a:r>
              <a:rPr lang="ru-RU" dirty="0" err="1" smtClean="0"/>
              <a:t>укладені</a:t>
            </a:r>
            <a:r>
              <a:rPr lang="ru-RU" dirty="0" smtClean="0"/>
              <a:t> Олегом договори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Візантією</a:t>
            </a:r>
            <a:r>
              <a:rPr lang="ru-RU" dirty="0" smtClean="0"/>
              <a:t> </a:t>
            </a:r>
            <a:r>
              <a:rPr lang="ru-RU" dirty="0" err="1" smtClean="0"/>
              <a:t>започаткували</a:t>
            </a:r>
            <a:r>
              <a:rPr lang="ru-RU" dirty="0" smtClean="0"/>
              <a:t> </a:t>
            </a:r>
            <a:r>
              <a:rPr lang="ru-RU" dirty="0" err="1" smtClean="0"/>
              <a:t>руське</a:t>
            </a:r>
            <a:r>
              <a:rPr lang="ru-RU" dirty="0" smtClean="0"/>
              <a:t> (</a:t>
            </a:r>
            <a:r>
              <a:rPr lang="ru-RU" dirty="0" err="1" smtClean="0"/>
              <a:t>давньоукраїнське</a:t>
            </a:r>
            <a:r>
              <a:rPr lang="ru-RU" dirty="0" smtClean="0"/>
              <a:t>) </a:t>
            </a:r>
            <a:r>
              <a:rPr lang="ru-RU" dirty="0" err="1" smtClean="0"/>
              <a:t>морське</a:t>
            </a:r>
            <a:r>
              <a:rPr lang="ru-RU" dirty="0" smtClean="0"/>
              <a:t> </a:t>
            </a:r>
            <a:r>
              <a:rPr lang="ru-RU" dirty="0" smtClean="0">
                <a:hlinkClick r:id="rId6" tooltip="Право"/>
              </a:rPr>
              <a:t>право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8"/>
            <a:ext cx="8215338" cy="6349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1785918" y="6211669"/>
            <a:ext cx="5214942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/>
              <a:t>Олег прибивает щит свой к вратам Царьграда. Гравюра Ф. А. </a:t>
            </a:r>
            <a:r>
              <a:rPr lang="ru-RU" dirty="0" err="1" smtClean="0"/>
              <a:t>Бруни</a:t>
            </a:r>
            <a:r>
              <a:rPr lang="ru-RU" dirty="0" smtClean="0"/>
              <a:t>, 1839.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80999" y="1719070"/>
            <a:ext cx="8407893" cy="4638887"/>
          </a:xfrm>
        </p:spPr>
        <p:txBody>
          <a:bodyPr>
            <a:normAutofit/>
          </a:bodyPr>
          <a:lstStyle/>
          <a:p>
            <a:pPr algn="ctr"/>
            <a:r>
              <a:rPr lang="uk-UA" sz="2400" dirty="0" smtClean="0"/>
              <a:t>Багато істориків вважають цей похід легендою. Про нього немає жодної згадки у візантійських авторів, досить докладно описали подібні походи в 860 і 941. Є сумніви і щодо договору 907 року, текст якого є майже дослівну компіляцію договорів 911 і 944 року. Можливо, похід все ж був, але без облоги Царгорода. Повість временних літ в описі походу Ігоря Рюриковича в 944 передає «слова візантійського царя» до князя Ігоря: «Не ходи, а візьми данину, яку брав Олег, додам і ще до тієї данини».</a:t>
            </a:r>
            <a:endParaRPr lang="ru-RU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Arxiv\Зображення\Київська Русь\20cc9584076e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8715436" cy="627716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928794" y="6000768"/>
            <a:ext cx="5286380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/>
              <a:t>Борис Ольшанский. Щит на вратах Царьграда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37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80999" y="1719070"/>
            <a:ext cx="8407893" cy="4924639"/>
          </a:xfrm>
        </p:spPr>
        <p:txBody>
          <a:bodyPr>
            <a:noAutofit/>
          </a:bodyPr>
          <a:lstStyle/>
          <a:p>
            <a:pPr algn="ctr"/>
            <a:r>
              <a:rPr lang="uk-UA" sz="2800" dirty="0" smtClean="0"/>
              <a:t>У 911 році Олег відправив до Константинополя посольство, яке підтвердило «багаторічний» мир і уклало новий договір. У порівнянні з «договором» 907 року з нього зникає згадка про безмитну торгівлю. Олег іменується в договорі «великим князем руським». У достовірності угоди 911 року сумнівів не виникає: вона підкріплюється як лінгвістичним аналізом, так і згадкою у візантійських джерелах.</a:t>
            </a: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80999" y="1719070"/>
            <a:ext cx="8407893" cy="4781763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dirty="0" err="1" smtClean="0"/>
              <a:t>Цікаво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у </a:t>
            </a:r>
            <a:r>
              <a:rPr lang="ru-RU" dirty="0" err="1" smtClean="0"/>
              <a:t>норвезькому</a:t>
            </a:r>
            <a:r>
              <a:rPr lang="ru-RU" dirty="0" smtClean="0"/>
              <a:t> </a:t>
            </a:r>
            <a:r>
              <a:rPr lang="ru-RU" dirty="0" err="1" smtClean="0"/>
              <a:t>епосі</a:t>
            </a:r>
            <a:r>
              <a:rPr lang="ru-RU" dirty="0" smtClean="0"/>
              <a:t> </a:t>
            </a:r>
            <a:r>
              <a:rPr lang="ru-RU" dirty="0" err="1" smtClean="0"/>
              <a:t>є</a:t>
            </a:r>
            <a:r>
              <a:rPr lang="ru-RU" dirty="0" smtClean="0"/>
              <a:t> </a:t>
            </a:r>
            <a:r>
              <a:rPr lang="ru-RU" dirty="0" smtClean="0">
                <a:hlinkClick r:id="rId2" tooltip="Саґи"/>
              </a:rPr>
              <a:t>сага</a:t>
            </a:r>
            <a:r>
              <a:rPr lang="ru-RU" dirty="0" smtClean="0"/>
              <a:t> про </a:t>
            </a:r>
            <a:r>
              <a:rPr lang="ru-RU" dirty="0" err="1" smtClean="0"/>
              <a:t>Орвара-Одда</a:t>
            </a:r>
            <a:r>
              <a:rPr lang="ru-RU" dirty="0" smtClean="0"/>
              <a:t>, </a:t>
            </a:r>
            <a:r>
              <a:rPr lang="ru-RU" dirty="0" err="1" smtClean="0"/>
              <a:t>якому</a:t>
            </a:r>
            <a:r>
              <a:rPr lang="ru-RU" dirty="0" smtClean="0"/>
              <a:t> </a:t>
            </a:r>
            <a:r>
              <a:rPr lang="ru-RU" dirty="0" err="1" smtClean="0"/>
              <a:t>чаклунка</a:t>
            </a:r>
            <a:r>
              <a:rPr lang="ru-RU" dirty="0" smtClean="0"/>
              <a:t> </a:t>
            </a:r>
            <a:r>
              <a:rPr lang="ru-RU" dirty="0" err="1" smtClean="0"/>
              <a:t>пророкувала</a:t>
            </a:r>
            <a:r>
              <a:rPr lang="ru-RU" dirty="0" smtClean="0"/>
              <a:t> смерть </a:t>
            </a:r>
            <a:r>
              <a:rPr lang="ru-RU" dirty="0" err="1" smtClean="0"/>
              <a:t>від</a:t>
            </a:r>
            <a:r>
              <a:rPr lang="ru-RU" dirty="0" smtClean="0"/>
              <a:t> коня. </a:t>
            </a:r>
            <a:r>
              <a:rPr lang="ru-RU" dirty="0" err="1" smtClean="0"/>
              <a:t>Фінал</a:t>
            </a:r>
            <a:r>
              <a:rPr lang="ru-RU" dirty="0" smtClean="0"/>
              <a:t> саги </a:t>
            </a:r>
            <a:r>
              <a:rPr lang="ru-RU" dirty="0" err="1" smtClean="0"/>
              <a:t>однаковий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фіналом</a:t>
            </a:r>
            <a:r>
              <a:rPr lang="ru-RU" dirty="0" smtClean="0"/>
              <a:t> </a:t>
            </a:r>
            <a:r>
              <a:rPr lang="ru-RU" dirty="0" err="1" smtClean="0"/>
              <a:t>легенди-саги</a:t>
            </a:r>
            <a:r>
              <a:rPr lang="ru-RU" dirty="0" smtClean="0"/>
              <a:t> про смерть Олега. </a:t>
            </a:r>
            <a:r>
              <a:rPr lang="ru-RU" dirty="0" err="1" smtClean="0"/>
              <a:t>Взагалі</a:t>
            </a:r>
            <a:r>
              <a:rPr lang="ru-RU" dirty="0" smtClean="0"/>
              <a:t> смерть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власного</a:t>
            </a:r>
            <a:r>
              <a:rPr lang="ru-RU" dirty="0" smtClean="0"/>
              <a:t> коня, </a:t>
            </a:r>
            <a:r>
              <a:rPr lang="ru-RU" dirty="0" err="1" smtClean="0"/>
              <a:t>з</a:t>
            </a:r>
            <a:r>
              <a:rPr lang="ru-RU" dirty="0" smtClean="0"/>
              <a:t> черепа </a:t>
            </a:r>
            <a:r>
              <a:rPr lang="ru-RU" dirty="0" err="1" smtClean="0"/>
              <a:t>якого</a:t>
            </a:r>
            <a:r>
              <a:rPr lang="ru-RU" dirty="0" smtClean="0"/>
              <a:t> </a:t>
            </a:r>
            <a:r>
              <a:rPr lang="ru-RU" dirty="0" err="1" smtClean="0"/>
              <a:t>виповзає</a:t>
            </a:r>
            <a:r>
              <a:rPr lang="ru-RU" dirty="0" smtClean="0"/>
              <a:t> гадюка,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понуре</a:t>
            </a:r>
            <a:r>
              <a:rPr lang="ru-RU" dirty="0" smtClean="0"/>
              <a:t> </a:t>
            </a:r>
            <a:r>
              <a:rPr lang="ru-RU" dirty="0" err="1" smtClean="0"/>
              <a:t>віщунство</a:t>
            </a:r>
            <a:r>
              <a:rPr lang="ru-RU" dirty="0" smtClean="0"/>
              <a:t> </a:t>
            </a:r>
            <a:r>
              <a:rPr lang="ru-RU" dirty="0" err="1" smtClean="0"/>
              <a:t>співзвучні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мотивом </a:t>
            </a:r>
            <a:r>
              <a:rPr lang="ru-RU" dirty="0" err="1" smtClean="0"/>
              <a:t>відплати</a:t>
            </a:r>
            <a:r>
              <a:rPr lang="ru-RU" dirty="0" smtClean="0"/>
              <a:t>,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мотивом</a:t>
            </a:r>
            <a:r>
              <a:rPr lang="ru-RU" dirty="0" smtClean="0"/>
              <a:t> (</a:t>
            </a:r>
            <a:r>
              <a:rPr lang="ru-RU" dirty="0" err="1" smtClean="0"/>
              <a:t>однаково</a:t>
            </a:r>
            <a:r>
              <a:rPr lang="ru-RU" dirty="0" smtClean="0"/>
              <a:t> </a:t>
            </a:r>
            <a:r>
              <a:rPr lang="ru-RU" dirty="0" err="1" smtClean="0"/>
              <a:t>страшним</a:t>
            </a:r>
            <a:r>
              <a:rPr lang="ru-RU" dirty="0" smtClean="0"/>
              <a:t> як для </a:t>
            </a:r>
            <a:r>
              <a:rPr lang="ru-RU" dirty="0" err="1" smtClean="0">
                <a:hlinkClick r:id="rId3" tooltip="Вікінг"/>
              </a:rPr>
              <a:t>вікінгів</a:t>
            </a:r>
            <a:r>
              <a:rPr lang="ru-RU" dirty="0" smtClean="0"/>
              <a:t> так </a:t>
            </a:r>
            <a:r>
              <a:rPr lang="ru-RU" dirty="0" err="1" smtClean="0"/>
              <a:t>і</a:t>
            </a:r>
            <a:r>
              <a:rPr lang="ru-RU" dirty="0" smtClean="0"/>
              <a:t> для </a:t>
            </a:r>
            <a:r>
              <a:rPr lang="ru-RU" dirty="0" err="1" smtClean="0"/>
              <a:t>слов'ян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поклонялися</a:t>
            </a:r>
            <a:r>
              <a:rPr lang="ru-RU" dirty="0" smtClean="0"/>
              <a:t> </a:t>
            </a:r>
            <a:r>
              <a:rPr lang="ru-RU" dirty="0" smtClean="0">
                <a:hlinkClick r:id="rId4" tooltip="Перун"/>
              </a:rPr>
              <a:t>Перуну</a:t>
            </a:r>
            <a:r>
              <a:rPr lang="ru-RU" dirty="0" smtClean="0"/>
              <a:t>-Одину) </a:t>
            </a:r>
            <a:r>
              <a:rPr lang="ru-RU" dirty="0" err="1" smtClean="0"/>
              <a:t>смерті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власного</a:t>
            </a:r>
            <a:r>
              <a:rPr lang="ru-RU" dirty="0" smtClean="0"/>
              <a:t> меча.</a:t>
            </a:r>
          </a:p>
          <a:p>
            <a:pPr algn="ctr"/>
            <a:r>
              <a:rPr lang="ru-RU" dirty="0" smtClean="0"/>
              <a:t>В </a:t>
            </a:r>
            <a:r>
              <a:rPr lang="ru-RU" dirty="0" err="1" smtClean="0"/>
              <a:t>хроніці</a:t>
            </a:r>
            <a:r>
              <a:rPr lang="ru-RU" dirty="0" smtClean="0"/>
              <a:t> </a:t>
            </a:r>
            <a:r>
              <a:rPr lang="ru-RU" dirty="0" err="1" smtClean="0"/>
              <a:t>арабського</a:t>
            </a:r>
            <a:r>
              <a:rPr lang="ru-RU" dirty="0" smtClean="0"/>
              <a:t> </a:t>
            </a:r>
            <a:r>
              <a:rPr lang="ru-RU" dirty="0" err="1" smtClean="0"/>
              <a:t>хроніста</a:t>
            </a:r>
            <a:r>
              <a:rPr lang="ru-RU" dirty="0" smtClean="0"/>
              <a:t> </a:t>
            </a:r>
            <a:r>
              <a:rPr lang="ru-RU" dirty="0" err="1" smtClean="0"/>
              <a:t>Масуді</a:t>
            </a:r>
            <a:r>
              <a:rPr lang="ru-RU" dirty="0" smtClean="0"/>
              <a:t> </a:t>
            </a:r>
            <a:r>
              <a:rPr lang="ru-RU" dirty="0" err="1" smtClean="0"/>
              <a:t>є</a:t>
            </a:r>
            <a:r>
              <a:rPr lang="ru-RU" dirty="0" smtClean="0"/>
              <a:t> </a:t>
            </a:r>
            <a:r>
              <a:rPr lang="ru-RU" dirty="0" err="1" smtClean="0"/>
              <a:t>розповідь</a:t>
            </a:r>
            <a:r>
              <a:rPr lang="ru-RU" dirty="0" smtClean="0"/>
              <a:t> про </a:t>
            </a:r>
            <a:r>
              <a:rPr lang="ru-RU" dirty="0" err="1" smtClean="0"/>
              <a:t>морський</a:t>
            </a:r>
            <a:r>
              <a:rPr lang="ru-RU" dirty="0" smtClean="0"/>
              <a:t> </a:t>
            </a:r>
            <a:r>
              <a:rPr lang="ru-RU" dirty="0" err="1" smtClean="0"/>
              <a:t>похід</a:t>
            </a:r>
            <a:r>
              <a:rPr lang="ru-RU" dirty="0" smtClean="0"/>
              <a:t> </a:t>
            </a:r>
            <a:r>
              <a:rPr lang="ru-RU" dirty="0" err="1" smtClean="0"/>
              <a:t>київського</a:t>
            </a:r>
            <a:r>
              <a:rPr lang="ru-RU" dirty="0" smtClean="0"/>
              <a:t> флоту </a:t>
            </a:r>
            <a:r>
              <a:rPr lang="ru-RU" dirty="0" err="1" smtClean="0"/>
              <a:t>з</a:t>
            </a:r>
            <a:r>
              <a:rPr lang="ru-RU" dirty="0" smtClean="0"/>
              <a:t> 500 </a:t>
            </a:r>
            <a:r>
              <a:rPr lang="ru-RU" dirty="0" err="1" smtClean="0"/>
              <a:t>лодій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50-ма </a:t>
            </a:r>
            <a:r>
              <a:rPr lang="ru-RU" dirty="0" err="1" smtClean="0"/>
              <a:t>тисячами</a:t>
            </a:r>
            <a:r>
              <a:rPr lang="ru-RU" dirty="0" smtClean="0"/>
              <a:t> </a:t>
            </a:r>
            <a:r>
              <a:rPr lang="ru-RU" dirty="0" err="1" smtClean="0"/>
              <a:t>воїнів</a:t>
            </a:r>
            <a:r>
              <a:rPr lang="ru-RU" dirty="0" smtClean="0"/>
              <a:t> через </a:t>
            </a:r>
            <a:r>
              <a:rPr lang="ru-RU" dirty="0" smtClean="0">
                <a:hlinkClick r:id="rId5" tooltip="Дон"/>
              </a:rPr>
              <a:t>Дон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Волгу на </a:t>
            </a:r>
            <a:r>
              <a:rPr lang="ru-RU" dirty="0" err="1" smtClean="0">
                <a:hlinkClick r:id="rId6" tooltip="Каспійське море"/>
              </a:rPr>
              <a:t>Каспійське</a:t>
            </a:r>
            <a:r>
              <a:rPr lang="ru-RU" dirty="0" smtClean="0">
                <a:hlinkClick r:id="rId6" tooltip="Каспійське море"/>
              </a:rPr>
              <a:t> море</a:t>
            </a:r>
            <a:r>
              <a:rPr lang="ru-RU" dirty="0" smtClean="0"/>
              <a:t> в 913 </a:t>
            </a:r>
            <a:r>
              <a:rPr lang="ru-RU" dirty="0" err="1" smtClean="0"/>
              <a:t>році</a:t>
            </a:r>
            <a:r>
              <a:rPr lang="ru-RU" dirty="0" smtClean="0"/>
              <a:t>. </a:t>
            </a:r>
            <a:r>
              <a:rPr lang="ru-RU" dirty="0" err="1" smtClean="0"/>
              <a:t>Під</a:t>
            </a:r>
            <a:r>
              <a:rPr lang="ru-RU" dirty="0" smtClean="0"/>
              <a:t> час </a:t>
            </a:r>
            <a:r>
              <a:rPr lang="ru-RU" dirty="0" err="1" smtClean="0"/>
              <a:t>цього</a:t>
            </a:r>
            <a:r>
              <a:rPr lang="ru-RU" dirty="0" smtClean="0"/>
              <a:t> походу </a:t>
            </a:r>
            <a:r>
              <a:rPr lang="ru-RU" dirty="0" err="1" smtClean="0"/>
              <a:t>руси</a:t>
            </a:r>
            <a:r>
              <a:rPr lang="ru-RU" dirty="0" smtClean="0"/>
              <a:t> </a:t>
            </a:r>
            <a:r>
              <a:rPr lang="ru-RU" dirty="0" err="1" smtClean="0"/>
              <a:t>розбили</a:t>
            </a:r>
            <a:r>
              <a:rPr lang="ru-RU" dirty="0" smtClean="0"/>
              <a:t> </a:t>
            </a:r>
            <a:r>
              <a:rPr lang="ru-RU" dirty="0" err="1" smtClean="0"/>
              <a:t>військо</a:t>
            </a:r>
            <a:r>
              <a:rPr lang="ru-RU" dirty="0" smtClean="0"/>
              <a:t> </a:t>
            </a:r>
            <a:r>
              <a:rPr lang="ru-RU" dirty="0" err="1" smtClean="0"/>
              <a:t>саманіїдів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протягом</a:t>
            </a:r>
            <a:r>
              <a:rPr lang="ru-RU" dirty="0" smtClean="0"/>
              <a:t> </a:t>
            </a:r>
            <a:r>
              <a:rPr lang="ru-RU" dirty="0" err="1" smtClean="0"/>
              <a:t>кількох</a:t>
            </a:r>
            <a:r>
              <a:rPr lang="ru-RU" dirty="0" smtClean="0"/>
              <a:t> </a:t>
            </a:r>
            <a:r>
              <a:rPr lang="ru-RU" dirty="0" err="1" smtClean="0"/>
              <a:t>місяців</a:t>
            </a:r>
            <a:r>
              <a:rPr lang="ru-RU" dirty="0" smtClean="0"/>
              <a:t> </a:t>
            </a:r>
            <a:r>
              <a:rPr lang="ru-RU" dirty="0" err="1" smtClean="0"/>
              <a:t>опанували</a:t>
            </a:r>
            <a:r>
              <a:rPr lang="ru-RU" dirty="0" smtClean="0"/>
              <a:t> </a:t>
            </a:r>
            <a:r>
              <a:rPr lang="ru-RU" dirty="0" err="1" smtClean="0"/>
              <a:t>всім</a:t>
            </a:r>
            <a:r>
              <a:rPr lang="ru-RU" dirty="0" smtClean="0"/>
              <a:t> </a:t>
            </a:r>
            <a:r>
              <a:rPr lang="ru-RU" dirty="0" err="1" smtClean="0"/>
              <a:t>Каспійським</a:t>
            </a:r>
            <a:r>
              <a:rPr lang="ru-RU" dirty="0" smtClean="0"/>
              <a:t> </a:t>
            </a:r>
            <a:r>
              <a:rPr lang="ru-RU" dirty="0" err="1" smtClean="0"/>
              <a:t>узбережжям</a:t>
            </a:r>
            <a:r>
              <a:rPr lang="ru-RU" dirty="0" smtClean="0"/>
              <a:t>. Як </a:t>
            </a:r>
            <a:r>
              <a:rPr lang="ru-RU" dirty="0" err="1" smtClean="0"/>
              <a:t>стверджує</a:t>
            </a:r>
            <a:r>
              <a:rPr lang="ru-RU" dirty="0" smtClean="0"/>
              <a:t> </a:t>
            </a:r>
            <a:r>
              <a:rPr lang="ru-RU" dirty="0" err="1" smtClean="0"/>
              <a:t>Масуді</a:t>
            </a:r>
            <a:r>
              <a:rPr lang="ru-RU" dirty="0" smtClean="0"/>
              <a:t>, </a:t>
            </a:r>
            <a:r>
              <a:rPr lang="ru-RU" dirty="0" err="1" smtClean="0"/>
              <a:t>лише</a:t>
            </a:r>
            <a:r>
              <a:rPr lang="ru-RU" dirty="0" smtClean="0"/>
              <a:t> на </a:t>
            </a:r>
            <a:r>
              <a:rPr lang="ru-RU" dirty="0" err="1" smtClean="0"/>
              <a:t>зворотній</a:t>
            </a:r>
            <a:r>
              <a:rPr lang="ru-RU" dirty="0" smtClean="0"/>
              <a:t> </a:t>
            </a:r>
            <a:r>
              <a:rPr lang="ru-RU" dirty="0" err="1" smtClean="0"/>
              <a:t>дорозі</a:t>
            </a:r>
            <a:r>
              <a:rPr lang="ru-RU" dirty="0" smtClean="0"/>
              <a:t> </a:t>
            </a:r>
            <a:r>
              <a:rPr lang="ru-RU" dirty="0" err="1" smtClean="0"/>
              <a:t>на</a:t>
            </a:r>
            <a:r>
              <a:rPr lang="ru-RU" dirty="0" smtClean="0"/>
              <a:t> </a:t>
            </a:r>
            <a:r>
              <a:rPr lang="ru-RU" dirty="0" err="1" smtClean="0"/>
              <a:t>обтяжене</a:t>
            </a:r>
            <a:r>
              <a:rPr lang="ru-RU" dirty="0" smtClean="0"/>
              <a:t> </a:t>
            </a:r>
            <a:r>
              <a:rPr lang="ru-RU" dirty="0" err="1" smtClean="0"/>
              <a:t>здобиччю</a:t>
            </a:r>
            <a:r>
              <a:rPr lang="ru-RU" dirty="0" smtClean="0"/>
              <a:t> </a:t>
            </a:r>
            <a:r>
              <a:rPr lang="ru-RU" dirty="0" err="1" smtClean="0"/>
              <a:t>військо</a:t>
            </a:r>
            <a:r>
              <a:rPr lang="ru-RU" dirty="0" smtClean="0"/>
              <a:t> </a:t>
            </a:r>
            <a:r>
              <a:rPr lang="ru-RU" dirty="0" err="1" smtClean="0"/>
              <a:t>русів</a:t>
            </a:r>
            <a:r>
              <a:rPr lang="ru-RU" dirty="0" smtClean="0"/>
              <a:t> напали </a:t>
            </a:r>
            <a:r>
              <a:rPr lang="ru-RU" dirty="0" err="1" smtClean="0">
                <a:hlinkClick r:id="rId7" tooltip="Хозари"/>
              </a:rPr>
              <a:t>хозари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"побили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велику</a:t>
            </a:r>
            <a:r>
              <a:rPr lang="ru-RU" dirty="0" smtClean="0"/>
              <a:t> </a:t>
            </a:r>
            <a:r>
              <a:rPr lang="ru-RU" dirty="0" err="1" smtClean="0"/>
              <a:t>кількість</a:t>
            </a:r>
            <a:r>
              <a:rPr lang="ru-RU" dirty="0" smtClean="0"/>
              <a:t>".</a:t>
            </a:r>
          </a:p>
          <a:p>
            <a:pPr algn="ctr"/>
            <a:r>
              <a:rPr lang="ru-RU" dirty="0" err="1" smtClean="0"/>
              <a:t>Питання</a:t>
            </a:r>
            <a:r>
              <a:rPr lang="ru-RU" dirty="0" smtClean="0"/>
              <a:t> про смерть Олега </a:t>
            </a:r>
            <a:r>
              <a:rPr lang="ru-RU" dirty="0" err="1" smtClean="0"/>
              <a:t>залишається</a:t>
            </a:r>
            <a:r>
              <a:rPr lang="ru-RU" dirty="0" smtClean="0"/>
              <a:t> </a:t>
            </a:r>
            <a:r>
              <a:rPr lang="ru-RU" dirty="0" err="1" smtClean="0"/>
              <a:t>дискусійним</a:t>
            </a:r>
            <a:r>
              <a:rPr lang="ru-RU" dirty="0" smtClean="0"/>
              <a:t>.</a:t>
            </a:r>
          </a:p>
          <a:p>
            <a:pPr algn="ctr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Смерть Олега</a:t>
            </a:r>
            <a:br>
              <a:rPr lang="ru-RU" b="1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Arxiv\Зображення\Київська Русь\1a4e28e376a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66"/>
            <a:ext cx="8613092" cy="607223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000232" y="6143644"/>
            <a:ext cx="5572148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Виктор Васнецов. Встреча Олега с кудесником</a:t>
            </a: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Arxiv\Зображення\Київська Русь\1bf08304535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604658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715008" y="5929330"/>
            <a:ext cx="2244012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smtClean="0"/>
              <a:t>Триумф князя Олега</a:t>
            </a: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D:\Arxiv\Зображення\Київська Русь\cbe9f0e6bfd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9144000" cy="641223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643174" y="5857892"/>
            <a:ext cx="4572000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dirty="0" smtClean="0"/>
              <a:t>Олег у костей коня. В. Васнецов, 1899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642918"/>
            <a:ext cx="8358214" cy="5819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071670" y="6215082"/>
            <a:ext cx="5357834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Кончина Олега. Гравюра Ф. А. </a:t>
            </a:r>
            <a:r>
              <a:rPr lang="ru-RU" dirty="0" err="1" smtClean="0"/>
              <a:t>Бруни</a:t>
            </a:r>
            <a:r>
              <a:rPr lang="ru-RU" dirty="0" smtClean="0"/>
              <a:t>, 1839.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D:\Arxiv\Зображення\Київська Русь\ea765b75888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873846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286364" y="5643578"/>
            <a:ext cx="3857636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/>
              <a:t>Кончина Олега. Гравюра Ф. А. </a:t>
            </a:r>
            <a:r>
              <a:rPr lang="ru-RU" dirty="0" err="1" smtClean="0"/>
              <a:t>Бруни</a:t>
            </a:r>
            <a:r>
              <a:rPr lang="ru-RU" dirty="0" smtClean="0"/>
              <a:t>, 1839.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8358246" cy="6310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143240" y="6286520"/>
            <a:ext cx="3479094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smtClean="0"/>
              <a:t>Погребение славянского </a:t>
            </a:r>
            <a:r>
              <a:rPr lang="ru-RU" b="1" dirty="0" smtClean="0"/>
              <a:t>князя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571480"/>
            <a:ext cx="8429684" cy="5874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214678" y="6211669"/>
            <a:ext cx="4572000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dirty="0" smtClean="0"/>
              <a:t>Тризна по Олегу. В.Васнецов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Олег </a:t>
            </a:r>
            <a:r>
              <a:rPr lang="ru-RU" b="1" dirty="0" err="1" smtClean="0"/>
              <a:t>Віщий</a:t>
            </a:r>
            <a:r>
              <a:rPr lang="ru-RU" dirty="0" smtClean="0"/>
              <a:t> (</a:t>
            </a:r>
            <a:r>
              <a:rPr lang="ru-RU" b="1" dirty="0" err="1" smtClean="0"/>
              <a:t>Ольгъ</a:t>
            </a:r>
            <a:r>
              <a:rPr lang="ru-RU" dirty="0" smtClean="0"/>
              <a:t>) - </a:t>
            </a:r>
            <a:r>
              <a:rPr lang="ru-RU" dirty="0" err="1" smtClean="0"/>
              <a:t>напівлегендарний</a:t>
            </a:r>
            <a:r>
              <a:rPr lang="ru-RU" dirty="0" smtClean="0"/>
              <a:t> </a:t>
            </a:r>
            <a:r>
              <a:rPr lang="ru-RU" dirty="0" smtClean="0">
                <a:hlinkClick r:id="rId2" tooltip="Князь"/>
              </a:rPr>
              <a:t>князь</a:t>
            </a:r>
            <a:r>
              <a:rPr lang="ru-RU" dirty="0" smtClean="0"/>
              <a:t> </a:t>
            </a:r>
            <a:r>
              <a:rPr lang="ru-RU" dirty="0" err="1" smtClean="0">
                <a:hlinkClick r:id="rId3" tooltip="Київська Русь"/>
              </a:rPr>
              <a:t>Київської</a:t>
            </a:r>
            <a:r>
              <a:rPr lang="ru-RU" dirty="0" smtClean="0">
                <a:hlinkClick r:id="rId3" tooltip="Київська Русь"/>
              </a:rPr>
              <a:t> </a:t>
            </a:r>
            <a:r>
              <a:rPr lang="ru-RU" dirty="0" err="1" smtClean="0">
                <a:hlinkClick r:id="rId3" tooltip="Київська Русь"/>
              </a:rPr>
              <a:t>Русі</a:t>
            </a:r>
            <a:r>
              <a:rPr lang="ru-RU" dirty="0" smtClean="0"/>
              <a:t>. </a:t>
            </a:r>
            <a:r>
              <a:rPr lang="ru-RU" dirty="0" err="1" smtClean="0"/>
              <a:t>Здобув</a:t>
            </a:r>
            <a:r>
              <a:rPr lang="ru-RU" dirty="0" smtClean="0"/>
              <a:t> </a:t>
            </a:r>
            <a:r>
              <a:rPr lang="ru-RU" dirty="0" err="1" smtClean="0"/>
              <a:t>владу</a:t>
            </a:r>
            <a:r>
              <a:rPr lang="ru-RU" dirty="0" smtClean="0"/>
              <a:t> не </a:t>
            </a:r>
            <a:r>
              <a:rPr lang="ru-RU" dirty="0" err="1" smtClean="0"/>
              <a:t>пізніше</a:t>
            </a:r>
            <a:r>
              <a:rPr lang="ru-RU" dirty="0" smtClean="0"/>
              <a:t> </a:t>
            </a:r>
            <a:r>
              <a:rPr lang="ru-RU" dirty="0" smtClean="0">
                <a:hlinkClick r:id="rId4" tooltip="882"/>
              </a:rPr>
              <a:t>882</a:t>
            </a:r>
            <a:r>
              <a:rPr lang="ru-RU" dirty="0" smtClean="0"/>
              <a:t>, </a:t>
            </a:r>
            <a:r>
              <a:rPr lang="ru-RU" dirty="0" err="1" smtClean="0"/>
              <a:t>загинув</a:t>
            </a:r>
            <a:r>
              <a:rPr lang="ru-RU" dirty="0" smtClean="0"/>
              <a:t> </a:t>
            </a:r>
            <a:r>
              <a:rPr lang="ru-RU" dirty="0" err="1" smtClean="0"/>
              <a:t>між</a:t>
            </a:r>
            <a:r>
              <a:rPr lang="ru-RU" dirty="0" smtClean="0"/>
              <a:t> </a:t>
            </a:r>
            <a:r>
              <a:rPr lang="ru-RU" dirty="0" smtClean="0">
                <a:hlinkClick r:id="rId5" tooltip="912"/>
              </a:rPr>
              <a:t>912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922 роками.</a:t>
            </a:r>
          </a:p>
          <a:p>
            <a:pPr algn="ctr"/>
            <a:r>
              <a:rPr lang="ru-RU" dirty="0" err="1" smtClean="0">
                <a:hlinkClick r:id="rId6" tooltip="Літописи"/>
              </a:rPr>
              <a:t>Літописи</a:t>
            </a:r>
            <a:r>
              <a:rPr lang="ru-RU" dirty="0" smtClean="0"/>
              <a:t> </a:t>
            </a:r>
            <a:r>
              <a:rPr lang="ru-RU" dirty="0" err="1" smtClean="0"/>
              <a:t>називають</a:t>
            </a:r>
            <a:r>
              <a:rPr lang="ru-RU" dirty="0" smtClean="0"/>
              <a:t> Олега родичем </a:t>
            </a:r>
            <a:r>
              <a:rPr lang="ru-RU" dirty="0" err="1" smtClean="0">
                <a:hlinkClick r:id="rId7" tooltip="Рюрик"/>
              </a:rPr>
              <a:t>Рюрика</a:t>
            </a:r>
            <a:r>
              <a:rPr lang="ru-RU" dirty="0" smtClean="0"/>
              <a:t>, </a:t>
            </a:r>
            <a:r>
              <a:rPr lang="ru-RU" dirty="0" err="1" smtClean="0"/>
              <a:t>і</a:t>
            </a:r>
            <a:r>
              <a:rPr lang="ru-RU" dirty="0" smtClean="0"/>
              <a:t> «князем </a:t>
            </a:r>
            <a:r>
              <a:rPr lang="ru-RU" dirty="0" err="1" smtClean="0"/>
              <a:t>урманським</a:t>
            </a:r>
            <a:r>
              <a:rPr lang="ru-RU" dirty="0" smtClean="0"/>
              <a:t>» (</a:t>
            </a:r>
            <a:r>
              <a:rPr lang="ru-RU" dirty="0" err="1" smtClean="0"/>
              <a:t>тобто</a:t>
            </a:r>
            <a:r>
              <a:rPr lang="ru-RU" dirty="0" smtClean="0"/>
              <a:t> </a:t>
            </a:r>
            <a:r>
              <a:rPr lang="ru-RU" dirty="0" err="1" smtClean="0"/>
              <a:t>норманським</a:t>
            </a:r>
            <a:r>
              <a:rPr lang="ru-RU" dirty="0" smtClean="0"/>
              <a:t>). </a:t>
            </a:r>
            <a:r>
              <a:rPr lang="ru-RU" dirty="0" err="1" smtClean="0"/>
              <a:t>Цілий</a:t>
            </a:r>
            <a:r>
              <a:rPr lang="ru-RU" dirty="0" smtClean="0"/>
              <a:t> ряд </a:t>
            </a:r>
            <a:r>
              <a:rPr lang="ru-RU" dirty="0" err="1" smtClean="0"/>
              <a:t>дослідників</a:t>
            </a:r>
            <a:r>
              <a:rPr lang="ru-RU" dirty="0" smtClean="0"/>
              <a:t> </a:t>
            </a:r>
            <a:r>
              <a:rPr lang="ru-RU" dirty="0" err="1" smtClean="0"/>
              <a:t>вважали</a:t>
            </a:r>
            <a:r>
              <a:rPr lang="ru-RU" dirty="0" smtClean="0"/>
              <a:t> </a:t>
            </a:r>
            <a:r>
              <a:rPr lang="ru-RU" dirty="0" err="1" smtClean="0"/>
              <a:t>його</a:t>
            </a:r>
            <a:r>
              <a:rPr lang="ru-RU" dirty="0" smtClean="0"/>
              <a:t> узурпатором. </a:t>
            </a:r>
            <a:r>
              <a:rPr lang="ru-RU" dirty="0" err="1" smtClean="0">
                <a:hlinkClick r:id="rId8" tooltip="Грушевський Михайло Сергійович"/>
              </a:rPr>
              <a:t>М.Грушевський</a:t>
            </a:r>
            <a:r>
              <a:rPr lang="ru-RU" dirty="0" smtClean="0"/>
              <a:t> </a:t>
            </a:r>
            <a:r>
              <a:rPr lang="ru-RU" dirty="0" err="1" smtClean="0"/>
              <a:t>навіть</a:t>
            </a:r>
            <a:r>
              <a:rPr lang="ru-RU" dirty="0" smtClean="0"/>
              <a:t> допускав, </a:t>
            </a:r>
            <a:r>
              <a:rPr lang="ru-RU" dirty="0" err="1" smtClean="0"/>
              <a:t>що</a:t>
            </a:r>
            <a:r>
              <a:rPr lang="ru-RU" dirty="0" smtClean="0"/>
              <a:t> Олег </a:t>
            </a:r>
            <a:r>
              <a:rPr lang="ru-RU" dirty="0" err="1" smtClean="0"/>
              <a:t>міг</a:t>
            </a:r>
            <a:r>
              <a:rPr lang="ru-RU" dirty="0" smtClean="0"/>
              <a:t> </a:t>
            </a:r>
            <a:r>
              <a:rPr lang="ru-RU" dirty="0" err="1" smtClean="0"/>
              <a:t>правити</a:t>
            </a:r>
            <a:r>
              <a:rPr lang="ru-RU" dirty="0" smtClean="0"/>
              <a:t> у </a:t>
            </a:r>
            <a:r>
              <a:rPr lang="ru-RU" dirty="0" err="1" smtClean="0">
                <a:hlinkClick r:id="rId9" tooltip="Київ"/>
              </a:rPr>
              <a:t>Києві</a:t>
            </a:r>
            <a:r>
              <a:rPr lang="ru-RU" dirty="0" smtClean="0"/>
              <a:t> до </a:t>
            </a:r>
            <a:r>
              <a:rPr lang="ru-RU" dirty="0" err="1" smtClean="0"/>
              <a:t>часів</a:t>
            </a:r>
            <a:r>
              <a:rPr lang="ru-RU" dirty="0" smtClean="0"/>
              <a:t> </a:t>
            </a:r>
            <a:r>
              <a:rPr lang="ru-RU" dirty="0" smtClean="0">
                <a:hlinkClick r:id="rId10" tooltip="Аскольд"/>
              </a:rPr>
              <a:t>Аскольда</a:t>
            </a:r>
            <a:r>
              <a:rPr lang="ru-RU" dirty="0" smtClean="0"/>
              <a:t>, </a:t>
            </a:r>
            <a:r>
              <a:rPr lang="ru-RU" dirty="0" err="1" smtClean="0"/>
              <a:t>тобто</a:t>
            </a:r>
            <a:r>
              <a:rPr lang="ru-RU" dirty="0" smtClean="0"/>
              <a:t> до 860 р. За </a:t>
            </a:r>
            <a:r>
              <a:rPr lang="ru-RU" dirty="0" err="1" smtClean="0"/>
              <a:t>версією</a:t>
            </a:r>
            <a:r>
              <a:rPr lang="ru-RU" dirty="0" smtClean="0"/>
              <a:t> Г. </a:t>
            </a:r>
            <a:r>
              <a:rPr lang="ru-RU" dirty="0" err="1" smtClean="0"/>
              <a:t>Ловмяньского</a:t>
            </a:r>
            <a:r>
              <a:rPr lang="ru-RU" dirty="0" smtClean="0"/>
              <a:t>, Олег </a:t>
            </a:r>
            <a:r>
              <a:rPr lang="ru-RU" dirty="0" err="1" smtClean="0"/>
              <a:t>був</a:t>
            </a:r>
            <a:r>
              <a:rPr lang="ru-RU" dirty="0" smtClean="0"/>
              <a:t> </a:t>
            </a:r>
            <a:r>
              <a:rPr lang="ru-RU" dirty="0" err="1" smtClean="0"/>
              <a:t>смоленським</a:t>
            </a:r>
            <a:r>
              <a:rPr lang="ru-RU" dirty="0" smtClean="0"/>
              <a:t> князем, а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зв'язок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>
                <a:hlinkClick r:id="rId7" tooltip="Рюрик"/>
              </a:rPr>
              <a:t>Рюриком</a:t>
            </a:r>
            <a:r>
              <a:rPr lang="ru-RU" dirty="0" smtClean="0"/>
              <a:t> — </a:t>
            </a:r>
            <a:r>
              <a:rPr lang="ru-RU" dirty="0" err="1" smtClean="0"/>
              <a:t>пізніша</a:t>
            </a:r>
            <a:r>
              <a:rPr lang="ru-RU" dirty="0" smtClean="0"/>
              <a:t> </a:t>
            </a:r>
            <a:r>
              <a:rPr lang="ru-RU" dirty="0" err="1" smtClean="0"/>
              <a:t>комбінація</a:t>
            </a:r>
            <a:r>
              <a:rPr lang="ru-RU" dirty="0" smtClean="0"/>
              <a:t>. Є </a:t>
            </a:r>
            <a:r>
              <a:rPr lang="ru-RU" dirty="0" err="1" smtClean="0"/>
              <a:t>версія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>
                <a:hlinkClick r:id="rId11" tooltip="Тмутаракань"/>
              </a:rPr>
              <a:t>тмутараканського</a:t>
            </a:r>
            <a:r>
              <a:rPr lang="ru-RU" dirty="0" smtClean="0"/>
              <a:t> </a:t>
            </a:r>
            <a:r>
              <a:rPr lang="ru-RU" dirty="0" err="1" smtClean="0"/>
              <a:t>походження</a:t>
            </a:r>
            <a:r>
              <a:rPr lang="ru-RU" dirty="0" smtClean="0"/>
              <a:t> Олега. А </a:t>
            </a:r>
            <a:r>
              <a:rPr lang="ru-RU" dirty="0" err="1" smtClean="0"/>
              <a:t>також</a:t>
            </a:r>
            <a:r>
              <a:rPr lang="ru-RU" dirty="0" smtClean="0"/>
              <a:t> </a:t>
            </a:r>
            <a:r>
              <a:rPr lang="ru-RU" dirty="0" err="1" smtClean="0"/>
              <a:t>передпущення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родичем </a:t>
            </a:r>
            <a:r>
              <a:rPr lang="ru-RU" dirty="0" err="1" smtClean="0">
                <a:hlinkClick r:id="rId7" tooltip="Рюрик"/>
              </a:rPr>
              <a:t>Рюрика</a:t>
            </a:r>
            <a:r>
              <a:rPr lang="ru-RU" dirty="0" smtClean="0"/>
              <a:t> </a:t>
            </a:r>
            <a:r>
              <a:rPr lang="ru-RU" dirty="0" err="1" smtClean="0"/>
              <a:t>міг</a:t>
            </a:r>
            <a:r>
              <a:rPr lang="ru-RU" dirty="0" smtClean="0"/>
              <a:t> бути </a:t>
            </a:r>
            <a:r>
              <a:rPr lang="ru-RU" dirty="0" err="1" smtClean="0"/>
              <a:t>представник</a:t>
            </a:r>
            <a:r>
              <a:rPr lang="ru-RU" dirty="0" smtClean="0"/>
              <a:t> </a:t>
            </a:r>
            <a:r>
              <a:rPr lang="ru-RU" dirty="0" err="1" smtClean="0"/>
              <a:t>місцевої</a:t>
            </a:r>
            <a:r>
              <a:rPr lang="ru-RU" dirty="0" smtClean="0"/>
              <a:t> </a:t>
            </a:r>
            <a:r>
              <a:rPr lang="ru-RU" dirty="0" err="1" smtClean="0"/>
              <a:t>знаті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572560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1719070"/>
            <a:ext cx="8715435" cy="4853201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err="1" smtClean="0"/>
              <a:t>Норманська</a:t>
            </a:r>
            <a:r>
              <a:rPr lang="ru-RU" b="1" dirty="0" smtClean="0"/>
              <a:t> </a:t>
            </a:r>
            <a:r>
              <a:rPr lang="ru-RU" b="1" dirty="0" err="1" smtClean="0"/>
              <a:t>версія</a:t>
            </a:r>
            <a:endParaRPr lang="ru-RU" b="1" dirty="0" smtClean="0"/>
          </a:p>
          <a:p>
            <a:r>
              <a:rPr lang="ru-RU" dirty="0" smtClean="0"/>
              <a:t>За </a:t>
            </a:r>
            <a:r>
              <a:rPr lang="ru-RU" dirty="0" err="1" smtClean="0"/>
              <a:t>версією</a:t>
            </a:r>
            <a:r>
              <a:rPr lang="ru-RU" dirty="0" smtClean="0"/>
              <a:t> </a:t>
            </a:r>
            <a:r>
              <a:rPr lang="ru-RU" dirty="0" err="1" smtClean="0"/>
              <a:t>ім'я</a:t>
            </a:r>
            <a:r>
              <a:rPr lang="ru-RU" dirty="0" smtClean="0"/>
              <a:t> Олег —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слов'янізована</a:t>
            </a:r>
            <a:r>
              <a:rPr lang="ru-RU" dirty="0" smtClean="0"/>
              <a:t> форма </a:t>
            </a:r>
            <a:r>
              <a:rPr lang="ru-RU" dirty="0" err="1" smtClean="0"/>
              <a:t>скандинавського</a:t>
            </a:r>
            <a:r>
              <a:rPr lang="ru-RU" dirty="0" smtClean="0"/>
              <a:t> </a:t>
            </a:r>
            <a:r>
              <a:rPr lang="ru-RU" dirty="0" err="1" smtClean="0"/>
              <a:t>імені</a:t>
            </a:r>
            <a:r>
              <a:rPr lang="ru-RU" dirty="0" smtClean="0"/>
              <a:t> </a:t>
            </a:r>
            <a:r>
              <a:rPr lang="ru-RU" dirty="0" err="1" smtClean="0"/>
              <a:t>Гельґі</a:t>
            </a:r>
            <a:r>
              <a:rPr lang="ru-RU" dirty="0" smtClean="0"/>
              <a:t> (</a:t>
            </a:r>
            <a:r>
              <a:rPr lang="ru-RU" dirty="0" smtClean="0">
                <a:hlinkClick r:id="rId2" tooltip="Норвезька мова"/>
              </a:rPr>
              <a:t>норв.</a:t>
            </a:r>
            <a:r>
              <a:rPr lang="ru-RU" dirty="0" smtClean="0"/>
              <a:t> </a:t>
            </a:r>
            <a:r>
              <a:rPr lang="en-US" i="1" dirty="0" err="1" smtClean="0"/>
              <a:t>Hailaga</a:t>
            </a:r>
            <a:r>
              <a:rPr lang="en-US" dirty="0" smtClean="0"/>
              <a:t>, </a:t>
            </a:r>
            <a:r>
              <a:rPr lang="en-US" dirty="0" err="1" smtClean="0"/>
              <a:t>Helgi</a:t>
            </a:r>
            <a:r>
              <a:rPr lang="en-US" dirty="0" smtClean="0"/>
              <a:t>). </a:t>
            </a:r>
            <a:r>
              <a:rPr lang="ru-RU" dirty="0" err="1" smtClean="0"/>
              <a:t>Висувається</a:t>
            </a:r>
            <a:r>
              <a:rPr lang="ru-RU" dirty="0" smtClean="0"/>
              <a:t> думка, </a:t>
            </a:r>
            <a:r>
              <a:rPr lang="ru-RU" dirty="0" err="1" smtClean="0"/>
              <a:t>що</a:t>
            </a:r>
            <a:r>
              <a:rPr lang="ru-RU" dirty="0" smtClean="0"/>
              <a:t> Олег </a:t>
            </a:r>
            <a:r>
              <a:rPr lang="ru-RU" dirty="0" err="1" smtClean="0"/>
              <a:t>був</a:t>
            </a:r>
            <a:r>
              <a:rPr lang="ru-RU" dirty="0" smtClean="0"/>
              <a:t> одним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ватажків</a:t>
            </a:r>
            <a:r>
              <a:rPr lang="ru-RU" dirty="0" smtClean="0"/>
              <a:t> </a:t>
            </a:r>
            <a:r>
              <a:rPr lang="ru-RU" dirty="0" err="1" smtClean="0">
                <a:hlinkClick r:id="rId3" tooltip="Варяги"/>
              </a:rPr>
              <a:t>варягів-вікінгів</a:t>
            </a:r>
            <a:r>
              <a:rPr lang="ru-RU" dirty="0" smtClean="0"/>
              <a:t>, </a:t>
            </a:r>
            <a:r>
              <a:rPr lang="ru-RU" dirty="0" err="1" smtClean="0"/>
              <a:t>який</a:t>
            </a:r>
            <a:r>
              <a:rPr lang="ru-RU" dirty="0" smtClean="0"/>
              <a:t> вступив у союз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>
                <a:hlinkClick r:id="rId4" tooltip="Рюрик"/>
              </a:rPr>
              <a:t>Рюриком</a:t>
            </a:r>
            <a:r>
              <a:rPr lang="ru-RU" dirty="0" smtClean="0"/>
              <a:t>, </a:t>
            </a:r>
            <a:r>
              <a:rPr lang="ru-RU" dirty="0" err="1" smtClean="0"/>
              <a:t>скріпивши</a:t>
            </a:r>
            <a:r>
              <a:rPr lang="ru-RU" dirty="0" smtClean="0"/>
              <a:t>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шлюбом</a:t>
            </a:r>
            <a:r>
              <a:rPr lang="ru-RU" dirty="0" smtClean="0"/>
              <a:t> </a:t>
            </a:r>
            <a:r>
              <a:rPr lang="ru-RU" dirty="0" err="1" smtClean="0">
                <a:hlinkClick r:id="rId4" tooltip="Рюрик"/>
              </a:rPr>
              <a:t>Рюрика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своєю</a:t>
            </a:r>
            <a:r>
              <a:rPr lang="ru-RU" dirty="0" smtClean="0"/>
              <a:t> сестрою.</a:t>
            </a:r>
          </a:p>
          <a:p>
            <a:r>
              <a:rPr lang="ru-RU" b="1" dirty="0" smtClean="0"/>
              <a:t>[</a:t>
            </a:r>
            <a:r>
              <a:rPr lang="ru-RU" b="1" dirty="0" smtClean="0">
                <a:hlinkClick r:id="rId5" tooltip="Редагувати розділ: Слов'янська версія"/>
              </a:rPr>
              <a:t>ред.</a:t>
            </a:r>
            <a:r>
              <a:rPr lang="ru-RU" b="1" dirty="0" smtClean="0"/>
              <a:t>] </a:t>
            </a:r>
            <a:r>
              <a:rPr lang="ru-RU" b="1" dirty="0" err="1" smtClean="0"/>
              <a:t>Слов'янська</a:t>
            </a:r>
            <a:r>
              <a:rPr lang="ru-RU" b="1" dirty="0" smtClean="0"/>
              <a:t> </a:t>
            </a:r>
            <a:r>
              <a:rPr lang="ru-RU" b="1" dirty="0" err="1" smtClean="0"/>
              <a:t>версія</a:t>
            </a:r>
            <a:endParaRPr lang="ru-RU" b="1" dirty="0" smtClean="0"/>
          </a:p>
          <a:p>
            <a:r>
              <a:rPr lang="ru-RU" dirty="0" err="1" smtClean="0"/>
              <a:t>Відомі</a:t>
            </a:r>
            <a:r>
              <a:rPr lang="ru-RU" dirty="0" smtClean="0"/>
              <a:t> </a:t>
            </a:r>
            <a:r>
              <a:rPr lang="ru-RU" dirty="0" err="1" smtClean="0"/>
              <a:t>слов'янські</a:t>
            </a:r>
            <a:r>
              <a:rPr lang="ru-RU" dirty="0" smtClean="0"/>
              <a:t> слова "</a:t>
            </a:r>
            <a:r>
              <a:rPr lang="ru-RU" dirty="0" err="1" smtClean="0"/>
              <a:t>льгк</a:t>
            </a:r>
            <a:r>
              <a:rPr lang="ru-RU" dirty="0" smtClean="0"/>
              <a:t>", "</a:t>
            </a:r>
            <a:r>
              <a:rPr lang="ru-RU" dirty="0" err="1" smtClean="0"/>
              <a:t>ольгчити</a:t>
            </a:r>
            <a:r>
              <a:rPr lang="ru-RU" dirty="0" smtClean="0"/>
              <a:t>", "</a:t>
            </a:r>
            <a:r>
              <a:rPr lang="ru-RU" dirty="0" err="1" smtClean="0"/>
              <a:t>ольгчатися</a:t>
            </a:r>
            <a:r>
              <a:rPr lang="ru-RU" dirty="0" smtClean="0"/>
              <a:t>", "льгота", "</a:t>
            </a:r>
            <a:r>
              <a:rPr lang="ru-RU" dirty="0" err="1" smtClean="0"/>
              <a:t>вольгота</a:t>
            </a:r>
            <a:r>
              <a:rPr lang="ru-RU" dirty="0" smtClean="0"/>
              <a:t>", "</a:t>
            </a:r>
            <a:r>
              <a:rPr lang="ru-RU" dirty="0" err="1" smtClean="0"/>
              <a:t>вольготний</a:t>
            </a:r>
            <a:r>
              <a:rPr lang="ru-RU" dirty="0" smtClean="0"/>
              <a:t>".</a:t>
            </a:r>
          </a:p>
          <a:p>
            <a:r>
              <a:rPr lang="ru-RU" dirty="0" smtClean="0"/>
              <a:t>В </a:t>
            </a:r>
            <a:r>
              <a:rPr lang="ru-RU" dirty="0" err="1" smtClean="0">
                <a:hlinkClick r:id="rId6" tooltip="Слав'янські мови (ще не написана)"/>
              </a:rPr>
              <a:t>слав'янських</a:t>
            </a:r>
            <a:r>
              <a:rPr lang="ru-RU" dirty="0" smtClean="0">
                <a:hlinkClick r:id="rId6" tooltip="Слав'янські мови (ще не написана)"/>
              </a:rPr>
              <a:t> </a:t>
            </a:r>
            <a:r>
              <a:rPr lang="ru-RU" dirty="0" err="1" smtClean="0">
                <a:hlinkClick r:id="rId6" tooltip="Слав'янські мови (ще не написана)"/>
              </a:rPr>
              <a:t>мовах</a:t>
            </a:r>
            <a:r>
              <a:rPr lang="ru-RU" dirty="0" smtClean="0"/>
              <a:t> </a:t>
            </a:r>
            <a:r>
              <a:rPr lang="ru-RU" dirty="0" err="1" smtClean="0"/>
              <a:t>зафіксовані</a:t>
            </a:r>
            <a:r>
              <a:rPr lang="ru-RU" dirty="0" smtClean="0"/>
              <a:t> </a:t>
            </a:r>
            <a:r>
              <a:rPr lang="ru-RU" dirty="0" err="1" smtClean="0"/>
              <a:t>імена</a:t>
            </a:r>
            <a:r>
              <a:rPr lang="ru-RU" dirty="0" smtClean="0"/>
              <a:t> </a:t>
            </a:r>
            <a:r>
              <a:rPr lang="en-US" dirty="0" smtClean="0"/>
              <a:t>Oleg (Oley) (</a:t>
            </a:r>
            <a:r>
              <a:rPr lang="ru-RU" dirty="0" err="1" smtClean="0"/>
              <a:t>чеськ</a:t>
            </a:r>
            <a:r>
              <a:rPr lang="ru-RU" dirty="0" smtClean="0"/>
              <a:t>. в </a:t>
            </a:r>
            <a:r>
              <a:rPr lang="ru-RU" dirty="0" smtClean="0">
                <a:hlinkClick r:id="rId7" tooltip="1088"/>
              </a:rPr>
              <a:t>1088</a:t>
            </a:r>
            <a:r>
              <a:rPr lang="ru-RU" dirty="0" smtClean="0"/>
              <a:t> р.), </a:t>
            </a:r>
            <a:r>
              <a:rPr lang="en-US" dirty="0" err="1" smtClean="0"/>
              <a:t>Olek</a:t>
            </a:r>
            <a:r>
              <a:rPr lang="en-US" dirty="0" smtClean="0"/>
              <a:t> (</a:t>
            </a:r>
            <a:r>
              <a:rPr lang="en-US" dirty="0" err="1" smtClean="0"/>
              <a:t>Welek</a:t>
            </a:r>
            <a:r>
              <a:rPr lang="en-US" dirty="0" smtClean="0"/>
              <a:t>), </a:t>
            </a:r>
            <a:r>
              <a:rPr lang="ru-RU" dirty="0" err="1" smtClean="0"/>
              <a:t>топоніми</a:t>
            </a:r>
            <a:r>
              <a:rPr lang="ru-RU" dirty="0" smtClean="0"/>
              <a:t> </a:t>
            </a:r>
            <a:r>
              <a:rPr lang="en-US" dirty="0" err="1" smtClean="0"/>
              <a:t>Ologast</a:t>
            </a:r>
            <a:r>
              <a:rPr lang="en-US" dirty="0" smtClean="0"/>
              <a:t>, </a:t>
            </a:r>
            <a:r>
              <a:rPr lang="en-US" dirty="0" err="1" smtClean="0"/>
              <a:t>Wolegast</a:t>
            </a:r>
            <a:r>
              <a:rPr lang="en-US" dirty="0" smtClean="0"/>
              <a:t>, </a:t>
            </a:r>
            <a:r>
              <a:rPr lang="en-US" dirty="0" err="1" smtClean="0"/>
              <a:t>Wolgast</a:t>
            </a:r>
            <a:r>
              <a:rPr lang="en-US" dirty="0" smtClean="0"/>
              <a:t> </a:t>
            </a:r>
            <a:r>
              <a:rPr lang="ru-RU" dirty="0" smtClean="0"/>
              <a:t>та </a:t>
            </a:r>
            <a:r>
              <a:rPr lang="ru-RU" dirty="0" err="1" smtClean="0"/>
              <a:t>ін</a:t>
            </a:r>
            <a:r>
              <a:rPr lang="ru-RU" dirty="0" smtClean="0"/>
              <a:t>. </a:t>
            </a:r>
            <a:r>
              <a:rPr lang="ru-RU" baseline="30000" dirty="0" smtClean="0">
                <a:hlinkClick r:id="rId8"/>
              </a:rPr>
              <a:t>[1]</a:t>
            </a:r>
            <a:r>
              <a:rPr lang="ru-RU" dirty="0" smtClean="0"/>
              <a:t>.</a:t>
            </a:r>
          </a:p>
          <a:p>
            <a:r>
              <a:rPr lang="ru-RU" dirty="0" smtClean="0"/>
              <a:t>В </a:t>
            </a:r>
            <a:r>
              <a:rPr lang="ru-RU" dirty="0" err="1" smtClean="0"/>
              <a:t>руських</a:t>
            </a:r>
            <a:r>
              <a:rPr lang="ru-RU" dirty="0" smtClean="0"/>
              <a:t> </a:t>
            </a:r>
            <a:r>
              <a:rPr lang="ru-RU" dirty="0" err="1" smtClean="0"/>
              <a:t>билинах</a:t>
            </a:r>
            <a:r>
              <a:rPr lang="ru-RU" dirty="0" smtClean="0"/>
              <a:t> </a:t>
            </a:r>
            <a:r>
              <a:rPr lang="ru-RU" dirty="0" err="1" smtClean="0"/>
              <a:t>згадується</a:t>
            </a:r>
            <a:r>
              <a:rPr lang="ru-RU" dirty="0" smtClean="0"/>
              <a:t> </a:t>
            </a:r>
            <a:r>
              <a:rPr lang="ru-RU" dirty="0" err="1" smtClean="0"/>
              <a:t>ім'я</a:t>
            </a:r>
            <a:r>
              <a:rPr lang="ru-RU" dirty="0" smtClean="0"/>
              <a:t> </a:t>
            </a:r>
            <a:r>
              <a:rPr lang="ru-RU" b="1" dirty="0" err="1" smtClean="0"/>
              <a:t>Вольга</a:t>
            </a:r>
            <a:r>
              <a:rPr lang="ru-RU" dirty="0" smtClean="0"/>
              <a:t> </a:t>
            </a:r>
            <a:r>
              <a:rPr lang="ru-RU" dirty="0" err="1" smtClean="0"/>
              <a:t>чи</a:t>
            </a:r>
            <a:r>
              <a:rPr lang="ru-RU" dirty="0" smtClean="0"/>
              <a:t> </a:t>
            </a:r>
            <a:r>
              <a:rPr lang="ru-RU" b="1" dirty="0" err="1" smtClean="0"/>
              <a:t>Волх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Невідомо</a:t>
            </a:r>
            <a:r>
              <a:rPr lang="ru-RU" dirty="0" smtClean="0"/>
              <a:t> </a:t>
            </a:r>
            <a:r>
              <a:rPr lang="ru-RU" dirty="0" err="1" smtClean="0"/>
              <a:t>жодного</a:t>
            </a:r>
            <a:r>
              <a:rPr lang="ru-RU" dirty="0" smtClean="0"/>
              <a:t> </a:t>
            </a:r>
            <a:r>
              <a:rPr lang="ru-RU" dirty="0" err="1" smtClean="0"/>
              <a:t>випадку</a:t>
            </a:r>
            <a:r>
              <a:rPr lang="ru-RU" dirty="0" smtClean="0"/>
              <a:t>, коли </a:t>
            </a:r>
            <a:r>
              <a:rPr lang="ru-RU" dirty="0" err="1" smtClean="0"/>
              <a:t>хтось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багаточисельних</a:t>
            </a:r>
            <a:r>
              <a:rPr lang="ru-RU" dirty="0" smtClean="0"/>
              <a:t> </a:t>
            </a:r>
            <a:r>
              <a:rPr lang="ru-RU" dirty="0" err="1" smtClean="0"/>
              <a:t>руських</a:t>
            </a:r>
            <a:r>
              <a:rPr lang="ru-RU" dirty="0" smtClean="0"/>
              <a:t> </a:t>
            </a:r>
            <a:r>
              <a:rPr lang="ru-RU" dirty="0" err="1" smtClean="0"/>
              <a:t>Олегів</a:t>
            </a:r>
            <a:r>
              <a:rPr lang="ru-RU" dirty="0" smtClean="0"/>
              <a:t> </a:t>
            </a:r>
            <a:r>
              <a:rPr lang="ru-RU" dirty="0" err="1" smtClean="0"/>
              <a:t>звався</a:t>
            </a:r>
            <a:r>
              <a:rPr lang="ru-RU" dirty="0" smtClean="0"/>
              <a:t> б в </a:t>
            </a:r>
            <a:r>
              <a:rPr lang="ru-RU" dirty="0" err="1" smtClean="0"/>
              <a:t>будь-якому</a:t>
            </a:r>
            <a:r>
              <a:rPr lang="ru-RU" dirty="0" smtClean="0"/>
              <a:t> </a:t>
            </a:r>
            <a:r>
              <a:rPr lang="ru-RU" dirty="0" err="1" smtClean="0"/>
              <a:t>джерелі</a:t>
            </a:r>
            <a:r>
              <a:rPr lang="ru-RU" dirty="0" smtClean="0"/>
              <a:t> "</a:t>
            </a:r>
            <a:r>
              <a:rPr lang="ru-RU" dirty="0" err="1" smtClean="0"/>
              <a:t>Гельґі</a:t>
            </a:r>
            <a:r>
              <a:rPr lang="ru-RU" dirty="0" smtClean="0"/>
              <a:t>", </a:t>
            </a:r>
            <a:r>
              <a:rPr lang="ru-RU" dirty="0" err="1" smtClean="0"/>
              <a:t>чи</a:t>
            </a:r>
            <a:r>
              <a:rPr lang="ru-RU" dirty="0" smtClean="0"/>
              <a:t>, </a:t>
            </a:r>
            <a:r>
              <a:rPr lang="ru-RU" dirty="0" err="1" smtClean="0"/>
              <a:t>навпаки</a:t>
            </a:r>
            <a:r>
              <a:rPr lang="ru-RU" dirty="0" smtClean="0"/>
              <a:t>, </a:t>
            </a:r>
            <a:r>
              <a:rPr lang="ru-RU" dirty="0" err="1" smtClean="0"/>
              <a:t>якийсь</a:t>
            </a:r>
            <a:r>
              <a:rPr lang="ru-RU" dirty="0" smtClean="0"/>
              <a:t> </a:t>
            </a:r>
            <a:r>
              <a:rPr lang="ru-RU" dirty="0" err="1" smtClean="0"/>
              <a:t>відомий</a:t>
            </a:r>
            <a:r>
              <a:rPr lang="ru-RU" dirty="0" smtClean="0"/>
              <a:t> у </a:t>
            </a:r>
            <a:r>
              <a:rPr lang="ru-RU" dirty="0" err="1" smtClean="0"/>
              <a:t>джерелах</a:t>
            </a:r>
            <a:r>
              <a:rPr lang="ru-RU" dirty="0" smtClean="0"/>
              <a:t> </a:t>
            </a:r>
            <a:r>
              <a:rPr lang="ru-RU" dirty="0" err="1" smtClean="0"/>
              <a:t>Гельґі</a:t>
            </a:r>
            <a:r>
              <a:rPr lang="ru-RU" dirty="0" smtClean="0"/>
              <a:t> </a:t>
            </a:r>
            <a:r>
              <a:rPr lang="ru-RU" dirty="0" err="1" smtClean="0"/>
              <a:t>був</a:t>
            </a:r>
            <a:r>
              <a:rPr lang="ru-RU" dirty="0" smtClean="0"/>
              <a:t> </a:t>
            </a:r>
            <a:r>
              <a:rPr lang="ru-RU" dirty="0" err="1" smtClean="0"/>
              <a:t>відомий</a:t>
            </a:r>
            <a:r>
              <a:rPr lang="ru-RU" dirty="0" smtClean="0"/>
              <a:t> </a:t>
            </a:r>
            <a:r>
              <a:rPr lang="ru-RU" dirty="0" err="1" smtClean="0"/>
              <a:t>у</a:t>
            </a:r>
            <a:r>
              <a:rPr lang="ru-RU" dirty="0" smtClean="0"/>
              <a:t> </a:t>
            </a:r>
            <a:r>
              <a:rPr lang="ru-RU" dirty="0" err="1" smtClean="0"/>
              <a:t>руських</a:t>
            </a:r>
            <a:r>
              <a:rPr lang="ru-RU" dirty="0" smtClean="0"/>
              <a:t> </a:t>
            </a:r>
            <a:r>
              <a:rPr lang="ru-RU" dirty="0" err="1" smtClean="0"/>
              <a:t>літописах</a:t>
            </a:r>
            <a:r>
              <a:rPr lang="ru-RU" dirty="0" smtClean="0"/>
              <a:t> як "Олег".</a:t>
            </a:r>
          </a:p>
          <a:p>
            <a:r>
              <a:rPr lang="ru-RU" dirty="0" err="1" smtClean="0"/>
              <a:t>Жодне</a:t>
            </a:r>
            <a:r>
              <a:rPr lang="ru-RU" dirty="0" smtClean="0"/>
              <a:t> </a:t>
            </a:r>
            <a:r>
              <a:rPr lang="ru-RU" dirty="0" err="1" smtClean="0"/>
              <a:t>скандинавське</a:t>
            </a:r>
            <a:r>
              <a:rPr lang="ru-RU" dirty="0" smtClean="0"/>
              <a:t> </a:t>
            </a:r>
            <a:r>
              <a:rPr lang="ru-RU" dirty="0" err="1" smtClean="0"/>
              <a:t>джерело</a:t>
            </a:r>
            <a:r>
              <a:rPr lang="ru-RU" dirty="0" smtClean="0"/>
              <a:t> </a:t>
            </a:r>
            <a:r>
              <a:rPr lang="ru-RU" b="1" dirty="0" err="1" smtClean="0"/>
              <a:t>нічого</a:t>
            </a:r>
            <a:r>
              <a:rPr lang="ru-RU" b="1" dirty="0" smtClean="0"/>
              <a:t> не </a:t>
            </a:r>
            <a:r>
              <a:rPr lang="ru-RU" b="1" dirty="0" err="1" smtClean="0"/>
              <a:t>знає</a:t>
            </a:r>
            <a:r>
              <a:rPr lang="ru-RU" dirty="0" smtClean="0"/>
              <a:t> про </a:t>
            </a:r>
            <a:r>
              <a:rPr lang="ru-RU" dirty="0" err="1" smtClean="0"/>
              <a:t>Віщого</a:t>
            </a:r>
            <a:r>
              <a:rPr lang="ru-RU" dirty="0" smtClean="0"/>
              <a:t> Олега.</a:t>
            </a:r>
          </a:p>
          <a:p>
            <a:r>
              <a:rPr lang="ru-RU" b="1" dirty="0" smtClean="0"/>
              <a:t>[</a:t>
            </a:r>
            <a:r>
              <a:rPr lang="ru-RU" b="1" dirty="0" smtClean="0">
                <a:hlinkClick r:id="rId9" tooltip="Редагувати розділ: Данська версія[2]"/>
              </a:rPr>
              <a:t>ред.</a:t>
            </a:r>
            <a:r>
              <a:rPr lang="ru-RU" b="1" dirty="0" smtClean="0"/>
              <a:t>] </a:t>
            </a:r>
            <a:r>
              <a:rPr lang="ru-RU" b="1" dirty="0" err="1" smtClean="0"/>
              <a:t>Данська</a:t>
            </a:r>
            <a:r>
              <a:rPr lang="ru-RU" b="1" dirty="0" smtClean="0"/>
              <a:t> </a:t>
            </a:r>
            <a:r>
              <a:rPr lang="ru-RU" b="1" dirty="0" err="1" smtClean="0"/>
              <a:t>версія</a:t>
            </a:r>
            <a:r>
              <a:rPr lang="ru-RU" b="1" baseline="30000" dirty="0" smtClean="0">
                <a:hlinkClick r:id="rId8"/>
              </a:rPr>
              <a:t>[2]</a:t>
            </a:r>
            <a:endParaRPr lang="ru-RU" b="1" dirty="0" smtClean="0"/>
          </a:p>
          <a:p>
            <a:r>
              <a:rPr lang="ru-RU" dirty="0" smtClean="0"/>
              <a:t>За нею Олег/</a:t>
            </a:r>
            <a:r>
              <a:rPr lang="ru-RU" dirty="0" err="1" smtClean="0"/>
              <a:t>Гельґі</a:t>
            </a:r>
            <a:r>
              <a:rPr lang="ru-RU" dirty="0" smtClean="0"/>
              <a:t> </a:t>
            </a:r>
            <a:r>
              <a:rPr lang="ru-RU" dirty="0" err="1" smtClean="0"/>
              <a:t>був</a:t>
            </a:r>
            <a:r>
              <a:rPr lang="ru-RU" dirty="0" smtClean="0"/>
              <a:t> </a:t>
            </a:r>
            <a:r>
              <a:rPr lang="ru-RU" dirty="0" err="1" smtClean="0"/>
              <a:t>онуком</a:t>
            </a:r>
            <a:r>
              <a:rPr lang="ru-RU" dirty="0" smtClean="0"/>
              <a:t> </a:t>
            </a:r>
            <a:r>
              <a:rPr lang="ru-RU" dirty="0" err="1" smtClean="0"/>
              <a:t>данського</a:t>
            </a:r>
            <a:r>
              <a:rPr lang="ru-RU" dirty="0" smtClean="0"/>
              <a:t> правителя </a:t>
            </a:r>
            <a:r>
              <a:rPr lang="ru-RU" dirty="0" err="1" smtClean="0"/>
              <a:t>Гельґи</a:t>
            </a:r>
            <a:r>
              <a:rPr lang="ru-RU" dirty="0" smtClean="0"/>
              <a:t>, </a:t>
            </a:r>
            <a:r>
              <a:rPr lang="ru-RU" dirty="0" err="1" smtClean="0"/>
              <a:t>який</a:t>
            </a:r>
            <a:r>
              <a:rPr lang="ru-RU" dirty="0" smtClean="0"/>
              <a:t> </a:t>
            </a:r>
            <a:r>
              <a:rPr lang="ru-RU" dirty="0" err="1" smtClean="0"/>
              <a:t>наприкінці</a:t>
            </a:r>
            <a:r>
              <a:rPr lang="ru-RU" dirty="0" smtClean="0"/>
              <a:t> ІХ ст. </a:t>
            </a:r>
            <a:r>
              <a:rPr lang="ru-RU" dirty="0" err="1" smtClean="0"/>
              <a:t>емігрував</a:t>
            </a:r>
            <a:r>
              <a:rPr lang="ru-RU" dirty="0" smtClean="0"/>
              <a:t> на </a:t>
            </a:r>
            <a:r>
              <a:rPr lang="ru-RU" dirty="0" err="1" smtClean="0"/>
              <a:t>Полаб’я</a:t>
            </a:r>
            <a:r>
              <a:rPr lang="ru-RU" dirty="0" smtClean="0"/>
              <a:t>. </a:t>
            </a:r>
            <a:r>
              <a:rPr lang="ru-RU" dirty="0" err="1" smtClean="0"/>
              <a:t>Одружившись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донькою</a:t>
            </a:r>
            <a:r>
              <a:rPr lang="ru-RU" dirty="0" smtClean="0"/>
              <a:t> </a:t>
            </a:r>
            <a:r>
              <a:rPr lang="ru-RU" dirty="0" err="1" smtClean="0"/>
              <a:t>східнослов’янського</a:t>
            </a:r>
            <a:r>
              <a:rPr lang="ru-RU" dirty="0" smtClean="0"/>
              <a:t> правителя </a:t>
            </a:r>
            <a:r>
              <a:rPr lang="ru-RU" dirty="0" err="1" smtClean="0"/>
              <a:t>Будимира</a:t>
            </a:r>
            <a:r>
              <a:rPr lang="ru-RU" dirty="0" smtClean="0"/>
              <a:t>, Олег </a:t>
            </a:r>
            <a:r>
              <a:rPr lang="ru-RU" dirty="0" err="1" smtClean="0"/>
              <a:t>отримав</a:t>
            </a:r>
            <a:r>
              <a:rPr lang="ru-RU" dirty="0" smtClean="0"/>
              <a:t> у </a:t>
            </a:r>
            <a:r>
              <a:rPr lang="ru-RU" dirty="0" err="1" smtClean="0"/>
              <a:t>володіння</a:t>
            </a:r>
            <a:r>
              <a:rPr lang="ru-RU" dirty="0" smtClean="0"/>
              <a:t> </a:t>
            </a:r>
            <a:r>
              <a:rPr lang="ru-RU" dirty="0" err="1" smtClean="0"/>
              <a:t>землі</a:t>
            </a:r>
            <a:r>
              <a:rPr lang="ru-RU" dirty="0" smtClean="0"/>
              <a:t> </a:t>
            </a:r>
            <a:r>
              <a:rPr lang="ru-RU" dirty="0" err="1" smtClean="0"/>
              <a:t>сучасного</a:t>
            </a:r>
            <a:r>
              <a:rPr lang="ru-RU" dirty="0" smtClean="0"/>
              <a:t> </a:t>
            </a:r>
            <a:r>
              <a:rPr lang="ru-RU" dirty="0" err="1" smtClean="0"/>
              <a:t>українського</a:t>
            </a:r>
            <a:r>
              <a:rPr lang="ru-RU" dirty="0" smtClean="0"/>
              <a:t> </a:t>
            </a:r>
            <a:r>
              <a:rPr lang="ru-RU" dirty="0" err="1" smtClean="0"/>
              <a:t>Прикарпаття</a:t>
            </a:r>
            <a:r>
              <a:rPr lang="ru-RU" dirty="0" smtClean="0"/>
              <a:t> </a:t>
            </a:r>
            <a:r>
              <a:rPr lang="ru-RU" dirty="0" err="1" smtClean="0"/>
              <a:t>зі</a:t>
            </a:r>
            <a:r>
              <a:rPr lang="ru-RU" dirty="0" smtClean="0"/>
              <a:t> столицею у </a:t>
            </a:r>
            <a:r>
              <a:rPr lang="ru-RU" dirty="0" err="1" smtClean="0"/>
              <a:t>Пліснеську</a:t>
            </a:r>
            <a:r>
              <a:rPr lang="ru-RU" dirty="0" smtClean="0"/>
              <a:t> (</a:t>
            </a:r>
            <a:r>
              <a:rPr lang="ru-RU" dirty="0" err="1" smtClean="0"/>
              <a:t>тепер</a:t>
            </a:r>
            <a:r>
              <a:rPr lang="ru-RU" dirty="0" smtClean="0"/>
              <a:t> </a:t>
            </a:r>
            <a:r>
              <a:rPr lang="ru-RU" dirty="0" err="1" smtClean="0"/>
              <a:t>с.Підгірці</a:t>
            </a:r>
            <a:r>
              <a:rPr lang="ru-RU" dirty="0" smtClean="0"/>
              <a:t> на </a:t>
            </a:r>
            <a:r>
              <a:rPr lang="ru-RU" dirty="0" err="1" smtClean="0"/>
              <a:t>Бродівщині</a:t>
            </a:r>
            <a:r>
              <a:rPr lang="ru-RU" dirty="0" smtClean="0"/>
              <a:t>). Тут у </a:t>
            </a:r>
            <a:r>
              <a:rPr lang="ru-RU" dirty="0" err="1" smtClean="0"/>
              <a:t>нього</a:t>
            </a:r>
            <a:r>
              <a:rPr lang="ru-RU" dirty="0" smtClean="0"/>
              <a:t> народилась </a:t>
            </a:r>
            <a:r>
              <a:rPr lang="ru-RU" dirty="0" err="1" smtClean="0"/>
              <a:t>донька</a:t>
            </a:r>
            <a:r>
              <a:rPr lang="ru-RU" dirty="0" smtClean="0"/>
              <a:t> </a:t>
            </a:r>
            <a:r>
              <a:rPr lang="ru-RU" dirty="0" smtClean="0">
                <a:hlinkClick r:id="rId10" tooltip="Ольга"/>
              </a:rPr>
              <a:t>Ольга</a:t>
            </a:r>
            <a:r>
              <a:rPr lang="ru-RU" dirty="0" smtClean="0"/>
              <a:t>/</a:t>
            </a:r>
            <a:r>
              <a:rPr lang="ru-RU" dirty="0" err="1" smtClean="0"/>
              <a:t>Гельґа</a:t>
            </a:r>
            <a:r>
              <a:rPr lang="ru-RU" dirty="0" smtClean="0"/>
              <a:t>, </a:t>
            </a:r>
            <a:r>
              <a:rPr lang="ru-RU" dirty="0" err="1" smtClean="0"/>
              <a:t>майбутня</a:t>
            </a:r>
            <a:r>
              <a:rPr lang="ru-RU" dirty="0" smtClean="0"/>
              <a:t> </a:t>
            </a:r>
            <a:r>
              <a:rPr lang="ru-RU" dirty="0" err="1" smtClean="0"/>
              <a:t>правителька</a:t>
            </a:r>
            <a:r>
              <a:rPr lang="ru-RU" dirty="0" smtClean="0"/>
              <a:t> </a:t>
            </a:r>
            <a:r>
              <a:rPr lang="ru-RU" dirty="0" err="1" smtClean="0"/>
              <a:t>Русі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свята. </a:t>
            </a:r>
            <a:r>
              <a:rPr lang="ru-RU" dirty="0" err="1" smtClean="0"/>
              <a:t>Загинув</a:t>
            </a:r>
            <a:r>
              <a:rPr lang="ru-RU" dirty="0" smtClean="0"/>
              <a:t> Олег у </a:t>
            </a:r>
            <a:r>
              <a:rPr lang="ru-RU" dirty="0" err="1" smtClean="0"/>
              <a:t>прикаспійському</a:t>
            </a:r>
            <a:r>
              <a:rPr lang="ru-RU" dirty="0" smtClean="0"/>
              <a:t> м. </a:t>
            </a:r>
            <a:r>
              <a:rPr lang="ru-RU" dirty="0" err="1" smtClean="0"/>
              <a:t>Берді</a:t>
            </a:r>
            <a:r>
              <a:rPr lang="ru-RU" dirty="0" smtClean="0"/>
              <a:t> 943 р. У </a:t>
            </a:r>
            <a:r>
              <a:rPr lang="ru-RU" dirty="0" err="1" smtClean="0"/>
              <a:t>давньому</a:t>
            </a:r>
            <a:r>
              <a:rPr lang="ru-RU" dirty="0" smtClean="0"/>
              <a:t> </a:t>
            </a:r>
            <a:r>
              <a:rPr lang="ru-RU" dirty="0" err="1" smtClean="0"/>
              <a:t>європейському</a:t>
            </a:r>
            <a:r>
              <a:rPr lang="ru-RU" dirty="0" smtClean="0"/>
              <a:t> </a:t>
            </a:r>
            <a:r>
              <a:rPr lang="ru-RU" dirty="0" err="1" smtClean="0"/>
              <a:t>епосі</a:t>
            </a:r>
            <a:r>
              <a:rPr lang="ru-RU" dirty="0" smtClean="0"/>
              <a:t> широко </a:t>
            </a:r>
            <a:r>
              <a:rPr lang="ru-RU" dirty="0" err="1" smtClean="0"/>
              <a:t>відомий</a:t>
            </a:r>
            <a:r>
              <a:rPr lang="ru-RU" dirty="0" smtClean="0"/>
              <a:t> як </a:t>
            </a:r>
            <a:r>
              <a:rPr lang="ru-RU" dirty="0" err="1" smtClean="0"/>
              <a:t>Ож’є</a:t>
            </a:r>
            <a:r>
              <a:rPr lang="ru-RU" dirty="0" smtClean="0"/>
              <a:t> </a:t>
            </a:r>
            <a:r>
              <a:rPr lang="ru-RU" dirty="0" err="1" smtClean="0"/>
              <a:t>Данець</a:t>
            </a:r>
            <a:r>
              <a:rPr lang="ru-RU" dirty="0" smtClean="0"/>
              <a:t> та </a:t>
            </a:r>
            <a:r>
              <a:rPr lang="ru-RU" dirty="0" err="1" smtClean="0"/>
              <a:t>Гольґер</a:t>
            </a:r>
            <a:r>
              <a:rPr lang="ru-RU" dirty="0" smtClean="0"/>
              <a:t> </a:t>
            </a:r>
            <a:r>
              <a:rPr lang="ru-RU" dirty="0" err="1" smtClean="0"/>
              <a:t>Данске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[</a:t>
            </a:r>
            <a:r>
              <a:rPr lang="ru-RU" b="1" dirty="0" smtClean="0">
                <a:hlinkClick r:id="rId11" tooltip="Редагувати розділ: Балтська версія"/>
              </a:rPr>
              <a:t>ред.</a:t>
            </a:r>
            <a:r>
              <a:rPr lang="ru-RU" b="1" dirty="0" smtClean="0"/>
              <a:t>] </a:t>
            </a:r>
            <a:r>
              <a:rPr lang="ru-RU" b="1" dirty="0" err="1" smtClean="0"/>
              <a:t>Балтська</a:t>
            </a:r>
            <a:r>
              <a:rPr lang="ru-RU" b="1" dirty="0" smtClean="0"/>
              <a:t> </a:t>
            </a:r>
            <a:r>
              <a:rPr lang="ru-RU" b="1" dirty="0" err="1" smtClean="0"/>
              <a:t>версія</a:t>
            </a:r>
            <a:endParaRPr lang="ru-RU" b="1" dirty="0" smtClean="0"/>
          </a:p>
          <a:p>
            <a:r>
              <a:rPr lang="ru-RU" dirty="0" smtClean="0"/>
              <a:t>В </a:t>
            </a:r>
            <a:r>
              <a:rPr lang="ru-RU" dirty="0" err="1" smtClean="0"/>
              <a:t>Литві</a:t>
            </a:r>
            <a:r>
              <a:rPr lang="ru-RU" dirty="0" smtClean="0"/>
              <a:t> </a:t>
            </a:r>
            <a:r>
              <a:rPr lang="ru-RU" dirty="0" err="1" smtClean="0"/>
              <a:t>є</a:t>
            </a:r>
            <a:r>
              <a:rPr lang="ru-RU" dirty="0" smtClean="0"/>
              <a:t> </a:t>
            </a:r>
            <a:r>
              <a:rPr lang="ru-RU" dirty="0" err="1" smtClean="0"/>
              <a:t>ріка</a:t>
            </a:r>
            <a:r>
              <a:rPr lang="ru-RU" dirty="0" smtClean="0"/>
              <a:t> Олег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деякі</a:t>
            </a:r>
            <a:r>
              <a:rPr lang="ru-RU" dirty="0" smtClean="0"/>
              <a:t> </a:t>
            </a:r>
            <a:r>
              <a:rPr lang="ru-RU" dirty="0" err="1" smtClean="0"/>
              <a:t>імена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схожі</a:t>
            </a:r>
            <a:r>
              <a:rPr lang="ru-RU" dirty="0" smtClean="0"/>
              <a:t> на той же </a:t>
            </a:r>
            <a:r>
              <a:rPr lang="ru-RU" dirty="0" err="1" smtClean="0"/>
              <a:t>корінь</a:t>
            </a:r>
            <a:r>
              <a:rPr lang="ru-RU" dirty="0" smtClean="0"/>
              <a:t>: </a:t>
            </a:r>
            <a:r>
              <a:rPr lang="ru-RU" dirty="0" err="1" smtClean="0">
                <a:hlinkClick r:id="rId12" tooltip="Ольгерд"/>
              </a:rPr>
              <a:t>Ольгерд</a:t>
            </a:r>
            <a:r>
              <a:rPr lang="ru-RU" dirty="0" smtClean="0"/>
              <a:t>, </a:t>
            </a:r>
            <a:r>
              <a:rPr lang="ru-RU" dirty="0" err="1" smtClean="0">
                <a:hlinkClick r:id="rId13" tooltip="Ольгимунт (ще не написана)"/>
              </a:rPr>
              <a:t>Ольгимунт</a:t>
            </a:r>
            <a:r>
              <a:rPr lang="ru-RU" dirty="0" smtClean="0"/>
              <a:t>. </a:t>
            </a:r>
            <a:r>
              <a:rPr lang="ru-RU" dirty="0" err="1" smtClean="0"/>
              <a:t>Відоме</a:t>
            </a:r>
            <a:r>
              <a:rPr lang="ru-RU" dirty="0" smtClean="0"/>
              <a:t> </a:t>
            </a:r>
            <a:r>
              <a:rPr lang="ru-RU" dirty="0" err="1" smtClean="0"/>
              <a:t>балтске</a:t>
            </a:r>
            <a:r>
              <a:rPr lang="ru-RU" dirty="0" smtClean="0"/>
              <a:t> слово "</a:t>
            </a:r>
            <a:r>
              <a:rPr lang="en-US" dirty="0" err="1" smtClean="0"/>
              <a:t>algas</a:t>
            </a:r>
            <a:r>
              <a:rPr lang="en-US" dirty="0" smtClean="0"/>
              <a:t>" - </a:t>
            </a:r>
            <a:r>
              <a:rPr lang="ru-RU" dirty="0" err="1" smtClean="0"/>
              <a:t>винагорода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Етимологія</a:t>
            </a:r>
            <a:r>
              <a:rPr lang="ru-RU" b="1" dirty="0" smtClean="0"/>
              <a:t> </a:t>
            </a:r>
            <a:r>
              <a:rPr lang="ru-RU" b="1" dirty="0" err="1" smtClean="0"/>
              <a:t>імені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463731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929190" y="5643578"/>
            <a:ext cx="39290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Олег показывает маленького Игоря Аскольду и </a:t>
            </a:r>
            <a:r>
              <a:rPr lang="ru-RU" dirty="0" err="1" smtClean="0"/>
              <a:t>Диру</a:t>
            </a:r>
            <a:r>
              <a:rPr lang="ru-RU" dirty="0" smtClean="0"/>
              <a:t>. Миниатюра из </a:t>
            </a:r>
            <a:r>
              <a:rPr lang="ru-RU" dirty="0" err="1" smtClean="0"/>
              <a:t>Радзивилловской</a:t>
            </a:r>
            <a:r>
              <a:rPr lang="ru-RU" dirty="0" smtClean="0"/>
              <a:t> летописи (XV век).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Вся </a:t>
            </a:r>
            <a:r>
              <a:rPr lang="ru-RU" dirty="0" err="1" smtClean="0">
                <a:hlinkClick r:id="rId2" tooltip="Політика"/>
              </a:rPr>
              <a:t>політика</a:t>
            </a:r>
            <a:r>
              <a:rPr lang="ru-RU" dirty="0" smtClean="0"/>
              <a:t> Олега </a:t>
            </a:r>
            <a:r>
              <a:rPr lang="ru-RU" dirty="0" err="1" smtClean="0"/>
              <a:t>орієнтована</a:t>
            </a:r>
            <a:r>
              <a:rPr lang="ru-RU" dirty="0" smtClean="0"/>
              <a:t> на </a:t>
            </a:r>
            <a:r>
              <a:rPr lang="ru-RU" dirty="0" err="1" smtClean="0"/>
              <a:t>захист</a:t>
            </a:r>
            <a:r>
              <a:rPr lang="ru-RU" dirty="0" smtClean="0"/>
              <a:t> </a:t>
            </a:r>
            <a:r>
              <a:rPr lang="ru-RU" dirty="0" err="1" smtClean="0"/>
              <a:t>економічних</a:t>
            </a:r>
            <a:r>
              <a:rPr lang="ru-RU" dirty="0" smtClean="0"/>
              <a:t> </a:t>
            </a:r>
            <a:r>
              <a:rPr lang="ru-RU" dirty="0" err="1" smtClean="0"/>
              <a:t>інтересів</a:t>
            </a:r>
            <a:r>
              <a:rPr lang="ru-RU" dirty="0" smtClean="0"/>
              <a:t>. </a:t>
            </a:r>
            <a:r>
              <a:rPr lang="ru-RU" dirty="0" err="1" smtClean="0"/>
              <a:t>Скорочення</a:t>
            </a:r>
            <a:r>
              <a:rPr lang="ru-RU" dirty="0" smtClean="0"/>
              <a:t> </a:t>
            </a:r>
            <a:r>
              <a:rPr lang="ru-RU" dirty="0" err="1" smtClean="0"/>
              <a:t>східної</a:t>
            </a:r>
            <a:r>
              <a:rPr lang="ru-RU" dirty="0" smtClean="0"/>
              <a:t> </a:t>
            </a:r>
            <a:r>
              <a:rPr lang="ru-RU" dirty="0" err="1" smtClean="0"/>
              <a:t>торгівлі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початок </a:t>
            </a:r>
            <a:r>
              <a:rPr lang="ru-RU" dirty="0" err="1" smtClean="0"/>
              <a:t>занепаду</a:t>
            </a:r>
            <a:r>
              <a:rPr lang="ru-RU" dirty="0" smtClean="0"/>
              <a:t> </a:t>
            </a:r>
            <a:r>
              <a:rPr lang="ru-RU" dirty="0" err="1" smtClean="0"/>
              <a:t>Волго-Балтійського</a:t>
            </a:r>
            <a:r>
              <a:rPr lang="ru-RU" dirty="0" smtClean="0"/>
              <a:t> шляху </a:t>
            </a:r>
            <a:r>
              <a:rPr lang="ru-RU" dirty="0" err="1" smtClean="0"/>
              <a:t>загрожували</a:t>
            </a:r>
            <a:r>
              <a:rPr lang="ru-RU" dirty="0" smtClean="0"/>
              <a:t> </a:t>
            </a:r>
            <a:r>
              <a:rPr lang="ru-RU" dirty="0" err="1" smtClean="0"/>
              <a:t>обірвати</a:t>
            </a:r>
            <a:r>
              <a:rPr lang="ru-RU" dirty="0" smtClean="0"/>
              <a:t> </a:t>
            </a:r>
            <a:r>
              <a:rPr lang="ru-RU" dirty="0" err="1" smtClean="0"/>
              <a:t>процвітання</a:t>
            </a:r>
            <a:r>
              <a:rPr lang="ru-RU" dirty="0" smtClean="0"/>
              <a:t> </a:t>
            </a:r>
            <a:r>
              <a:rPr lang="ru-RU" dirty="0" smtClean="0">
                <a:hlinkClick r:id="rId3" tooltip="Новгород"/>
              </a:rPr>
              <a:t>Новгороду</a:t>
            </a:r>
            <a:r>
              <a:rPr lang="ru-RU" dirty="0" smtClean="0"/>
              <a:t>, </a:t>
            </a:r>
            <a:r>
              <a:rPr lang="ru-RU" dirty="0" err="1" smtClean="0"/>
              <a:t>перетворити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на </a:t>
            </a:r>
            <a:r>
              <a:rPr lang="ru-RU" dirty="0" err="1" smtClean="0"/>
              <a:t>другорядний</a:t>
            </a:r>
            <a:r>
              <a:rPr lang="ru-RU" dirty="0" smtClean="0"/>
              <a:t> </a:t>
            </a:r>
            <a:r>
              <a:rPr lang="ru-RU" dirty="0" err="1" smtClean="0"/>
              <a:t>лісовий</a:t>
            </a:r>
            <a:r>
              <a:rPr lang="ru-RU" dirty="0" smtClean="0"/>
              <a:t> край. </a:t>
            </a:r>
            <a:r>
              <a:rPr lang="ru-RU" dirty="0" err="1" smtClean="0"/>
              <a:t>Торгівля</a:t>
            </a:r>
            <a:r>
              <a:rPr lang="ru-RU" dirty="0" smtClean="0"/>
              <a:t> стала </a:t>
            </a:r>
            <a:r>
              <a:rPr lang="ru-RU" dirty="0" err="1" smtClean="0"/>
              <a:t>основним</a:t>
            </a:r>
            <a:r>
              <a:rPr lang="ru-RU" dirty="0" smtClean="0"/>
              <a:t> </a:t>
            </a:r>
            <a:r>
              <a:rPr lang="ru-RU" dirty="0" err="1" smtClean="0"/>
              <a:t>джерелом</a:t>
            </a:r>
            <a:r>
              <a:rPr lang="ru-RU" dirty="0" smtClean="0"/>
              <a:t> </a:t>
            </a:r>
            <a:r>
              <a:rPr lang="ru-RU" dirty="0" err="1" smtClean="0"/>
              <a:t>збагачення</a:t>
            </a:r>
            <a:r>
              <a:rPr lang="ru-RU" dirty="0" smtClean="0"/>
              <a:t> князя. </a:t>
            </a:r>
            <a:r>
              <a:rPr lang="ru-RU" dirty="0" err="1" smtClean="0"/>
              <a:t>Лише</a:t>
            </a:r>
            <a:r>
              <a:rPr lang="ru-RU" dirty="0" smtClean="0"/>
              <a:t> </a:t>
            </a:r>
            <a:r>
              <a:rPr lang="ru-RU" dirty="0" err="1" smtClean="0"/>
              <a:t>повноцінний</a:t>
            </a:r>
            <a:r>
              <a:rPr lang="ru-RU" dirty="0" smtClean="0"/>
              <a:t> </a:t>
            </a:r>
            <a:r>
              <a:rPr lang="ru-RU" dirty="0" err="1" smtClean="0"/>
              <a:t>обмін</a:t>
            </a:r>
            <a:r>
              <a:rPr lang="ru-RU" dirty="0" smtClean="0"/>
              <a:t> </a:t>
            </a:r>
            <a:r>
              <a:rPr lang="ru-RU" dirty="0" err="1" smtClean="0"/>
              <a:t>північних</a:t>
            </a:r>
            <a:r>
              <a:rPr lang="ru-RU" dirty="0" smtClean="0"/>
              <a:t> </a:t>
            </a:r>
            <a:r>
              <a:rPr lang="ru-RU" dirty="0" err="1" smtClean="0"/>
              <a:t>товарів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реекспорт</a:t>
            </a:r>
            <a:r>
              <a:rPr lang="ru-RU" dirty="0" smtClean="0"/>
              <a:t> </a:t>
            </a:r>
            <a:r>
              <a:rPr lang="ru-RU" dirty="0" err="1" smtClean="0"/>
              <a:t>східних</a:t>
            </a:r>
            <a:r>
              <a:rPr lang="ru-RU" dirty="0" smtClean="0"/>
              <a:t> </a:t>
            </a:r>
            <a:r>
              <a:rPr lang="ru-RU" dirty="0" err="1" smtClean="0"/>
              <a:t>товарів</a:t>
            </a:r>
            <a:r>
              <a:rPr lang="ru-RU" dirty="0" smtClean="0"/>
              <a:t> могли </a:t>
            </a:r>
            <a:r>
              <a:rPr lang="ru-RU" dirty="0" err="1" smtClean="0"/>
              <a:t>забезпечити</a:t>
            </a:r>
            <a:r>
              <a:rPr lang="ru-RU" dirty="0" smtClean="0"/>
              <a:t> </a:t>
            </a:r>
            <a:r>
              <a:rPr lang="ru-RU" dirty="0" err="1" smtClean="0"/>
              <a:t>процвітання</a:t>
            </a:r>
            <a:r>
              <a:rPr lang="ru-RU" dirty="0" smtClean="0"/>
              <a:t> </a:t>
            </a:r>
            <a:r>
              <a:rPr lang="ru-RU" dirty="0" err="1" smtClean="0"/>
              <a:t>самої</a:t>
            </a:r>
            <a:r>
              <a:rPr lang="ru-RU" dirty="0" smtClean="0"/>
              <a:t> </a:t>
            </a:r>
            <a:r>
              <a:rPr lang="ru-RU" dirty="0" smtClean="0">
                <a:hlinkClick r:id="rId4" tooltip="Ладога"/>
              </a:rPr>
              <a:t>Ладоги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виживання</a:t>
            </a:r>
            <a:r>
              <a:rPr lang="ru-RU" dirty="0" smtClean="0"/>
              <a:t> </a:t>
            </a:r>
            <a:r>
              <a:rPr lang="ru-RU" dirty="0" err="1" smtClean="0"/>
              <a:t>жителів</a:t>
            </a:r>
            <a:r>
              <a:rPr lang="ru-RU" dirty="0" smtClean="0"/>
              <a:t> краю, так як </a:t>
            </a:r>
            <a:r>
              <a:rPr lang="ru-RU" dirty="0" err="1" smtClean="0"/>
              <a:t>місцеві</a:t>
            </a:r>
            <a:r>
              <a:rPr lang="ru-RU" dirty="0" smtClean="0"/>
              <a:t> </a:t>
            </a:r>
            <a:r>
              <a:rPr lang="ru-RU" dirty="0" err="1" smtClean="0"/>
              <a:t>продовольчі</a:t>
            </a:r>
            <a:r>
              <a:rPr lang="ru-RU" dirty="0" smtClean="0"/>
              <a:t> </a:t>
            </a:r>
            <a:r>
              <a:rPr lang="ru-RU" dirty="0" err="1" smtClean="0"/>
              <a:t>ресурси</a:t>
            </a:r>
            <a:r>
              <a:rPr lang="ru-RU" dirty="0" smtClean="0"/>
              <a:t> </a:t>
            </a:r>
            <a:r>
              <a:rPr lang="ru-RU" dirty="0" err="1" smtClean="0"/>
              <a:t>були</a:t>
            </a:r>
            <a:r>
              <a:rPr lang="ru-RU" dirty="0" smtClean="0"/>
              <a:t> невеликими, а для закупки </a:t>
            </a:r>
            <a:r>
              <a:rPr lang="ru-RU" dirty="0" err="1" smtClean="0"/>
              <a:t>їх</a:t>
            </a:r>
            <a:r>
              <a:rPr lang="ru-RU" dirty="0" smtClean="0"/>
              <a:t>, у першу </a:t>
            </a:r>
            <a:r>
              <a:rPr lang="ru-RU" dirty="0" err="1" smtClean="0"/>
              <a:t>чергу</a:t>
            </a:r>
            <a:r>
              <a:rPr lang="ru-RU" dirty="0" smtClean="0"/>
              <a:t> </a:t>
            </a:r>
            <a:r>
              <a:rPr lang="ru-RU" dirty="0" err="1" smtClean="0"/>
              <a:t>хліба</a:t>
            </a:r>
            <a:r>
              <a:rPr lang="ru-RU" dirty="0" smtClean="0"/>
              <a:t>, </a:t>
            </a:r>
            <a:r>
              <a:rPr lang="ru-RU" dirty="0" err="1" smtClean="0"/>
              <a:t>потрібні</a:t>
            </a:r>
            <a:r>
              <a:rPr lang="ru-RU" dirty="0" smtClean="0"/>
              <a:t> </a:t>
            </a:r>
            <a:r>
              <a:rPr lang="ru-RU" dirty="0" err="1" smtClean="0"/>
              <a:t>були</a:t>
            </a:r>
            <a:r>
              <a:rPr lang="ru-RU" dirty="0" smtClean="0"/>
              <a:t> </a:t>
            </a:r>
            <a:r>
              <a:rPr lang="ru-RU" dirty="0" err="1" smtClean="0"/>
              <a:t>кошти</a:t>
            </a:r>
            <a:r>
              <a:rPr lang="ru-RU" dirty="0" smtClean="0"/>
              <a:t>. І </a:t>
            </a:r>
            <a:r>
              <a:rPr lang="ru-RU" dirty="0" err="1" smtClean="0"/>
              <a:t>тоді</a:t>
            </a:r>
            <a:r>
              <a:rPr lang="ru-RU" dirty="0" smtClean="0"/>
              <a:t> Олег </a:t>
            </a:r>
            <a:r>
              <a:rPr lang="ru-RU" dirty="0" err="1" smtClean="0"/>
              <a:t>взявся</a:t>
            </a:r>
            <a:r>
              <a:rPr lang="ru-RU" dirty="0" smtClean="0"/>
              <a:t> </a:t>
            </a:r>
            <a:r>
              <a:rPr lang="ru-RU" dirty="0" err="1" smtClean="0"/>
              <a:t>оволодіти</a:t>
            </a:r>
            <a:r>
              <a:rPr lang="ru-RU" dirty="0" smtClean="0"/>
              <a:t> </a:t>
            </a:r>
            <a:r>
              <a:rPr lang="ru-RU" dirty="0" err="1" smtClean="0"/>
              <a:t>ключовими</a:t>
            </a:r>
            <a:r>
              <a:rPr lang="ru-RU" dirty="0" smtClean="0"/>
              <a:t> </a:t>
            </a:r>
            <a:r>
              <a:rPr lang="ru-RU" dirty="0" err="1" smtClean="0"/>
              <a:t>позиціями</a:t>
            </a:r>
            <a:r>
              <a:rPr lang="ru-RU" dirty="0" smtClean="0"/>
              <a:t> </a:t>
            </a:r>
            <a:r>
              <a:rPr lang="ru-RU" dirty="0" err="1" smtClean="0"/>
              <a:t>вздовж</a:t>
            </a:r>
            <a:r>
              <a:rPr lang="ru-RU" dirty="0" smtClean="0"/>
              <a:t> шляху </a:t>
            </a:r>
            <a:r>
              <a:rPr lang="ru-RU" dirty="0" smtClean="0">
                <a:hlinkClick r:id="rId5" tooltip="Шлях з варяг в греки"/>
              </a:rPr>
              <a:t>«</a:t>
            </a:r>
            <a:r>
              <a:rPr lang="ru-RU" dirty="0" err="1" smtClean="0">
                <a:hlinkClick r:id="rId5" tooltip="Шлях з варяг в греки"/>
              </a:rPr>
              <a:t>з</a:t>
            </a:r>
            <a:r>
              <a:rPr lang="ru-RU" dirty="0" smtClean="0">
                <a:hlinkClick r:id="rId5" tooltip="Шлях з варяг в греки"/>
              </a:rPr>
              <a:t> варяг в греки»</a:t>
            </a:r>
            <a:r>
              <a:rPr lang="ru-RU" dirty="0" smtClean="0"/>
              <a:t>, </a:t>
            </a:r>
            <a:r>
              <a:rPr lang="ru-RU" dirty="0" err="1" smtClean="0"/>
              <a:t>котрий</a:t>
            </a:r>
            <a:r>
              <a:rPr lang="ru-RU" dirty="0" smtClean="0"/>
              <a:t> у </a:t>
            </a:r>
            <a:r>
              <a:rPr lang="en-US" dirty="0" smtClean="0"/>
              <a:t>IX </a:t>
            </a:r>
            <a:r>
              <a:rPr lang="ru-RU" dirty="0" smtClean="0"/>
              <a:t>ст. </a:t>
            </a:r>
            <a:r>
              <a:rPr lang="ru-RU" dirty="0" err="1" smtClean="0"/>
              <a:t>відтіснив</a:t>
            </a:r>
            <a:r>
              <a:rPr lang="ru-RU" dirty="0" smtClean="0"/>
              <a:t> </a:t>
            </a:r>
            <a:r>
              <a:rPr lang="ru-RU" dirty="0" err="1" smtClean="0"/>
              <a:t>давній</a:t>
            </a:r>
            <a:r>
              <a:rPr lang="ru-RU" dirty="0" smtClean="0"/>
              <a:t> </a:t>
            </a:r>
            <a:r>
              <a:rPr lang="ru-RU" dirty="0" err="1" smtClean="0">
                <a:hlinkClick r:id="rId6" tooltip="Волго-Балтійський шлях (ще не написана)"/>
              </a:rPr>
              <a:t>Волго-Балтійський</a:t>
            </a:r>
            <a:r>
              <a:rPr lang="ru-RU" dirty="0" smtClean="0">
                <a:hlinkClick r:id="rId6" tooltip="Волго-Балтійський шлях (ще не написана)"/>
              </a:rPr>
              <a:t> шлях</a:t>
            </a:r>
            <a:r>
              <a:rPr lang="ru-RU" dirty="0" smtClean="0"/>
              <a:t>. Але </a:t>
            </a:r>
            <a:r>
              <a:rPr lang="ru-RU" dirty="0" err="1" smtClean="0"/>
              <a:t>головні</a:t>
            </a:r>
            <a:r>
              <a:rPr lang="ru-RU" dirty="0" smtClean="0"/>
              <a:t> </a:t>
            </a:r>
            <a:r>
              <a:rPr lang="ru-RU" dirty="0" err="1" smtClean="0"/>
              <a:t>пункти</a:t>
            </a:r>
            <a:r>
              <a:rPr lang="ru-RU" dirty="0" smtClean="0"/>
              <a:t> </a:t>
            </a:r>
            <a:r>
              <a:rPr lang="ru-RU" dirty="0" err="1" smtClean="0"/>
              <a:t>цього</a:t>
            </a:r>
            <a:r>
              <a:rPr lang="ru-RU" dirty="0" smtClean="0"/>
              <a:t> шляху </a:t>
            </a:r>
            <a:r>
              <a:rPr lang="ru-RU" dirty="0" err="1" smtClean="0"/>
              <a:t>контролював</a:t>
            </a:r>
            <a:r>
              <a:rPr lang="ru-RU" dirty="0" smtClean="0"/>
              <a:t> </a:t>
            </a:r>
            <a:r>
              <a:rPr lang="ru-RU" dirty="0" err="1" smtClean="0">
                <a:hlinkClick r:id="rId7" tooltip="Київ"/>
              </a:rPr>
              <a:t>Київ</a:t>
            </a:r>
            <a:r>
              <a:rPr lang="ru-RU" dirty="0" smtClean="0"/>
              <a:t>. </a:t>
            </a:r>
            <a:r>
              <a:rPr lang="ru-RU" dirty="0" err="1" smtClean="0"/>
              <a:t>Дуже</a:t>
            </a:r>
            <a:r>
              <a:rPr lang="ru-RU" dirty="0" smtClean="0"/>
              <a:t> </a:t>
            </a:r>
            <a:r>
              <a:rPr lang="ru-RU" dirty="0" err="1" smtClean="0"/>
              <a:t>правдоподібною</a:t>
            </a:r>
            <a:r>
              <a:rPr lang="ru-RU" dirty="0" smtClean="0"/>
              <a:t> </a:t>
            </a:r>
            <a:r>
              <a:rPr lang="ru-RU" dirty="0" err="1" smtClean="0"/>
              <a:t>виглядає</a:t>
            </a:r>
            <a:r>
              <a:rPr lang="ru-RU" dirty="0" smtClean="0"/>
              <a:t> </a:t>
            </a:r>
            <a:r>
              <a:rPr lang="ru-RU" dirty="0" err="1" smtClean="0"/>
              <a:t>здогадка</a:t>
            </a:r>
            <a:r>
              <a:rPr lang="ru-RU" dirty="0" smtClean="0"/>
              <a:t> </a:t>
            </a:r>
            <a:r>
              <a:rPr lang="ru-RU" dirty="0" err="1" smtClean="0"/>
              <a:t>Г.Маргера</a:t>
            </a:r>
            <a:r>
              <a:rPr lang="ru-RU" dirty="0" smtClean="0"/>
              <a:t> про союз Олега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>
                <a:hlinkClick r:id="rId8" tooltip="Угри"/>
              </a:rPr>
              <a:t>уграми</a:t>
            </a:r>
            <a:r>
              <a:rPr lang="ru-RU" dirty="0" smtClean="0"/>
              <a:t> (</a:t>
            </a:r>
            <a:r>
              <a:rPr lang="ru-RU" dirty="0" err="1" smtClean="0"/>
              <a:t>мадярами</a:t>
            </a:r>
            <a:r>
              <a:rPr lang="ru-RU" dirty="0" smtClean="0"/>
              <a:t>), </a:t>
            </a:r>
            <a:r>
              <a:rPr lang="ru-RU" dirty="0" err="1" smtClean="0"/>
              <a:t>який</a:t>
            </a:r>
            <a:r>
              <a:rPr lang="ru-RU" dirty="0" smtClean="0"/>
              <a:t> </a:t>
            </a:r>
            <a:r>
              <a:rPr lang="ru-RU" dirty="0" err="1" smtClean="0"/>
              <a:t>забезпечив</a:t>
            </a:r>
            <a:r>
              <a:rPr lang="ru-RU" dirty="0" smtClean="0"/>
              <a:t> </a:t>
            </a:r>
            <a:r>
              <a:rPr lang="ru-RU" dirty="0" err="1" smtClean="0"/>
              <a:t>успіх</a:t>
            </a:r>
            <a:r>
              <a:rPr lang="ru-RU" dirty="0" smtClean="0"/>
              <a:t>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політики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У </a:t>
            </a:r>
            <a:r>
              <a:rPr lang="ru-RU" dirty="0" smtClean="0">
                <a:hlinkClick r:id="rId9" tooltip="882"/>
              </a:rPr>
              <a:t>882</a:t>
            </a:r>
            <a:r>
              <a:rPr lang="ru-RU" dirty="0" smtClean="0"/>
              <a:t> Олег </a:t>
            </a:r>
            <a:r>
              <a:rPr lang="ru-RU" dirty="0" err="1" smtClean="0"/>
              <a:t>здобув</a:t>
            </a:r>
            <a:r>
              <a:rPr lang="ru-RU" dirty="0" smtClean="0"/>
              <a:t> </a:t>
            </a:r>
            <a:r>
              <a:rPr lang="ru-RU" dirty="0" err="1" smtClean="0">
                <a:hlinkClick r:id="rId7" tooltip="Київ"/>
              </a:rPr>
              <a:t>Київ</a:t>
            </a:r>
            <a:r>
              <a:rPr lang="ru-RU" dirty="0" smtClean="0"/>
              <a:t>, </a:t>
            </a:r>
            <a:r>
              <a:rPr lang="ru-RU" dirty="0" err="1" smtClean="0"/>
              <a:t>попередньо</a:t>
            </a:r>
            <a:r>
              <a:rPr lang="ru-RU" dirty="0" smtClean="0"/>
              <a:t> </a:t>
            </a:r>
            <a:r>
              <a:rPr lang="ru-RU" dirty="0" err="1" smtClean="0"/>
              <a:t>зайнявши</a:t>
            </a:r>
            <a:r>
              <a:rPr lang="ru-RU" dirty="0" smtClean="0"/>
              <a:t> </a:t>
            </a:r>
            <a:r>
              <a:rPr lang="ru-RU" dirty="0" err="1" smtClean="0">
                <a:hlinkClick r:id="rId10" tooltip="Смоленськ"/>
              </a:rPr>
              <a:t>Смоленськ</a:t>
            </a:r>
            <a:r>
              <a:rPr lang="ru-RU" dirty="0" smtClean="0"/>
              <a:t> (</a:t>
            </a:r>
            <a:r>
              <a:rPr lang="ru-RU" dirty="0" err="1" smtClean="0"/>
              <a:t>Гніздово</a:t>
            </a:r>
            <a:r>
              <a:rPr lang="ru-RU" dirty="0" smtClean="0"/>
              <a:t>) та </a:t>
            </a:r>
            <a:r>
              <a:rPr lang="ru-RU" dirty="0" err="1" smtClean="0">
                <a:hlinkClick r:id="rId11" tooltip="Любеч"/>
              </a:rPr>
              <a:t>Любеч</a:t>
            </a:r>
            <a:r>
              <a:rPr lang="ru-RU" dirty="0" smtClean="0"/>
              <a:t>. При </a:t>
            </a:r>
            <a:r>
              <a:rPr lang="ru-RU" dirty="0" err="1" smtClean="0"/>
              <a:t>взятті</a:t>
            </a:r>
            <a:r>
              <a:rPr lang="ru-RU" dirty="0" smtClean="0"/>
              <a:t> </a:t>
            </a:r>
            <a:r>
              <a:rPr lang="ru-RU" dirty="0" err="1" smtClean="0"/>
              <a:t>Києва</a:t>
            </a:r>
            <a:r>
              <a:rPr lang="ru-RU" dirty="0" smtClean="0"/>
              <a:t> </a:t>
            </a:r>
            <a:r>
              <a:rPr lang="ru-RU" dirty="0" err="1" smtClean="0"/>
              <a:t>він</a:t>
            </a:r>
            <a:r>
              <a:rPr lang="ru-RU" dirty="0" smtClean="0"/>
              <a:t> убив </a:t>
            </a:r>
            <a:r>
              <a:rPr lang="ru-RU" dirty="0" err="1" smtClean="0"/>
              <a:t>київського</a:t>
            </a:r>
            <a:r>
              <a:rPr lang="ru-RU" dirty="0" smtClean="0"/>
              <a:t> князя </a:t>
            </a:r>
            <a:r>
              <a:rPr lang="ru-RU" dirty="0" smtClean="0">
                <a:hlinkClick r:id="rId12" tooltip="Аскольд"/>
              </a:rPr>
              <a:t>Аскольда</a:t>
            </a:r>
            <a:r>
              <a:rPr lang="ru-RU" dirty="0" smtClean="0"/>
              <a:t>. У </a:t>
            </a:r>
            <a:r>
              <a:rPr lang="ru-RU" dirty="0" smtClean="0">
                <a:hlinkClick r:id="rId13" tooltip="883"/>
              </a:rPr>
              <a:t>883</a:t>
            </a:r>
            <a:r>
              <a:rPr lang="ru-RU" dirty="0" smtClean="0"/>
              <a:t> р. Олег </a:t>
            </a:r>
            <a:r>
              <a:rPr lang="ru-RU" dirty="0" err="1" smtClean="0"/>
              <a:t>змусив</a:t>
            </a:r>
            <a:r>
              <a:rPr lang="ru-RU" dirty="0" smtClean="0"/>
              <a:t> </a:t>
            </a:r>
            <a:r>
              <a:rPr lang="ru-RU" dirty="0" err="1" smtClean="0"/>
              <a:t>платити</a:t>
            </a:r>
            <a:r>
              <a:rPr lang="ru-RU" dirty="0" smtClean="0"/>
              <a:t> </a:t>
            </a:r>
            <a:r>
              <a:rPr lang="ru-RU" dirty="0" err="1" smtClean="0"/>
              <a:t>данину</a:t>
            </a:r>
            <a:r>
              <a:rPr lang="ru-RU" dirty="0" smtClean="0"/>
              <a:t> </a:t>
            </a:r>
            <a:r>
              <a:rPr lang="ru-RU" dirty="0" smtClean="0">
                <a:hlinkClick r:id="rId14" tooltip="Древляни"/>
              </a:rPr>
              <a:t>древлян</a:t>
            </a:r>
            <a:r>
              <a:rPr lang="ru-RU" dirty="0" smtClean="0"/>
              <a:t>, у 884-885 </a:t>
            </a:r>
            <a:r>
              <a:rPr lang="ru-RU" dirty="0" err="1" smtClean="0"/>
              <a:t>рр</a:t>
            </a:r>
            <a:r>
              <a:rPr lang="ru-RU" dirty="0" smtClean="0"/>
              <a:t>. — </a:t>
            </a:r>
            <a:r>
              <a:rPr lang="ru-RU" dirty="0" err="1" smtClean="0">
                <a:hlinkClick r:id="rId15" tooltip="Сіверяни"/>
              </a:rPr>
              <a:t>сіверян</a:t>
            </a:r>
            <a:r>
              <a:rPr lang="ru-RU" dirty="0" smtClean="0"/>
              <a:t>, у </a:t>
            </a:r>
            <a:r>
              <a:rPr lang="ru-RU" dirty="0" smtClean="0">
                <a:hlinkClick r:id="rId16" tooltip="885"/>
              </a:rPr>
              <a:t>885</a:t>
            </a:r>
            <a:r>
              <a:rPr lang="ru-RU" dirty="0" smtClean="0"/>
              <a:t> р. — </a:t>
            </a:r>
            <a:r>
              <a:rPr lang="ru-RU" dirty="0" err="1" smtClean="0"/>
              <a:t>вів</a:t>
            </a:r>
            <a:r>
              <a:rPr lang="ru-RU" dirty="0" smtClean="0"/>
              <a:t> </a:t>
            </a:r>
            <a:r>
              <a:rPr lang="ru-RU" dirty="0" err="1" smtClean="0"/>
              <a:t>війну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>
                <a:hlinkClick r:id="rId17" tooltip="Тиверці"/>
              </a:rPr>
              <a:t>тиверцями</a:t>
            </a:r>
            <a:r>
              <a:rPr lang="ru-RU" dirty="0" smtClean="0"/>
              <a:t>. </a:t>
            </a:r>
            <a:r>
              <a:rPr lang="ru-RU" dirty="0" err="1" smtClean="0"/>
              <a:t>Можливо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у </a:t>
            </a:r>
            <a:r>
              <a:rPr lang="ru-RU" dirty="0" err="1" smtClean="0"/>
              <a:t>цих</a:t>
            </a:r>
            <a:r>
              <a:rPr lang="ru-RU" dirty="0" smtClean="0"/>
              <a:t> </a:t>
            </a:r>
            <a:r>
              <a:rPr lang="ru-RU" dirty="0" err="1" smtClean="0"/>
              <a:t>війнах</a:t>
            </a:r>
            <a:r>
              <a:rPr lang="ru-RU" dirty="0" smtClean="0"/>
              <a:t> </a:t>
            </a:r>
            <a:r>
              <a:rPr lang="ru-RU" dirty="0" err="1" smtClean="0"/>
              <a:t>йому</a:t>
            </a:r>
            <a:r>
              <a:rPr lang="ru-RU" dirty="0" smtClean="0"/>
              <a:t> </a:t>
            </a:r>
            <a:r>
              <a:rPr lang="ru-RU" dirty="0" err="1" smtClean="0"/>
              <a:t>допомагали</a:t>
            </a:r>
            <a:r>
              <a:rPr lang="ru-RU" dirty="0" smtClean="0"/>
              <a:t> </a:t>
            </a:r>
            <a:r>
              <a:rPr lang="ru-RU" dirty="0" err="1" smtClean="0">
                <a:hlinkClick r:id="rId18" tooltip="Угорці"/>
              </a:rPr>
              <a:t>угорці</a:t>
            </a:r>
            <a:r>
              <a:rPr lang="ru-RU" dirty="0" smtClean="0"/>
              <a:t>. </a:t>
            </a:r>
            <a:r>
              <a:rPr lang="ru-RU" dirty="0" err="1" smtClean="0"/>
              <a:t>Вірогідно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Олегу вдалось </a:t>
            </a:r>
            <a:r>
              <a:rPr lang="ru-RU" dirty="0" err="1" smtClean="0"/>
              <a:t>спрямувати</a:t>
            </a:r>
            <a:r>
              <a:rPr lang="ru-RU" dirty="0" smtClean="0"/>
              <a:t> </a:t>
            </a:r>
            <a:r>
              <a:rPr lang="ru-RU" dirty="0" err="1" smtClean="0"/>
              <a:t>союзні</a:t>
            </a:r>
            <a:r>
              <a:rPr lang="ru-RU" dirty="0" smtClean="0"/>
              <a:t> </a:t>
            </a:r>
            <a:r>
              <a:rPr lang="ru-RU" dirty="0" err="1" smtClean="0"/>
              <a:t>йому</a:t>
            </a:r>
            <a:r>
              <a:rPr lang="ru-RU" dirty="0" smtClean="0"/>
              <a:t> </a:t>
            </a:r>
            <a:r>
              <a:rPr lang="ru-RU" dirty="0" err="1" smtClean="0"/>
              <a:t>угорські</a:t>
            </a:r>
            <a:r>
              <a:rPr lang="ru-RU" dirty="0" smtClean="0"/>
              <a:t> </a:t>
            </a:r>
            <a:r>
              <a:rPr lang="ru-RU" dirty="0" err="1" smtClean="0"/>
              <a:t>орди</a:t>
            </a:r>
            <a:r>
              <a:rPr lang="ru-RU" dirty="0" smtClean="0"/>
              <a:t> на </a:t>
            </a:r>
            <a:r>
              <a:rPr lang="ru-RU" dirty="0" err="1" smtClean="0"/>
              <a:t>землі</a:t>
            </a:r>
            <a:r>
              <a:rPr lang="ru-RU" dirty="0" smtClean="0"/>
              <a:t> </a:t>
            </a:r>
            <a:r>
              <a:rPr lang="ru-RU" dirty="0" err="1" smtClean="0"/>
              <a:t>волинських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хорватських</a:t>
            </a:r>
            <a:r>
              <a:rPr lang="ru-RU" dirty="0" smtClean="0"/>
              <a:t> </a:t>
            </a:r>
            <a:r>
              <a:rPr lang="ru-RU" dirty="0" err="1" smtClean="0"/>
              <a:t>князівств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Захоплення </a:t>
            </a:r>
            <a:r>
              <a:rPr lang="uk-UA" dirty="0" err="1" smtClean="0"/>
              <a:t>київа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6954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429124" y="6072206"/>
            <a:ext cx="39724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ИЛЬЯ ГЛАЗУНОВ .Князь Олег и Игорь.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571479"/>
            <a:ext cx="9144000" cy="5381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857620" y="6072206"/>
            <a:ext cx="15392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Ладьи </a:t>
            </a:r>
            <a:r>
              <a:rPr lang="ru-RU" b="1" dirty="0" smtClean="0"/>
              <a:t>Олега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id">
  <a:themeElements>
    <a:clrScheme name="Grid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108</TotalTime>
  <Words>1419</Words>
  <Application>Microsoft Office PowerPoint</Application>
  <PresentationFormat>Экран (4:3)</PresentationFormat>
  <Paragraphs>47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Grid</vt:lpstr>
      <vt:lpstr>Князювання олега</vt:lpstr>
      <vt:lpstr>Слайд 2</vt:lpstr>
      <vt:lpstr>Слайд 3</vt:lpstr>
      <vt:lpstr>Слайд 4</vt:lpstr>
      <vt:lpstr>Етимологія імені </vt:lpstr>
      <vt:lpstr>Слайд 6</vt:lpstr>
      <vt:lpstr>Захоплення київа</vt:lpstr>
      <vt:lpstr>Слайд 8</vt:lpstr>
      <vt:lpstr>Слайд 9</vt:lpstr>
      <vt:lpstr>Слайд 10</vt:lpstr>
      <vt:lpstr>Слайд 11</vt:lpstr>
      <vt:lpstr>Похід на Візантію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Смерть Олега 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Князювання олега</dc:title>
  <dc:creator>User</dc:creator>
  <cp:lastModifiedBy>User</cp:lastModifiedBy>
  <cp:revision>13</cp:revision>
  <dcterms:created xsi:type="dcterms:W3CDTF">2011-08-22T07:36:56Z</dcterms:created>
  <dcterms:modified xsi:type="dcterms:W3CDTF">2011-08-22T17:12:25Z</dcterms:modified>
</cp:coreProperties>
</file>