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sldIdLst>
    <p:sldId id="256" r:id="rId2"/>
    <p:sldId id="270" r:id="rId3"/>
    <p:sldId id="272" r:id="rId4"/>
    <p:sldId id="271" r:id="rId5"/>
    <p:sldId id="275" r:id="rId6"/>
    <p:sldId id="273" r:id="rId7"/>
    <p:sldId id="274" r:id="rId8"/>
    <p:sldId id="257" r:id="rId9"/>
    <p:sldId id="269" r:id="rId10"/>
    <p:sldId id="261" r:id="rId11"/>
    <p:sldId id="258" r:id="rId12"/>
    <p:sldId id="259" r:id="rId13"/>
    <p:sldId id="265" r:id="rId14"/>
    <p:sldId id="266" r:id="rId15"/>
    <p:sldId id="260" r:id="rId16"/>
    <p:sldId id="268" r:id="rId17"/>
    <p:sldId id="262" r:id="rId18"/>
    <p:sldId id="267" r:id="rId19"/>
    <p:sldId id="263" r:id="rId20"/>
    <p:sldId id="264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0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A0268-A09A-48D8-B32F-82F0C47BAEEE}" type="datetimeFigureOut">
              <a:rPr lang="ru-RU" smtClean="0"/>
              <a:t>03.04.2012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41DEF-3493-4146-943E-ADC521D05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607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A0268-A09A-48D8-B32F-82F0C47BAEEE}" type="datetimeFigureOut">
              <a:rPr lang="ru-RU" smtClean="0"/>
              <a:t>03.04.2012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41DEF-3493-4146-943E-ADC521D05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229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A0268-A09A-48D8-B32F-82F0C47BAEEE}" type="datetimeFigureOut">
              <a:rPr lang="ru-RU" smtClean="0"/>
              <a:t>03.04.2012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41DEF-3493-4146-943E-ADC521D05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57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A0268-A09A-48D8-B32F-82F0C47BAEEE}" type="datetimeFigureOut">
              <a:rPr lang="ru-RU" smtClean="0"/>
              <a:t>03.04.2012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41DEF-3493-4146-943E-ADC521D05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030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67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ЦЕНТРАЛЬНА ТА СХІДНА ЄВРОПА: </a:t>
            </a:r>
            <a:r>
              <a:rPr lang="ru-RU" sz="67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Болгарія</a:t>
            </a:r>
            <a:r>
              <a:rPr lang="ru-RU" sz="67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 </a:t>
            </a:r>
            <a:r>
              <a:rPr lang="ru-RU" sz="67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Чехія</a:t>
            </a:r>
            <a:r>
              <a:rPr lang="ru-RU" sz="67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01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7612062" cy="621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360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764852"/>
            <a:ext cx="40005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5652120" y="6056313"/>
            <a:ext cx="4000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sz="2800" dirty="0">
                <a:solidFill>
                  <a:srgbClr val="C00000"/>
                </a:solidFill>
                <a:latin typeface="Arial Black" pitchFamily="34" charset="0"/>
              </a:rPr>
              <a:t>Ян Гус</a:t>
            </a:r>
            <a:endParaRPr lang="ru-RU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84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764704"/>
            <a:ext cx="7776865" cy="5551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3347864" y="5873115"/>
            <a:ext cx="5796136" cy="5232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sz="2800" dirty="0">
                <a:solidFill>
                  <a:srgbClr val="C00000"/>
                </a:solidFill>
                <a:latin typeface="Arial Black" pitchFamily="34" charset="0"/>
              </a:rPr>
              <a:t>Проповіді Яна Гуса</a:t>
            </a:r>
            <a:endParaRPr lang="ru-RU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8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900531" y="6056882"/>
            <a:ext cx="424346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uk-UA" dirty="0" smtClean="0">
                <a:solidFill>
                  <a:srgbClr val="C00000"/>
                </a:solidFill>
                <a:latin typeface="Arial Black" pitchFamily="34" charset="0"/>
              </a:rPr>
              <a:t>Ян Гус в соборі в м. Констанци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882"/>
            <a:ext cx="7099989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244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761048"/>
            <a:ext cx="3816424" cy="5974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75956" y="6236305"/>
            <a:ext cx="4990533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 b="1" dirty="0" smtClean="0"/>
              <a:t>Яна Гуса </a:t>
            </a:r>
            <a:r>
              <a:rPr lang="ru-RU" sz="2800" b="1" dirty="0" err="1" smtClean="0"/>
              <a:t>спалюють</a:t>
            </a:r>
            <a:r>
              <a:rPr lang="ru-RU" sz="2800" b="1" dirty="0" smtClean="0"/>
              <a:t> на </a:t>
            </a:r>
            <a:r>
              <a:rPr lang="ru-RU" sz="2800" b="1" dirty="0" err="1" smtClean="0"/>
              <a:t>вогнищі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999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80728"/>
            <a:ext cx="6984776" cy="5491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446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23536"/>
            <a:ext cx="8005584" cy="5413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898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763689" y="785813"/>
            <a:ext cx="70945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sz="3200" dirty="0">
                <a:solidFill>
                  <a:srgbClr val="C00000"/>
                </a:solidFill>
                <a:latin typeface="Arial Black" pitchFamily="34" charset="0"/>
              </a:rPr>
              <a:t>Гуситські війни</a:t>
            </a:r>
            <a:endParaRPr lang="ru-RU" sz="32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24579" name="Picture 5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90411"/>
            <a:ext cx="7128792" cy="5189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377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80728"/>
            <a:ext cx="7344816" cy="5615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481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ctrTitle" idx="4294967295"/>
            <p:custDataLst>
              <p:tags r:id="rId1"/>
            </p:custDataLst>
          </p:nvPr>
        </p:nvSpPr>
        <p:spPr>
          <a:xfrm>
            <a:off x="0" y="0"/>
            <a:ext cx="7772400" cy="571500"/>
          </a:xfrm>
        </p:spPr>
        <p:txBody>
          <a:bodyPr/>
          <a:lstStyle/>
          <a:p>
            <a:r>
              <a:rPr lang="ru-RU" sz="2800">
                <a:solidFill>
                  <a:srgbClr val="002060"/>
                </a:solidFill>
                <a:latin typeface="Arial Black" pitchFamily="34" charset="0"/>
              </a:rPr>
              <a:t>«Гуситські війни»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285750" y="642938"/>
          <a:ext cx="8643938" cy="6000751"/>
        </p:xfrm>
        <a:graphic>
          <a:graphicData uri="http://schemas.openxmlformats.org/drawingml/2006/table">
            <a:tbl>
              <a:tblPr/>
              <a:tblGrid>
                <a:gridCol w="1843728"/>
                <a:gridCol w="6800210"/>
              </a:tblGrid>
              <a:tr h="468656">
                <a:tc>
                  <a:txBody>
                    <a:bodyPr/>
                    <a:lstStyle/>
                    <a:p>
                      <a:pPr marL="180340" algn="ctr">
                        <a:lnSpc>
                          <a:spcPct val="119000"/>
                        </a:lnSpc>
                        <a:spcAft>
                          <a:spcPts val="0"/>
                        </a:spcAft>
                        <a:tabLst>
                          <a:tab pos="215900" algn="l"/>
                          <a:tab pos="450215" algn="l"/>
                        </a:tabLs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План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NewtonC"/>
                        <a:ea typeface="Calibri"/>
                        <a:cs typeface="NewtonC"/>
                      </a:endParaRPr>
                    </a:p>
                  </a:txBody>
                  <a:tcPr marL="34845" marR="34845" marT="34845" marB="3484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19000"/>
                        </a:lnSpc>
                        <a:spcAft>
                          <a:spcPts val="0"/>
                        </a:spcAft>
                        <a:tabLst>
                          <a:tab pos="215900" algn="l"/>
                          <a:tab pos="450215" algn="l"/>
                        </a:tabLs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Зміст вимог</a:t>
                      </a:r>
                      <a:endParaRPr lang="ru-RU" sz="2000" b="1">
                        <a:solidFill>
                          <a:srgbClr val="000000"/>
                        </a:solidFill>
                        <a:latin typeface="NewtonC"/>
                        <a:ea typeface="Calibri"/>
                        <a:cs typeface="NewtonC"/>
                      </a:endParaRPr>
                    </a:p>
                  </a:txBody>
                  <a:tcPr marL="34845" marR="34845" marT="34845" marB="3484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3810">
                <a:tc>
                  <a:txBody>
                    <a:bodyPr/>
                    <a:lstStyle/>
                    <a:p>
                      <a:pPr marL="180340">
                        <a:lnSpc>
                          <a:spcPct val="117000"/>
                        </a:lnSpc>
                        <a:spcAft>
                          <a:spcPts val="0"/>
                        </a:spcAft>
                        <a:tabLst>
                          <a:tab pos="215900" algn="l"/>
                          <a:tab pos="450215" algn="l"/>
                        </a:tabLs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Причини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гуситських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воєн</a:t>
                      </a:r>
                      <a:endParaRPr lang="ru-RU" sz="2000" dirty="0">
                        <a:solidFill>
                          <a:srgbClr val="000000"/>
                        </a:solidFill>
                        <a:latin typeface="NewtonC"/>
                        <a:ea typeface="Calibri"/>
                        <a:cs typeface="NewtonC"/>
                      </a:endParaRPr>
                    </a:p>
                  </a:txBody>
                  <a:tcPr marL="34845" marR="34845" marT="34845" marB="348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17000"/>
                        </a:lnSpc>
                        <a:spcAft>
                          <a:spcPts val="0"/>
                        </a:spcAft>
                        <a:tabLst>
                          <a:tab pos="215900" algn="l"/>
                          <a:tab pos="450215" algn="l"/>
                        </a:tabLst>
                      </a:pP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Вимога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змінити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церковні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 порядки:</a:t>
                      </a:r>
                      <a:endParaRPr lang="ru-RU" sz="2000" dirty="0">
                        <a:solidFill>
                          <a:srgbClr val="000000"/>
                        </a:solidFill>
                        <a:latin typeface="NewtonC"/>
                        <a:ea typeface="Calibri"/>
                        <a:cs typeface="NewtonC"/>
                      </a:endParaRPr>
                    </a:p>
                    <a:p>
                      <a:pPr marL="180340">
                        <a:lnSpc>
                          <a:spcPct val="117000"/>
                        </a:lnSpc>
                        <a:spcAft>
                          <a:spcPts val="0"/>
                        </a:spcAft>
                        <a:tabLst>
                          <a:tab pos="215900" algn="l"/>
                          <a:tab pos="450215" algn="l"/>
                        </a:tabLs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•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відібрати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 у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єпископів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і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монастирів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землі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;</a:t>
                      </a:r>
                      <a:endParaRPr lang="ru-RU" sz="2000" dirty="0">
                        <a:solidFill>
                          <a:srgbClr val="000000"/>
                        </a:solidFill>
                        <a:latin typeface="NewtonC"/>
                        <a:ea typeface="Calibri"/>
                        <a:cs typeface="NewtonC"/>
                      </a:endParaRPr>
                    </a:p>
                    <a:p>
                      <a:pPr marL="180340">
                        <a:lnSpc>
                          <a:spcPct val="117000"/>
                        </a:lnSpc>
                        <a:spcAft>
                          <a:spcPts val="0"/>
                        </a:spcAft>
                        <a:tabLst>
                          <a:tab pos="215900" algn="l"/>
                          <a:tab pos="450215" algn="l"/>
                        </a:tabLs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•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скасувати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платню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 за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відправлення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обрядів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;</a:t>
                      </a:r>
                      <a:endParaRPr lang="ru-RU" sz="2000" dirty="0">
                        <a:solidFill>
                          <a:srgbClr val="000000"/>
                        </a:solidFill>
                        <a:latin typeface="NewtonC"/>
                        <a:ea typeface="Calibri"/>
                        <a:cs typeface="NewtonC"/>
                      </a:endParaRPr>
                    </a:p>
                    <a:p>
                      <a:pPr marL="180340">
                        <a:lnSpc>
                          <a:spcPct val="117000"/>
                        </a:lnSpc>
                        <a:spcAft>
                          <a:spcPts val="0"/>
                        </a:spcAft>
                        <a:tabLst>
                          <a:tab pos="215900" algn="l"/>
                          <a:tab pos="450215" algn="l"/>
                        </a:tabLs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•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проводити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богослужіння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рідною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мовою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 </a:t>
                      </a:r>
                      <a:endParaRPr lang="ru-RU" sz="2000" dirty="0">
                        <a:solidFill>
                          <a:srgbClr val="000000"/>
                        </a:solidFill>
                        <a:latin typeface="NewtonC"/>
                        <a:ea typeface="Calibri"/>
                        <a:cs typeface="NewtonC"/>
                      </a:endParaRPr>
                    </a:p>
                  </a:txBody>
                  <a:tcPr marL="34845" marR="34845" marT="34845" marB="348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3695">
                <a:tc>
                  <a:txBody>
                    <a:bodyPr/>
                    <a:lstStyle/>
                    <a:p>
                      <a:pPr marL="180340">
                        <a:lnSpc>
                          <a:spcPct val="117000"/>
                        </a:lnSpc>
                        <a:spcAft>
                          <a:spcPts val="0"/>
                        </a:spcAft>
                        <a:tabLst>
                          <a:tab pos="215900" algn="l"/>
                          <a:tab pos="450215" algn="l"/>
                        </a:tabLs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Хід воєн</a:t>
                      </a:r>
                      <a:endParaRPr lang="ru-RU" sz="2000">
                        <a:solidFill>
                          <a:srgbClr val="000000"/>
                        </a:solidFill>
                        <a:latin typeface="NewtonC"/>
                        <a:ea typeface="Calibri"/>
                        <a:cs typeface="NewtonC"/>
                      </a:endParaRPr>
                    </a:p>
                  </a:txBody>
                  <a:tcPr marL="34845" marR="34845" marT="34845" marB="348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17000"/>
                        </a:lnSpc>
                        <a:spcAft>
                          <a:spcPts val="0"/>
                        </a:spcAft>
                        <a:tabLst>
                          <a:tab pos="215900" algn="l"/>
                          <a:tab pos="450215" algn="l"/>
                        </a:tabLs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1415 р. -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спалення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 Яна Гуса, початок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гуситського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руху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.</a:t>
                      </a:r>
                      <a:endParaRPr lang="ru-RU" sz="2000" dirty="0">
                        <a:solidFill>
                          <a:srgbClr val="000000"/>
                        </a:solidFill>
                        <a:latin typeface="NewtonC"/>
                        <a:ea typeface="Calibri"/>
                        <a:cs typeface="NewtonC"/>
                      </a:endParaRPr>
                    </a:p>
                    <a:p>
                      <a:pPr marL="180340">
                        <a:lnSpc>
                          <a:spcPct val="117000"/>
                        </a:lnSpc>
                        <a:spcAft>
                          <a:spcPts val="0"/>
                        </a:spcAft>
                        <a:tabLst>
                          <a:tab pos="215900" algn="l"/>
                          <a:tab pos="450215" algn="l"/>
                        </a:tabLs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1419 р. -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повстання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 в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Празі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.</a:t>
                      </a:r>
                      <a:endParaRPr lang="ru-RU" sz="2000" dirty="0">
                        <a:solidFill>
                          <a:srgbClr val="000000"/>
                        </a:solidFill>
                        <a:latin typeface="NewtonC"/>
                        <a:ea typeface="Calibri"/>
                        <a:cs typeface="NewtonC"/>
                      </a:endParaRPr>
                    </a:p>
                    <a:p>
                      <a:pPr marL="180340">
                        <a:lnSpc>
                          <a:spcPct val="117000"/>
                        </a:lnSpc>
                        <a:spcAft>
                          <a:spcPts val="0"/>
                        </a:spcAft>
                        <a:tabLst>
                          <a:tab pos="215900" algn="l"/>
                          <a:tab pos="450215" algn="l"/>
                        </a:tabLs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1420-1434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рр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. -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відбито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п’ять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хрестових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походів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проти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гуситів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.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Діяльність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 Яна Жижки.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Розкол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гуситського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руху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 на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чашників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і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таборитів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.</a:t>
                      </a:r>
                      <a:endParaRPr lang="ru-RU" sz="2000" dirty="0">
                        <a:solidFill>
                          <a:srgbClr val="000000"/>
                        </a:solidFill>
                        <a:latin typeface="NewtonC"/>
                        <a:ea typeface="Calibri"/>
                        <a:cs typeface="NewtonC"/>
                      </a:endParaRPr>
                    </a:p>
                    <a:p>
                      <a:pPr marL="180340">
                        <a:lnSpc>
                          <a:spcPct val="117000"/>
                        </a:lnSpc>
                        <a:spcAft>
                          <a:spcPts val="0"/>
                        </a:spcAft>
                        <a:tabLst>
                          <a:tab pos="215900" algn="l"/>
                          <a:tab pos="450215" algn="l"/>
                        </a:tabLs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1434 р. -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відкритий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виступ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чашників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проти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таборитів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, битва при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Ліпанах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,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поразка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таборитів</a:t>
                      </a:r>
                      <a:endParaRPr lang="ru-RU" sz="2000" dirty="0">
                        <a:solidFill>
                          <a:srgbClr val="000000"/>
                        </a:solidFill>
                        <a:latin typeface="NewtonC"/>
                        <a:ea typeface="Calibri"/>
                        <a:cs typeface="NewtonC"/>
                      </a:endParaRPr>
                    </a:p>
                  </a:txBody>
                  <a:tcPr marL="34845" marR="34845" marT="34845" marB="348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4590">
                <a:tc>
                  <a:txBody>
                    <a:bodyPr/>
                    <a:lstStyle/>
                    <a:p>
                      <a:pPr marL="180340">
                        <a:lnSpc>
                          <a:spcPct val="117000"/>
                        </a:lnSpc>
                        <a:spcAft>
                          <a:spcPts val="0"/>
                        </a:spcAft>
                        <a:tabLst>
                          <a:tab pos="215900" algn="l"/>
                          <a:tab pos="450215" algn="l"/>
                        </a:tabLs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Значення гуситських воєн</a:t>
                      </a:r>
                      <a:endParaRPr lang="ru-RU" sz="2000">
                        <a:solidFill>
                          <a:srgbClr val="000000"/>
                        </a:solidFill>
                        <a:latin typeface="NewtonC"/>
                        <a:ea typeface="Calibri"/>
                        <a:cs typeface="NewtonC"/>
                      </a:endParaRPr>
                    </a:p>
                  </a:txBody>
                  <a:tcPr marL="34845" marR="34845" marT="34845" marB="348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17000"/>
                        </a:lnSpc>
                        <a:spcAft>
                          <a:spcPts val="0"/>
                        </a:spcAft>
                        <a:tabLst>
                          <a:tab pos="215900" algn="l"/>
                          <a:tab pos="450215" algn="l"/>
                        </a:tabLst>
                      </a:pP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Визнання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 прав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єретиків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 Папою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Римським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.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Католицька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церква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втратила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частину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своїх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 земель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і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багатств</a:t>
                      </a:r>
                      <a:endParaRPr lang="ru-RU" sz="2000" dirty="0">
                        <a:solidFill>
                          <a:srgbClr val="000000"/>
                        </a:solidFill>
                        <a:latin typeface="NewtonC"/>
                        <a:ea typeface="Calibri"/>
                        <a:cs typeface="NewtonC"/>
                      </a:endParaRPr>
                    </a:p>
                  </a:txBody>
                  <a:tcPr marL="34845" marR="34845" marT="34845" marB="348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705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638" y="576263"/>
            <a:ext cx="6562725" cy="570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039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91" y="941060"/>
            <a:ext cx="3888876" cy="5584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Box 4"/>
          <p:cNvSpPr txBox="1">
            <a:spLocks noChangeArrowheads="1"/>
          </p:cNvSpPr>
          <p:nvPr/>
        </p:nvSpPr>
        <p:spPr bwMode="auto">
          <a:xfrm>
            <a:off x="5220072" y="5730240"/>
            <a:ext cx="3643313" cy="5238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sz="2800" dirty="0">
                <a:solidFill>
                  <a:srgbClr val="C00000"/>
                </a:solidFill>
                <a:latin typeface="Arial Black" pitchFamily="34" charset="0"/>
              </a:rPr>
              <a:t>Ян </a:t>
            </a:r>
            <a:r>
              <a:rPr lang="uk-UA" sz="2800" dirty="0" err="1">
                <a:solidFill>
                  <a:srgbClr val="C00000"/>
                </a:solidFill>
                <a:latin typeface="Arial Black" pitchFamily="34" charset="0"/>
              </a:rPr>
              <a:t>Жижка</a:t>
            </a:r>
            <a:endParaRPr lang="ru-RU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69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720840"/>
            <a:ext cx="82809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Перше </a:t>
            </a:r>
            <a:r>
              <a:rPr lang="ru-RU" sz="2400" b="1" dirty="0" err="1"/>
              <a:t>Булгарське</a:t>
            </a:r>
            <a:r>
              <a:rPr lang="ru-RU" sz="2400" b="1" dirty="0"/>
              <a:t> царство — </a:t>
            </a:r>
            <a:r>
              <a:rPr lang="ru-RU" sz="2400" b="1" dirty="0" err="1"/>
              <a:t>слов'яно-болгарська</a:t>
            </a:r>
            <a:r>
              <a:rPr lang="ru-RU" sz="2400" b="1" dirty="0"/>
              <a:t> держава на </a:t>
            </a:r>
            <a:r>
              <a:rPr lang="ru-RU" sz="2400" b="1" dirty="0" err="1"/>
              <a:t>півночі</a:t>
            </a:r>
            <a:r>
              <a:rPr lang="ru-RU" sz="2400" b="1" dirty="0"/>
              <a:t> </a:t>
            </a:r>
            <a:r>
              <a:rPr lang="ru-RU" sz="2400" b="1" dirty="0" err="1"/>
              <a:t>Балканського</a:t>
            </a:r>
            <a:r>
              <a:rPr lang="ru-RU" sz="2400" b="1" dirty="0"/>
              <a:t> </a:t>
            </a:r>
            <a:r>
              <a:rPr lang="ru-RU" sz="2400" b="1" dirty="0" err="1"/>
              <a:t>півострова</a:t>
            </a:r>
            <a:r>
              <a:rPr lang="ru-RU" sz="2400" b="1" dirty="0"/>
              <a:t>, </a:t>
            </a:r>
            <a:r>
              <a:rPr lang="ru-RU" sz="2400" b="1" dirty="0" err="1"/>
              <a:t>що</a:t>
            </a:r>
            <a:r>
              <a:rPr lang="ru-RU" sz="2400" b="1" dirty="0"/>
              <a:t> </a:t>
            </a:r>
            <a:r>
              <a:rPr lang="ru-RU" sz="2400" b="1" dirty="0" err="1"/>
              <a:t>існувало</a:t>
            </a:r>
            <a:r>
              <a:rPr lang="ru-RU" sz="2400" b="1" dirty="0"/>
              <a:t> у </a:t>
            </a:r>
            <a:r>
              <a:rPr lang="ru-RU" sz="2400" b="1" dirty="0" err="1"/>
              <a:t>період</a:t>
            </a:r>
            <a:r>
              <a:rPr lang="ru-RU" sz="2400" b="1" dirty="0"/>
              <a:t> з 681 до 1018 р. </a:t>
            </a:r>
            <a:r>
              <a:rPr lang="ru-RU" sz="2400" b="1" dirty="0" err="1"/>
              <a:t>Засноване</a:t>
            </a:r>
            <a:r>
              <a:rPr lang="ru-RU" sz="2400" b="1" dirty="0"/>
              <a:t> </a:t>
            </a:r>
            <a:r>
              <a:rPr lang="ru-RU" sz="2400" b="1" dirty="0" err="1"/>
              <a:t>трьома</a:t>
            </a:r>
            <a:r>
              <a:rPr lang="ru-RU" sz="2400" b="1" dirty="0"/>
              <a:t> </a:t>
            </a:r>
            <a:r>
              <a:rPr lang="ru-RU" sz="2400" b="1" dirty="0" err="1"/>
              <a:t>етнічними</a:t>
            </a:r>
            <a:r>
              <a:rPr lang="ru-RU" sz="2400" b="1" dirty="0"/>
              <a:t> </a:t>
            </a:r>
            <a:r>
              <a:rPr lang="ru-RU" sz="2400" b="1" dirty="0" err="1"/>
              <a:t>групами</a:t>
            </a:r>
            <a:r>
              <a:rPr lang="ru-RU" sz="2400" b="1" dirty="0"/>
              <a:t>: </a:t>
            </a:r>
            <a:r>
              <a:rPr lang="ru-RU" sz="2400" b="1" dirty="0" err="1"/>
              <a:t>фракійцями</a:t>
            </a:r>
            <a:r>
              <a:rPr lang="ru-RU" sz="2400" b="1" dirty="0"/>
              <a:t> — </a:t>
            </a:r>
            <a:r>
              <a:rPr lang="ru-RU" sz="2400" b="1" dirty="0" err="1"/>
              <a:t>серби</a:t>
            </a:r>
            <a:r>
              <a:rPr lang="ru-RU" sz="2400" b="1" dirty="0"/>
              <a:t>, </a:t>
            </a:r>
            <a:r>
              <a:rPr lang="ru-RU" sz="2400" b="1" dirty="0" err="1"/>
              <a:t>одріси</a:t>
            </a:r>
            <a:r>
              <a:rPr lang="ru-RU" sz="2400" b="1" dirty="0"/>
              <a:t>, </a:t>
            </a:r>
            <a:r>
              <a:rPr lang="ru-RU" sz="2400" b="1" dirty="0" err="1"/>
              <a:t>бесси</a:t>
            </a:r>
            <a:r>
              <a:rPr lang="ru-RU" sz="2400" b="1" dirty="0"/>
              <a:t>, </a:t>
            </a:r>
            <a:r>
              <a:rPr lang="ru-RU" sz="2400" b="1" dirty="0" err="1"/>
              <a:t>астіси</a:t>
            </a:r>
            <a:r>
              <a:rPr lang="ru-RU" sz="2400" b="1" dirty="0"/>
              <a:t>, </a:t>
            </a:r>
            <a:r>
              <a:rPr lang="ru-RU" sz="2400" b="1" dirty="0" err="1"/>
              <a:t>мізійці</a:t>
            </a:r>
            <a:r>
              <a:rPr lang="ru-RU" sz="2400" b="1" dirty="0"/>
              <a:t>, </a:t>
            </a:r>
            <a:r>
              <a:rPr lang="ru-RU" sz="2400" b="1" dirty="0" err="1"/>
              <a:t>гети</a:t>
            </a:r>
            <a:r>
              <a:rPr lang="ru-RU" sz="2400" b="1" dirty="0"/>
              <a:t>, </a:t>
            </a:r>
            <a:r>
              <a:rPr lang="ru-RU" sz="2400" b="1" dirty="0" err="1"/>
              <a:t>трибали</a:t>
            </a:r>
            <a:r>
              <a:rPr lang="ru-RU" sz="2400" b="1" dirty="0"/>
              <a:t> — </a:t>
            </a:r>
            <a:r>
              <a:rPr lang="ru-RU" sz="2400" b="1" dirty="0" err="1"/>
              <a:t>корінні</a:t>
            </a:r>
            <a:r>
              <a:rPr lang="ru-RU" sz="2400" b="1" dirty="0"/>
              <a:t> </a:t>
            </a:r>
            <a:r>
              <a:rPr lang="ru-RU" sz="2400" b="1" dirty="0" err="1"/>
              <a:t>мешканці</a:t>
            </a:r>
            <a:r>
              <a:rPr lang="ru-RU" sz="2400" b="1" dirty="0"/>
              <a:t> </a:t>
            </a:r>
            <a:r>
              <a:rPr lang="ru-RU" sz="2400" b="1" dirty="0" err="1"/>
              <a:t>Фракії</a:t>
            </a:r>
            <a:r>
              <a:rPr lang="ru-RU" sz="2400" b="1" dirty="0"/>
              <a:t>; </a:t>
            </a:r>
            <a:r>
              <a:rPr lang="ru-RU" sz="2400" b="1" dirty="0" err="1"/>
              <a:t>слов'янами</a:t>
            </a:r>
            <a:r>
              <a:rPr lang="ru-RU" sz="2400" b="1" dirty="0"/>
              <a:t> — </a:t>
            </a:r>
            <a:r>
              <a:rPr lang="ru-RU" sz="2400" b="1" dirty="0" err="1"/>
              <a:t>севери</a:t>
            </a:r>
            <a:r>
              <a:rPr lang="ru-RU" sz="2400" b="1" dirty="0"/>
              <a:t>, </a:t>
            </a:r>
            <a:r>
              <a:rPr lang="ru-RU" sz="2400" b="1" dirty="0" err="1"/>
              <a:t>смоляни</a:t>
            </a:r>
            <a:r>
              <a:rPr lang="ru-RU" sz="2400" b="1" dirty="0"/>
              <a:t>, </a:t>
            </a:r>
            <a:r>
              <a:rPr lang="ru-RU" sz="2400" b="1" dirty="0" err="1"/>
              <a:t>драгувіти</a:t>
            </a:r>
            <a:r>
              <a:rPr lang="ru-RU" sz="2400" b="1" dirty="0"/>
              <a:t>, </a:t>
            </a:r>
            <a:r>
              <a:rPr lang="ru-RU" sz="2400" b="1" dirty="0" err="1"/>
              <a:t>ринхіти</a:t>
            </a:r>
            <a:r>
              <a:rPr lang="ru-RU" sz="2400" b="1" dirty="0"/>
              <a:t>, з </a:t>
            </a:r>
            <a:r>
              <a:rPr lang="ru-RU" sz="2400" b="1" dirty="0" err="1"/>
              <a:t>кінця</a:t>
            </a:r>
            <a:r>
              <a:rPr lang="ru-RU" sz="2400" b="1" dirty="0"/>
              <a:t> </a:t>
            </a:r>
            <a:r>
              <a:rPr lang="en-US" sz="2400" b="1" dirty="0"/>
              <a:t>V </a:t>
            </a:r>
            <a:r>
              <a:rPr lang="ru-RU" sz="2400" b="1" dirty="0"/>
              <a:t>ст. н .е. вони заселяли </a:t>
            </a:r>
            <a:r>
              <a:rPr lang="ru-RU" sz="2400" b="1" dirty="0" err="1"/>
              <a:t>Родопи</a:t>
            </a:r>
            <a:r>
              <a:rPr lang="ru-RU" sz="2400" b="1" dirty="0"/>
              <a:t>, </a:t>
            </a:r>
            <a:r>
              <a:rPr lang="ru-RU" sz="2400" b="1" dirty="0" err="1"/>
              <a:t>Македонію</a:t>
            </a:r>
            <a:r>
              <a:rPr lang="ru-RU" sz="2400" b="1" dirty="0"/>
              <a:t>, </a:t>
            </a:r>
            <a:r>
              <a:rPr lang="ru-RU" sz="2400" b="1" dirty="0" err="1"/>
              <a:t>північ</a:t>
            </a:r>
            <a:r>
              <a:rPr lang="ru-RU" sz="2400" b="1" dirty="0"/>
              <a:t> </a:t>
            </a:r>
            <a:r>
              <a:rPr lang="ru-RU" sz="2400" b="1" dirty="0" err="1"/>
              <a:t>Болгарії</a:t>
            </a:r>
            <a:r>
              <a:rPr lang="ru-RU" sz="2400" b="1" dirty="0"/>
              <a:t>; </a:t>
            </a:r>
            <a:r>
              <a:rPr lang="ru-RU" sz="2400" b="1" dirty="0" err="1"/>
              <a:t>протоболгарами</a:t>
            </a:r>
            <a:r>
              <a:rPr lang="ru-RU" sz="2400" b="1" dirty="0"/>
              <a:t> — </a:t>
            </a:r>
            <a:r>
              <a:rPr lang="ru-RU" sz="2400" b="1" dirty="0" err="1"/>
              <a:t>тюркські</a:t>
            </a:r>
            <a:r>
              <a:rPr lang="ru-RU" sz="2400" b="1" dirty="0"/>
              <a:t> племена, </a:t>
            </a:r>
            <a:r>
              <a:rPr lang="ru-RU" sz="2400" b="1" dirty="0" err="1"/>
              <a:t>що</a:t>
            </a:r>
            <a:r>
              <a:rPr lang="ru-RU" sz="2400" b="1" dirty="0"/>
              <a:t> </a:t>
            </a:r>
            <a:r>
              <a:rPr lang="ru-RU" sz="2400" b="1" dirty="0" err="1"/>
              <a:t>прийшли</a:t>
            </a:r>
            <a:r>
              <a:rPr lang="ru-RU" sz="2400" b="1" dirty="0"/>
              <a:t> на </a:t>
            </a:r>
            <a:r>
              <a:rPr lang="ru-RU" sz="2400" b="1" dirty="0" err="1"/>
              <a:t>Балкани</a:t>
            </a:r>
            <a:r>
              <a:rPr lang="ru-RU" sz="2400" b="1" dirty="0"/>
              <a:t> у </a:t>
            </a:r>
            <a:r>
              <a:rPr lang="en-US" sz="2400" b="1" dirty="0"/>
              <a:t>VII </a:t>
            </a:r>
            <a:r>
              <a:rPr lang="ru-RU" sz="2400" b="1" dirty="0"/>
              <a:t>ст. н. е. з </a:t>
            </a:r>
            <a:r>
              <a:rPr lang="ru-RU" sz="2400" b="1" dirty="0" err="1"/>
              <a:t>Центральної</a:t>
            </a:r>
            <a:r>
              <a:rPr lang="ru-RU" sz="2400" b="1" dirty="0"/>
              <a:t> </a:t>
            </a:r>
            <a:r>
              <a:rPr lang="ru-RU" sz="2400" b="1" dirty="0" err="1"/>
              <a:t>Азії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01380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22216"/>
            <a:ext cx="5799808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716016" y="5905167"/>
            <a:ext cx="457200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b="1" dirty="0" err="1"/>
              <a:t>Болгарське</a:t>
            </a:r>
            <a:r>
              <a:rPr lang="ru-RU" b="1" dirty="0"/>
              <a:t> царство у </a:t>
            </a:r>
            <a:r>
              <a:rPr lang="ru-RU" b="1" dirty="0" err="1"/>
              <a:t>період</a:t>
            </a:r>
            <a:r>
              <a:rPr lang="ru-RU" b="1" dirty="0"/>
              <a:t> </a:t>
            </a:r>
            <a:r>
              <a:rPr lang="ru-RU" b="1" dirty="0" err="1"/>
              <a:t>найвищого</a:t>
            </a:r>
            <a:r>
              <a:rPr lang="ru-RU" b="1" dirty="0"/>
              <a:t> </a:t>
            </a:r>
            <a:r>
              <a:rPr lang="ru-RU" b="1" dirty="0" err="1"/>
              <a:t>розквіту</a:t>
            </a:r>
            <a:r>
              <a:rPr lang="ru-RU" b="1" dirty="0"/>
              <a:t> </a:t>
            </a:r>
            <a:r>
              <a:rPr lang="ru-RU" b="1" dirty="0" err="1"/>
              <a:t>близько</a:t>
            </a:r>
            <a:r>
              <a:rPr lang="ru-RU" b="1" dirty="0"/>
              <a:t> 920 року в </a:t>
            </a:r>
            <a:r>
              <a:rPr lang="ru-RU" b="1" dirty="0" err="1"/>
              <a:t>добу</a:t>
            </a:r>
            <a:r>
              <a:rPr lang="ru-RU" b="1" dirty="0"/>
              <a:t> </a:t>
            </a:r>
            <a:r>
              <a:rPr lang="ru-RU" b="1" dirty="0" err="1"/>
              <a:t>правління</a:t>
            </a:r>
            <a:r>
              <a:rPr lang="ru-RU" b="1" dirty="0"/>
              <a:t> </a:t>
            </a:r>
            <a:r>
              <a:rPr lang="ru-RU" b="1" dirty="0" err="1"/>
              <a:t>Симеона</a:t>
            </a:r>
            <a:r>
              <a:rPr lang="ru-RU" b="1" dirty="0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47919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75656" y="1556792"/>
            <a:ext cx="70567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/>
              <a:t>Друге </a:t>
            </a:r>
            <a:r>
              <a:rPr lang="ru-RU" sz="3600" dirty="0" err="1"/>
              <a:t>Болгарське</a:t>
            </a:r>
            <a:r>
              <a:rPr lang="ru-RU" sz="3600" dirty="0"/>
              <a:t> царство (</a:t>
            </a:r>
            <a:r>
              <a:rPr lang="ru-RU" sz="3600" dirty="0" err="1"/>
              <a:t>болг</a:t>
            </a:r>
            <a:r>
              <a:rPr lang="ru-RU" sz="3600" dirty="0"/>
              <a:t>. Втора </a:t>
            </a:r>
            <a:r>
              <a:rPr lang="ru-RU" sz="3600" dirty="0" err="1"/>
              <a:t>българска</a:t>
            </a:r>
            <a:r>
              <a:rPr lang="ru-RU" sz="3600" dirty="0"/>
              <a:t> </a:t>
            </a:r>
            <a:r>
              <a:rPr lang="ru-RU" sz="3600" dirty="0" err="1"/>
              <a:t>държава</a:t>
            </a:r>
            <a:r>
              <a:rPr lang="ru-RU" sz="3600" dirty="0"/>
              <a:t>) — </a:t>
            </a:r>
            <a:r>
              <a:rPr lang="ru-RU" sz="3600" dirty="0" err="1"/>
              <a:t>середньовічне</a:t>
            </a:r>
            <a:r>
              <a:rPr lang="ru-RU" sz="3600" dirty="0"/>
              <a:t> </a:t>
            </a:r>
            <a:r>
              <a:rPr lang="ru-RU" sz="3600" dirty="0" err="1"/>
              <a:t>болгарське</a:t>
            </a:r>
            <a:r>
              <a:rPr lang="ru-RU" sz="3600" dirty="0"/>
              <a:t> царство, яке </a:t>
            </a:r>
            <a:r>
              <a:rPr lang="ru-RU" sz="3600" dirty="0" err="1"/>
              <a:t>існувало</a:t>
            </a:r>
            <a:r>
              <a:rPr lang="ru-RU" sz="3600" dirty="0"/>
              <a:t> з 1185 до 1396 року. У 1396 </a:t>
            </a:r>
            <a:r>
              <a:rPr lang="ru-RU" sz="3600" dirty="0" err="1"/>
              <a:t>році</a:t>
            </a:r>
            <a:r>
              <a:rPr lang="ru-RU" sz="3600" dirty="0"/>
              <a:t> </a:t>
            </a:r>
            <a:r>
              <a:rPr lang="ru-RU" sz="3600" dirty="0" err="1"/>
              <a:t>було</a:t>
            </a:r>
            <a:r>
              <a:rPr lang="ru-RU" sz="3600" dirty="0"/>
              <a:t> </a:t>
            </a:r>
            <a:r>
              <a:rPr lang="ru-RU" sz="3600" dirty="0" err="1"/>
              <a:t>завойовано</a:t>
            </a:r>
            <a:r>
              <a:rPr lang="ru-RU" sz="3600" dirty="0"/>
              <a:t> </a:t>
            </a:r>
            <a:r>
              <a:rPr lang="ru-RU" sz="3600" dirty="0" err="1"/>
              <a:t>Османською</a:t>
            </a:r>
            <a:r>
              <a:rPr lang="ru-RU" sz="3600" dirty="0"/>
              <a:t> </a:t>
            </a:r>
            <a:r>
              <a:rPr lang="ru-RU" sz="3600" dirty="0" err="1"/>
              <a:t>імперією</a:t>
            </a:r>
            <a:r>
              <a:rPr lang="ru-RU" sz="3600" dirty="0"/>
              <a:t> </a:t>
            </a:r>
            <a:r>
              <a:rPr lang="uk-UA" sz="3600" dirty="0" smtClean="0"/>
              <a:t>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64298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4" y="316255"/>
            <a:ext cx="4489861" cy="6169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062656" y="6081652"/>
            <a:ext cx="5112568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Територія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Другого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Болгарського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царства </a:t>
            </a:r>
          </a:p>
        </p:txBody>
      </p:sp>
    </p:spTree>
    <p:extLst>
      <p:ext uri="{BB962C8B-B14F-4D97-AF65-F5344CB8AC3E}">
        <p14:creationId xmlns:p14="http://schemas.microsoft.com/office/powerpoint/2010/main" val="40419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124744"/>
            <a:ext cx="777686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dirty="0" smtClean="0"/>
              <a:t>Вели́ка Мора́вія (чеш. </a:t>
            </a:r>
            <a:r>
              <a:rPr lang="en-US" sz="3200" dirty="0" err="1" smtClean="0"/>
              <a:t>Velkomoravská</a:t>
            </a:r>
            <a:r>
              <a:rPr lang="en-US" sz="3200" dirty="0" smtClean="0"/>
              <a:t> </a:t>
            </a:r>
            <a:r>
              <a:rPr lang="en-US" sz="3200" dirty="0" err="1" smtClean="0"/>
              <a:t>říše</a:t>
            </a:r>
            <a:r>
              <a:rPr lang="en-US" sz="3200" dirty="0" smtClean="0"/>
              <a:t>) — </a:t>
            </a:r>
            <a:r>
              <a:rPr lang="vi-VN" sz="3200" dirty="0" smtClean="0"/>
              <a:t>історична держава західних слов'ян у басейні Середнього Дунаю, що сягала верхів'їв рік Лаби й Одеру. Виникла наприкінці </a:t>
            </a:r>
            <a:r>
              <a:rPr lang="en-US" sz="3200" dirty="0" smtClean="0"/>
              <a:t>VIII — </a:t>
            </a:r>
            <a:r>
              <a:rPr lang="vi-VN" sz="3200" dirty="0" smtClean="0"/>
              <a:t>початку </a:t>
            </a:r>
            <a:r>
              <a:rPr lang="en-US" sz="3200" dirty="0" smtClean="0"/>
              <a:t>IX </a:t>
            </a:r>
            <a:r>
              <a:rPr lang="vi-VN" sz="3200" dirty="0" smtClean="0"/>
              <a:t>віків на території сучаних Словаччини й Моравії та досягла розквіту в 860—880 роках.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58954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8816"/>
            <a:ext cx="4899414" cy="653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416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39160" y="1124744"/>
            <a:ext cx="84969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Кирило</a:t>
            </a:r>
            <a:r>
              <a:rPr lang="ru-RU" dirty="0" smtClean="0"/>
              <a:t> (</a:t>
            </a:r>
            <a:r>
              <a:rPr lang="ru-RU" dirty="0" err="1" smtClean="0"/>
              <a:t>мирське</a:t>
            </a:r>
            <a:r>
              <a:rPr lang="ru-RU" dirty="0" smtClean="0"/>
              <a:t> </a:t>
            </a:r>
            <a:r>
              <a:rPr lang="ru-RU" dirty="0" err="1" smtClean="0"/>
              <a:t>ім'я</a:t>
            </a:r>
            <a:r>
              <a:rPr lang="ru-RU" dirty="0" smtClean="0"/>
              <a:t> —</a:t>
            </a:r>
            <a:r>
              <a:rPr lang="ru-RU" dirty="0" err="1" smtClean="0"/>
              <a:t>Костянтин</a:t>
            </a:r>
            <a:r>
              <a:rPr lang="ru-RU" dirty="0" smtClean="0"/>
              <a:t>; </a:t>
            </a:r>
            <a:r>
              <a:rPr lang="ru-RU" dirty="0" err="1" smtClean="0"/>
              <a:t>близько</a:t>
            </a:r>
            <a:r>
              <a:rPr lang="ru-RU" dirty="0" smtClean="0"/>
              <a:t> 827-14 лютого 869) і </a:t>
            </a:r>
            <a:r>
              <a:rPr lang="ru-RU" dirty="0" err="1" smtClean="0"/>
              <a:t>його</a:t>
            </a:r>
            <a:r>
              <a:rPr lang="ru-RU" dirty="0" smtClean="0"/>
              <a:t> старший брат </a:t>
            </a:r>
            <a:r>
              <a:rPr lang="ru-RU" dirty="0" err="1" smtClean="0"/>
              <a:t>Мефодій</a:t>
            </a:r>
            <a:r>
              <a:rPr lang="ru-RU" dirty="0" smtClean="0"/>
              <a:t> (</a:t>
            </a:r>
            <a:r>
              <a:rPr lang="ru-RU" dirty="0" err="1" smtClean="0"/>
              <a:t>бл</a:t>
            </a:r>
            <a:r>
              <a:rPr lang="ru-RU" dirty="0" smtClean="0"/>
              <a:t>. 815 — помер </a:t>
            </a:r>
            <a:r>
              <a:rPr lang="ru-RU" dirty="0" err="1" smtClean="0"/>
              <a:t>між</a:t>
            </a:r>
            <a:r>
              <a:rPr lang="ru-RU" dirty="0" smtClean="0"/>
              <a:t> 6 </a:t>
            </a:r>
            <a:r>
              <a:rPr lang="ru-RU" dirty="0" err="1" smtClean="0"/>
              <a:t>квітня</a:t>
            </a:r>
            <a:r>
              <a:rPr lang="ru-RU" dirty="0" smtClean="0"/>
              <a:t> і 19 </a:t>
            </a:r>
            <a:r>
              <a:rPr lang="ru-RU" dirty="0" err="1" smtClean="0"/>
              <a:t>квітня</a:t>
            </a:r>
            <a:r>
              <a:rPr lang="ru-RU" dirty="0" smtClean="0"/>
              <a:t> 885 року). Народились у </a:t>
            </a:r>
            <a:r>
              <a:rPr lang="ru-RU" dirty="0" err="1" smtClean="0"/>
              <a:t>місті</a:t>
            </a:r>
            <a:r>
              <a:rPr lang="ru-RU" dirty="0" smtClean="0"/>
              <a:t> </a:t>
            </a:r>
            <a:r>
              <a:rPr lang="ru-RU" dirty="0" err="1" smtClean="0"/>
              <a:t>Солунь</a:t>
            </a:r>
            <a:r>
              <a:rPr lang="ru-RU" dirty="0" smtClean="0"/>
              <a:t> (</a:t>
            </a:r>
            <a:r>
              <a:rPr lang="ru-RU" dirty="0" err="1" smtClean="0"/>
              <a:t>тепер</a:t>
            </a:r>
            <a:r>
              <a:rPr lang="ru-RU" dirty="0" smtClean="0"/>
              <a:t> </a:t>
            </a:r>
            <a:r>
              <a:rPr lang="ru-RU" dirty="0" err="1" smtClean="0"/>
              <a:t>Салоніки</a:t>
            </a:r>
            <a:r>
              <a:rPr lang="ru-RU" dirty="0" smtClean="0"/>
              <a:t>, </a:t>
            </a:r>
            <a:r>
              <a:rPr lang="ru-RU" dirty="0" err="1" smtClean="0"/>
              <a:t>Греція</a:t>
            </a:r>
            <a:r>
              <a:rPr lang="ru-RU" dirty="0" smtClean="0"/>
              <a:t>) в </a:t>
            </a:r>
            <a:r>
              <a:rPr lang="ru-RU" dirty="0" err="1" smtClean="0"/>
              <a:t>сім'ї</a:t>
            </a:r>
            <a:r>
              <a:rPr lang="ru-RU" dirty="0" smtClean="0"/>
              <a:t> </a:t>
            </a:r>
            <a:r>
              <a:rPr lang="ru-RU" dirty="0" err="1" smtClean="0"/>
              <a:t>воєначальника</a:t>
            </a:r>
            <a:r>
              <a:rPr lang="ru-RU" dirty="0" smtClean="0"/>
              <a:t>. За </a:t>
            </a:r>
            <a:r>
              <a:rPr lang="ru-RU" dirty="0" err="1" smtClean="0"/>
              <a:t>походженням</a:t>
            </a:r>
            <a:r>
              <a:rPr lang="ru-RU" dirty="0" smtClean="0"/>
              <a:t> </a:t>
            </a:r>
            <a:r>
              <a:rPr lang="ru-RU" dirty="0" err="1" smtClean="0"/>
              <a:t>болгари</a:t>
            </a:r>
            <a:r>
              <a:rPr lang="ru-RU" dirty="0" smtClean="0"/>
              <a:t>[1][2][3] (за </a:t>
            </a:r>
            <a:r>
              <a:rPr lang="ru-RU" dirty="0" err="1" smtClean="0"/>
              <a:t>менш</a:t>
            </a:r>
            <a:r>
              <a:rPr lang="ru-RU" dirty="0" smtClean="0"/>
              <a:t> популярною </a:t>
            </a:r>
            <a:r>
              <a:rPr lang="ru-RU" dirty="0" err="1" smtClean="0"/>
              <a:t>версією</a:t>
            </a:r>
            <a:r>
              <a:rPr lang="ru-RU" dirty="0" smtClean="0"/>
              <a:t> </a:t>
            </a:r>
            <a:r>
              <a:rPr lang="ru-RU" dirty="0" err="1" smtClean="0"/>
              <a:t>слов'яномовні</a:t>
            </a:r>
            <a:r>
              <a:rPr lang="ru-RU" dirty="0" smtClean="0"/>
              <a:t> греки[4][5]).</a:t>
            </a:r>
          </a:p>
          <a:p>
            <a:endParaRPr lang="ru-RU" dirty="0" smtClean="0"/>
          </a:p>
          <a:p>
            <a:r>
              <a:rPr lang="ru-RU" dirty="0" smtClean="0"/>
              <a:t>З 843 </a:t>
            </a:r>
            <a:r>
              <a:rPr lang="ru-RU" dirty="0" err="1" smtClean="0"/>
              <a:t>Кирило</a:t>
            </a:r>
            <a:r>
              <a:rPr lang="ru-RU" dirty="0" smtClean="0"/>
              <a:t> </a:t>
            </a:r>
            <a:r>
              <a:rPr lang="ru-RU" dirty="0" err="1" smtClean="0"/>
              <a:t>вчився</a:t>
            </a:r>
            <a:r>
              <a:rPr lang="ru-RU" dirty="0" smtClean="0"/>
              <a:t> у </a:t>
            </a:r>
            <a:r>
              <a:rPr lang="ru-RU" dirty="0" err="1" smtClean="0"/>
              <a:t>Константинополі</a:t>
            </a:r>
            <a:r>
              <a:rPr lang="ru-RU" dirty="0" smtClean="0"/>
              <a:t> при </a:t>
            </a:r>
            <a:r>
              <a:rPr lang="ru-RU" dirty="0" err="1" smtClean="0"/>
              <a:t>дворі</a:t>
            </a:r>
            <a:r>
              <a:rPr lang="ru-RU" dirty="0" smtClean="0"/>
              <a:t> </a:t>
            </a:r>
            <a:r>
              <a:rPr lang="ru-RU" dirty="0" err="1" smtClean="0"/>
              <a:t>візантійського</a:t>
            </a:r>
            <a:r>
              <a:rPr lang="ru-RU" dirty="0" smtClean="0"/>
              <a:t> </a:t>
            </a:r>
            <a:r>
              <a:rPr lang="ru-RU" dirty="0" err="1" smtClean="0"/>
              <a:t>імператора</a:t>
            </a:r>
            <a:r>
              <a:rPr lang="ru-RU" dirty="0" smtClean="0"/>
              <a:t> </a:t>
            </a:r>
            <a:r>
              <a:rPr lang="ru-RU" dirty="0" err="1" smtClean="0"/>
              <a:t>Михайла</a:t>
            </a:r>
            <a:r>
              <a:rPr lang="ru-RU" dirty="0" smtClean="0"/>
              <a:t> </a:t>
            </a:r>
            <a:r>
              <a:rPr lang="en-US" dirty="0" smtClean="0"/>
              <a:t>III, </a:t>
            </a:r>
            <a:r>
              <a:rPr lang="ru-RU" dirty="0" smtClean="0"/>
              <a:t>де одним з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вчителів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Фотій</a:t>
            </a:r>
            <a:r>
              <a:rPr lang="ru-RU" dirty="0" smtClean="0"/>
              <a:t>. Добре знав </a:t>
            </a:r>
            <a:r>
              <a:rPr lang="ru-RU" dirty="0" err="1" smtClean="0"/>
              <a:t>слов'янську</a:t>
            </a:r>
            <a:r>
              <a:rPr lang="ru-RU" dirty="0" smtClean="0"/>
              <a:t>, </a:t>
            </a:r>
            <a:r>
              <a:rPr lang="ru-RU" dirty="0" err="1" smtClean="0"/>
              <a:t>грецьку</a:t>
            </a:r>
            <a:r>
              <a:rPr lang="ru-RU" dirty="0" smtClean="0"/>
              <a:t>, </a:t>
            </a:r>
            <a:r>
              <a:rPr lang="ru-RU" dirty="0" err="1" smtClean="0"/>
              <a:t>латинську</a:t>
            </a:r>
            <a:r>
              <a:rPr lang="ru-RU" dirty="0" smtClean="0"/>
              <a:t>, </a:t>
            </a:r>
            <a:r>
              <a:rPr lang="ru-RU" dirty="0" err="1" smtClean="0"/>
              <a:t>єврейську</a:t>
            </a:r>
            <a:r>
              <a:rPr lang="ru-RU" dirty="0" smtClean="0"/>
              <a:t> і </a:t>
            </a:r>
            <a:r>
              <a:rPr lang="ru-RU" dirty="0" err="1" smtClean="0"/>
              <a:t>арабську</a:t>
            </a:r>
            <a:r>
              <a:rPr lang="ru-RU" dirty="0" smtClean="0"/>
              <a:t> </a:t>
            </a:r>
            <a:r>
              <a:rPr lang="ru-RU" dirty="0" err="1" smtClean="0"/>
              <a:t>мови</a:t>
            </a:r>
            <a:r>
              <a:rPr lang="ru-RU" dirty="0" smtClean="0"/>
              <a:t>.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патріаршим</a:t>
            </a:r>
            <a:r>
              <a:rPr lang="ru-RU" dirty="0" smtClean="0"/>
              <a:t> </a:t>
            </a:r>
            <a:r>
              <a:rPr lang="ru-RU" dirty="0" err="1" smtClean="0"/>
              <a:t>бібліотекарем</a:t>
            </a:r>
            <a:r>
              <a:rPr lang="ru-RU" dirty="0" smtClean="0"/>
              <a:t>, </a:t>
            </a:r>
            <a:r>
              <a:rPr lang="ru-RU" dirty="0" err="1" smtClean="0"/>
              <a:t>викладав</a:t>
            </a:r>
            <a:r>
              <a:rPr lang="ru-RU" dirty="0" smtClean="0"/>
              <a:t> </a:t>
            </a:r>
            <a:r>
              <a:rPr lang="ru-RU" dirty="0" err="1" smtClean="0"/>
              <a:t>філософію</a:t>
            </a:r>
            <a:r>
              <a:rPr lang="ru-RU" dirty="0" smtClean="0"/>
              <a:t>. В 40-60-х </a:t>
            </a:r>
            <a:r>
              <a:rPr lang="ru-RU" dirty="0" err="1" smtClean="0"/>
              <a:t>рр</a:t>
            </a:r>
            <a:r>
              <a:rPr lang="ru-RU" dirty="0" smtClean="0"/>
              <a:t>. 9 </a:t>
            </a:r>
            <a:r>
              <a:rPr lang="ru-RU" dirty="0" err="1" smtClean="0"/>
              <a:t>століття</a:t>
            </a:r>
            <a:r>
              <a:rPr lang="ru-RU" dirty="0" smtClean="0"/>
              <a:t> брав участь у диспутах з </a:t>
            </a:r>
            <a:r>
              <a:rPr lang="ru-RU" dirty="0" err="1" smtClean="0"/>
              <a:t>іконоборцями</a:t>
            </a:r>
            <a:r>
              <a:rPr lang="ru-RU" dirty="0" smtClean="0"/>
              <a:t> і мусульманами в </a:t>
            </a:r>
            <a:r>
              <a:rPr lang="ru-RU" dirty="0" err="1" smtClean="0"/>
              <a:t>Сирії</a:t>
            </a:r>
            <a:r>
              <a:rPr lang="ru-RU" dirty="0" smtClean="0"/>
              <a:t>. </a:t>
            </a:r>
            <a:r>
              <a:rPr lang="ru-RU" dirty="0" err="1" smtClean="0"/>
              <a:t>Близько</a:t>
            </a:r>
            <a:r>
              <a:rPr lang="ru-RU" dirty="0" smtClean="0"/>
              <a:t> 860 року </a:t>
            </a:r>
            <a:r>
              <a:rPr lang="ru-RU" dirty="0" err="1" smtClean="0"/>
              <a:t>їздив</a:t>
            </a:r>
            <a:r>
              <a:rPr lang="ru-RU" dirty="0" smtClean="0"/>
              <a:t> з дипломатичною </a:t>
            </a:r>
            <a:r>
              <a:rPr lang="ru-RU" dirty="0" err="1" smtClean="0"/>
              <a:t>місією</a:t>
            </a:r>
            <a:r>
              <a:rPr lang="ru-RU" dirty="0" smtClean="0"/>
              <a:t> до </a:t>
            </a:r>
            <a:r>
              <a:rPr lang="ru-RU" dirty="0" err="1" smtClean="0"/>
              <a:t>хозарів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err="1" smtClean="0"/>
              <a:t>Мефодій</a:t>
            </a:r>
            <a:r>
              <a:rPr lang="ru-RU" dirty="0" smtClean="0"/>
              <a:t> рано вступив на </a:t>
            </a:r>
            <a:r>
              <a:rPr lang="ru-RU" dirty="0" err="1" smtClean="0"/>
              <a:t>військову</a:t>
            </a:r>
            <a:r>
              <a:rPr lang="ru-RU" dirty="0" smtClean="0"/>
              <a:t> службу. </a:t>
            </a:r>
            <a:r>
              <a:rPr lang="ru-RU" dirty="0" err="1" smtClean="0"/>
              <a:t>Протягом</a:t>
            </a:r>
            <a:r>
              <a:rPr lang="ru-RU" dirty="0" smtClean="0"/>
              <a:t> 10 </a:t>
            </a:r>
            <a:r>
              <a:rPr lang="ru-RU" dirty="0" err="1" smtClean="0"/>
              <a:t>років</a:t>
            </a:r>
            <a:r>
              <a:rPr lang="ru-RU" dirty="0" smtClean="0"/>
              <a:t> </a:t>
            </a:r>
            <a:r>
              <a:rPr lang="ru-RU" dirty="0" err="1" smtClean="0"/>
              <a:t>керував</a:t>
            </a:r>
            <a:r>
              <a:rPr lang="ru-RU" dirty="0" smtClean="0"/>
              <a:t> </a:t>
            </a:r>
            <a:r>
              <a:rPr lang="ru-RU" dirty="0" err="1" smtClean="0"/>
              <a:t>заселеною</a:t>
            </a:r>
            <a:r>
              <a:rPr lang="ru-RU" dirty="0" smtClean="0"/>
              <a:t> </a:t>
            </a:r>
            <a:r>
              <a:rPr lang="ru-RU" dirty="0" err="1" smtClean="0"/>
              <a:t>слов'янами</a:t>
            </a:r>
            <a:r>
              <a:rPr lang="ru-RU" dirty="0" smtClean="0"/>
              <a:t> </a:t>
            </a:r>
            <a:r>
              <a:rPr lang="ru-RU" dirty="0" err="1" smtClean="0"/>
              <a:t>областю</a:t>
            </a:r>
            <a:r>
              <a:rPr lang="ru-RU" dirty="0" smtClean="0"/>
              <a:t> </a:t>
            </a:r>
            <a:r>
              <a:rPr lang="ru-RU" dirty="0" err="1" smtClean="0"/>
              <a:t>Македонії</a:t>
            </a:r>
            <a:r>
              <a:rPr lang="ru-RU" dirty="0" smtClean="0"/>
              <a:t>. Постригшись у </a:t>
            </a:r>
            <a:r>
              <a:rPr lang="ru-RU" dirty="0" err="1" smtClean="0"/>
              <a:t>ченці</a:t>
            </a:r>
            <a:r>
              <a:rPr lang="ru-RU" dirty="0" smtClean="0"/>
              <a:t>, став </a:t>
            </a:r>
            <a:r>
              <a:rPr lang="ru-RU" dirty="0" err="1" smtClean="0"/>
              <a:t>ігуменом</a:t>
            </a:r>
            <a:r>
              <a:rPr lang="ru-RU" dirty="0" smtClean="0"/>
              <a:t> </a:t>
            </a:r>
            <a:r>
              <a:rPr lang="ru-RU" dirty="0" err="1" smtClean="0"/>
              <a:t>монастиря</a:t>
            </a:r>
            <a:r>
              <a:rPr lang="ru-RU" dirty="0" smtClean="0"/>
              <a:t> </a:t>
            </a:r>
            <a:r>
              <a:rPr lang="ru-RU" dirty="0" err="1" smtClean="0"/>
              <a:t>Поліхрон</a:t>
            </a:r>
            <a:r>
              <a:rPr lang="ru-RU" dirty="0" smtClean="0"/>
              <a:t> на </a:t>
            </a:r>
            <a:r>
              <a:rPr lang="ru-RU" dirty="0" err="1" smtClean="0"/>
              <a:t>березі</a:t>
            </a:r>
            <a:r>
              <a:rPr lang="ru-RU" dirty="0" smtClean="0"/>
              <a:t> </a:t>
            </a:r>
            <a:r>
              <a:rPr lang="ru-RU" dirty="0" err="1" smtClean="0"/>
              <a:t>Мармурового</a:t>
            </a:r>
            <a:r>
              <a:rPr lang="ru-RU" dirty="0" smtClean="0"/>
              <a:t> моря. </a:t>
            </a:r>
            <a:r>
              <a:rPr lang="ru-RU" dirty="0" err="1" smtClean="0"/>
              <a:t>Влітку</a:t>
            </a:r>
            <a:r>
              <a:rPr lang="ru-RU" dirty="0" smtClean="0"/>
              <a:t> 863 року </a:t>
            </a:r>
            <a:r>
              <a:rPr lang="ru-RU" dirty="0" err="1" smtClean="0"/>
              <a:t>Кирило</a:t>
            </a:r>
            <a:r>
              <a:rPr lang="ru-RU" dirty="0" smtClean="0"/>
              <a:t> і </a:t>
            </a:r>
            <a:r>
              <a:rPr lang="ru-RU" dirty="0" err="1" smtClean="0"/>
              <a:t>Мефодій</a:t>
            </a:r>
            <a:r>
              <a:rPr lang="ru-RU" dirty="0" smtClean="0"/>
              <a:t> на </a:t>
            </a:r>
            <a:r>
              <a:rPr lang="ru-RU" dirty="0" err="1" smtClean="0"/>
              <a:t>запрошення</a:t>
            </a:r>
            <a:r>
              <a:rPr lang="ru-RU" dirty="0" smtClean="0"/>
              <a:t> князя Ростислава переселились до </a:t>
            </a:r>
            <a:r>
              <a:rPr lang="ru-RU" dirty="0" err="1" smtClean="0"/>
              <a:t>Моравії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проповідувати</a:t>
            </a:r>
            <a:r>
              <a:rPr lang="ru-RU" dirty="0" smtClean="0"/>
              <a:t> </a:t>
            </a:r>
            <a:r>
              <a:rPr lang="ru-RU" dirty="0" err="1" smtClean="0"/>
              <a:t>християнство</a:t>
            </a:r>
            <a:r>
              <a:rPr lang="ru-RU" dirty="0" smtClean="0"/>
              <a:t> з </a:t>
            </a:r>
            <a:r>
              <a:rPr lang="ru-RU" dirty="0" err="1" smtClean="0"/>
              <a:t>дозволу</a:t>
            </a:r>
            <a:r>
              <a:rPr lang="ru-RU" dirty="0" smtClean="0"/>
              <a:t> </a:t>
            </a:r>
            <a:r>
              <a:rPr lang="ru-RU" dirty="0" err="1" smtClean="0"/>
              <a:t>папи</a:t>
            </a:r>
            <a:r>
              <a:rPr lang="ru-RU" dirty="0" smtClean="0"/>
              <a:t> </a:t>
            </a:r>
            <a:r>
              <a:rPr lang="ru-RU" dirty="0" err="1" smtClean="0"/>
              <a:t>Адріана</a:t>
            </a:r>
            <a:r>
              <a:rPr lang="ru-RU" dirty="0" smtClean="0"/>
              <a:t> </a:t>
            </a:r>
            <a:r>
              <a:rPr lang="en-US" dirty="0" smtClean="0"/>
              <a:t>II. </a:t>
            </a:r>
            <a:r>
              <a:rPr lang="ru-RU" dirty="0" err="1" smtClean="0"/>
              <a:t>Пізніше</a:t>
            </a:r>
            <a:r>
              <a:rPr lang="ru-RU" dirty="0" smtClean="0"/>
              <a:t> папа </a:t>
            </a:r>
            <a:r>
              <a:rPr lang="ru-RU" dirty="0" err="1" smtClean="0"/>
              <a:t>Іван</a:t>
            </a:r>
            <a:r>
              <a:rPr lang="ru-RU" dirty="0" smtClean="0"/>
              <a:t> </a:t>
            </a:r>
            <a:r>
              <a:rPr lang="en-US" dirty="0" smtClean="0"/>
              <a:t>VIII </a:t>
            </a:r>
            <a:r>
              <a:rPr lang="ru-RU" dirty="0" err="1" smtClean="0"/>
              <a:t>підтвердив</a:t>
            </a:r>
            <a:r>
              <a:rPr lang="ru-RU" dirty="0" smtClean="0"/>
              <a:t> </a:t>
            </a:r>
            <a:r>
              <a:rPr lang="ru-RU" dirty="0" err="1" smtClean="0"/>
              <a:t>цей</a:t>
            </a:r>
            <a:r>
              <a:rPr lang="ru-RU" dirty="0" smtClean="0"/>
              <a:t> </a:t>
            </a:r>
            <a:r>
              <a:rPr lang="ru-RU" dirty="0" err="1" smtClean="0"/>
              <a:t>дозвіл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143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3812188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76056" y="5589240"/>
            <a:ext cx="340029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 dirty="0" err="1" smtClean="0"/>
              <a:t>Кирило</a:t>
            </a:r>
            <a:r>
              <a:rPr lang="ru-RU" sz="3600" dirty="0" smtClean="0"/>
              <a:t> і </a:t>
            </a:r>
            <a:r>
              <a:rPr lang="ru-RU" sz="3600" dirty="0" err="1" smtClean="0"/>
              <a:t>Мефодій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81057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556792"/>
            <a:ext cx="82809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/>
              <a:t>Обидва</a:t>
            </a:r>
            <a:r>
              <a:rPr lang="ru-RU" sz="2000" dirty="0" smtClean="0"/>
              <a:t> </a:t>
            </a:r>
            <a:r>
              <a:rPr lang="ru-RU" sz="2000" dirty="0" err="1" smtClean="0"/>
              <a:t>брати</a:t>
            </a:r>
            <a:r>
              <a:rPr lang="ru-RU" sz="2000" dirty="0" smtClean="0"/>
              <a:t> </a:t>
            </a:r>
            <a:r>
              <a:rPr lang="ru-RU" sz="2000" dirty="0" err="1" smtClean="0"/>
              <a:t>були</a:t>
            </a:r>
            <a:r>
              <a:rPr lang="ru-RU" sz="2000" dirty="0" smtClean="0"/>
              <a:t> </a:t>
            </a:r>
            <a:r>
              <a:rPr lang="ru-RU" sz="2000" dirty="0" err="1" smtClean="0"/>
              <a:t>канонізовані</a:t>
            </a:r>
            <a:r>
              <a:rPr lang="ru-RU" sz="2000" dirty="0" smtClean="0"/>
              <a:t> </a:t>
            </a:r>
            <a:r>
              <a:rPr lang="ru-RU" sz="2000" dirty="0" err="1" smtClean="0"/>
              <a:t>Східною</a:t>
            </a:r>
            <a:r>
              <a:rPr lang="ru-RU" sz="2000" dirty="0" smtClean="0"/>
              <a:t> (православною) </a:t>
            </a:r>
            <a:r>
              <a:rPr lang="ru-RU" sz="2000" dirty="0" err="1" smtClean="0"/>
              <a:t>Церквою</a:t>
            </a:r>
            <a:r>
              <a:rPr lang="ru-RU" sz="2000" dirty="0" smtClean="0"/>
              <a:t> та </a:t>
            </a:r>
            <a:r>
              <a:rPr lang="ru-RU" sz="2000" dirty="0" err="1" smtClean="0"/>
              <a:t>названі</a:t>
            </a:r>
            <a:r>
              <a:rPr lang="ru-RU" sz="2000" dirty="0" smtClean="0"/>
              <a:t> «</a:t>
            </a:r>
            <a:r>
              <a:rPr lang="ru-RU" sz="2000" dirty="0" err="1" smtClean="0"/>
              <a:t>рівноапостольними</a:t>
            </a:r>
            <a:r>
              <a:rPr lang="ru-RU" sz="2000" dirty="0" smtClean="0"/>
              <a:t>», а </a:t>
            </a:r>
            <a:r>
              <a:rPr lang="ru-RU" sz="2000" dirty="0" err="1" smtClean="0"/>
              <a:t>також</a:t>
            </a:r>
            <a:r>
              <a:rPr lang="ru-RU" sz="2000" dirty="0" smtClean="0"/>
              <a:t> </a:t>
            </a:r>
            <a:r>
              <a:rPr lang="ru-RU" sz="2000" dirty="0" err="1" smtClean="0"/>
              <a:t>причислені</a:t>
            </a:r>
            <a:r>
              <a:rPr lang="ru-RU" sz="2000" dirty="0" smtClean="0"/>
              <a:t> до </a:t>
            </a:r>
            <a:r>
              <a:rPr lang="ru-RU" sz="2000" dirty="0" err="1" smtClean="0"/>
              <a:t>святих</a:t>
            </a:r>
            <a:r>
              <a:rPr lang="ru-RU" sz="2000" dirty="0" smtClean="0"/>
              <a:t> </a:t>
            </a:r>
            <a:r>
              <a:rPr lang="ru-RU" sz="2000" dirty="0" err="1" smtClean="0"/>
              <a:t>Західною</a:t>
            </a:r>
            <a:r>
              <a:rPr lang="ru-RU" sz="2000" dirty="0" smtClean="0"/>
              <a:t> (</a:t>
            </a:r>
            <a:r>
              <a:rPr lang="ru-RU" sz="2000" dirty="0" err="1" smtClean="0"/>
              <a:t>католицькою</a:t>
            </a:r>
            <a:r>
              <a:rPr lang="ru-RU" sz="2000" dirty="0" smtClean="0"/>
              <a:t>) </a:t>
            </a:r>
            <a:r>
              <a:rPr lang="ru-RU" sz="2000" dirty="0" err="1" smtClean="0"/>
              <a:t>Церквою</a:t>
            </a:r>
            <a:r>
              <a:rPr lang="ru-RU" sz="2000" dirty="0" smtClean="0"/>
              <a:t>.</a:t>
            </a:r>
          </a:p>
          <a:p>
            <a:endParaRPr lang="ru-RU" sz="2000" dirty="0" smtClean="0"/>
          </a:p>
          <a:p>
            <a:r>
              <a:rPr lang="ru-RU" sz="2000" dirty="0" smtClean="0"/>
              <a:t>У 1980 </a:t>
            </a:r>
            <a:r>
              <a:rPr lang="ru-RU" sz="2000" dirty="0" err="1" smtClean="0"/>
              <a:t>році</a:t>
            </a:r>
            <a:r>
              <a:rPr lang="ru-RU" sz="2000" dirty="0" smtClean="0"/>
              <a:t> Папа </a:t>
            </a:r>
            <a:r>
              <a:rPr lang="ru-RU" sz="2000" dirty="0" err="1" smtClean="0"/>
              <a:t>Іван</a:t>
            </a:r>
            <a:r>
              <a:rPr lang="ru-RU" sz="2000" dirty="0" smtClean="0"/>
              <a:t> </a:t>
            </a:r>
            <a:r>
              <a:rPr lang="ru-RU" sz="2000" dirty="0" err="1" smtClean="0"/>
              <a:t>Павло</a:t>
            </a:r>
            <a:r>
              <a:rPr lang="ru-RU" sz="2000" dirty="0" smtClean="0"/>
              <a:t> II </a:t>
            </a:r>
            <a:r>
              <a:rPr lang="ru-RU" sz="2000" dirty="0" err="1" smtClean="0"/>
              <a:t>оголосив</a:t>
            </a:r>
            <a:r>
              <a:rPr lang="ru-RU" sz="2000" dirty="0" smtClean="0"/>
              <a:t> </a:t>
            </a:r>
            <a:r>
              <a:rPr lang="ru-RU" sz="2000" dirty="0" err="1" smtClean="0"/>
              <a:t>святих</a:t>
            </a:r>
            <a:r>
              <a:rPr lang="ru-RU" sz="2000" dirty="0" smtClean="0"/>
              <a:t> </a:t>
            </a:r>
            <a:r>
              <a:rPr lang="ru-RU" sz="2000" dirty="0" err="1" smtClean="0"/>
              <a:t>Кирила</a:t>
            </a:r>
            <a:r>
              <a:rPr lang="ru-RU" sz="2000" dirty="0" smtClean="0"/>
              <a:t> та </a:t>
            </a:r>
            <a:r>
              <a:rPr lang="ru-RU" sz="2000" dirty="0" err="1" smtClean="0"/>
              <a:t>Мефодія</a:t>
            </a:r>
            <a:r>
              <a:rPr lang="ru-RU" sz="2000" dirty="0" smtClean="0"/>
              <a:t> «покровителями» </a:t>
            </a:r>
            <a:r>
              <a:rPr lang="ru-RU" sz="2000" dirty="0" err="1" smtClean="0"/>
              <a:t>Європи</a:t>
            </a:r>
            <a:r>
              <a:rPr lang="ru-RU" sz="2000" dirty="0" smtClean="0"/>
              <a:t>.</a:t>
            </a:r>
          </a:p>
          <a:p>
            <a:endParaRPr lang="ru-RU" sz="2000" dirty="0" smtClean="0"/>
          </a:p>
          <a:p>
            <a:r>
              <a:rPr lang="ru-RU" sz="2000" dirty="0" smtClean="0"/>
              <a:t>День </a:t>
            </a:r>
            <a:r>
              <a:rPr lang="ru-RU" sz="2000" dirty="0" err="1" smtClean="0"/>
              <a:t>святих</a:t>
            </a:r>
            <a:r>
              <a:rPr lang="ru-RU" sz="2000" dirty="0" smtClean="0"/>
              <a:t> </a:t>
            </a:r>
            <a:r>
              <a:rPr lang="ru-RU" sz="2000" dirty="0" err="1" smtClean="0"/>
              <a:t>Кирила</a:t>
            </a:r>
            <a:r>
              <a:rPr lang="ru-RU" sz="2000" dirty="0" smtClean="0"/>
              <a:t> та </a:t>
            </a:r>
            <a:r>
              <a:rPr lang="ru-RU" sz="2000" dirty="0" err="1" smtClean="0"/>
              <a:t>Мефодія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відзначається</a:t>
            </a:r>
            <a:r>
              <a:rPr lang="ru-RU" sz="2000" dirty="0" smtClean="0"/>
              <a:t> католиками та англиканами 14 лютого, </a:t>
            </a:r>
            <a:r>
              <a:rPr lang="ru-RU" sz="2000" dirty="0" err="1" smtClean="0"/>
              <a:t>православними</a:t>
            </a:r>
            <a:r>
              <a:rPr lang="ru-RU" sz="2000" dirty="0" smtClean="0"/>
              <a:t> та католиками </a:t>
            </a:r>
            <a:r>
              <a:rPr lang="ru-RU" sz="2000" dirty="0" err="1" smtClean="0"/>
              <a:t>східного</a:t>
            </a:r>
            <a:r>
              <a:rPr lang="ru-RU" sz="2000" dirty="0" smtClean="0"/>
              <a:t> обряду 24 </a:t>
            </a:r>
            <a:r>
              <a:rPr lang="ru-RU" sz="2000" dirty="0" err="1" smtClean="0"/>
              <a:t>травня</a:t>
            </a:r>
            <a:r>
              <a:rPr lang="ru-RU" sz="2000" dirty="0" smtClean="0"/>
              <a:t>. У </a:t>
            </a:r>
            <a:r>
              <a:rPr lang="ru-RU" sz="2000" dirty="0" err="1" smtClean="0"/>
              <a:t>Чехії</a:t>
            </a:r>
            <a:r>
              <a:rPr lang="ru-RU" sz="2000" dirty="0" smtClean="0"/>
              <a:t> та </a:t>
            </a:r>
            <a:r>
              <a:rPr lang="ru-RU" sz="2000" dirty="0" err="1" smtClean="0"/>
              <a:t>Словаччині</a:t>
            </a:r>
            <a:r>
              <a:rPr lang="ru-RU" sz="2000" dirty="0" smtClean="0"/>
              <a:t> день </a:t>
            </a:r>
            <a:r>
              <a:rPr lang="ru-RU" sz="2000" dirty="0" err="1" smtClean="0"/>
              <a:t>Святих</a:t>
            </a:r>
            <a:r>
              <a:rPr lang="ru-RU" sz="2000" dirty="0" smtClean="0"/>
              <a:t> </a:t>
            </a:r>
            <a:r>
              <a:rPr lang="ru-RU" sz="2000" dirty="0" err="1" smtClean="0"/>
              <a:t>Кирила</a:t>
            </a:r>
            <a:r>
              <a:rPr lang="ru-RU" sz="2000" dirty="0" smtClean="0"/>
              <a:t> (</a:t>
            </a:r>
            <a:r>
              <a:rPr lang="ru-RU" sz="2000" dirty="0" err="1" smtClean="0"/>
              <a:t>Циріла</a:t>
            </a:r>
            <a:r>
              <a:rPr lang="ru-RU" sz="2000" dirty="0" smtClean="0"/>
              <a:t>) та </a:t>
            </a:r>
            <a:r>
              <a:rPr lang="ru-RU" sz="2000" dirty="0" err="1" smtClean="0"/>
              <a:t>Мефодія</a:t>
            </a:r>
            <a:r>
              <a:rPr lang="ru-RU" sz="2000" dirty="0" smtClean="0"/>
              <a:t> (</a:t>
            </a:r>
            <a:r>
              <a:rPr lang="ru-RU" sz="2000" dirty="0" err="1" smtClean="0"/>
              <a:t>Методеє</a:t>
            </a:r>
            <a:r>
              <a:rPr lang="ru-RU" sz="2000" dirty="0" smtClean="0"/>
              <a:t>),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</a:t>
            </a:r>
            <a:r>
              <a:rPr lang="ru-RU" sz="2000" dirty="0" err="1" smtClean="0"/>
              <a:t>своїм</a:t>
            </a:r>
            <a:r>
              <a:rPr lang="ru-RU" sz="2000" dirty="0" smtClean="0"/>
              <a:t> приходом до </a:t>
            </a:r>
            <a:r>
              <a:rPr lang="ru-RU" sz="2000" dirty="0" err="1" smtClean="0"/>
              <a:t>Моравії</a:t>
            </a:r>
            <a:r>
              <a:rPr lang="ru-RU" sz="2000" dirty="0" smtClean="0"/>
              <a:t> заклали </a:t>
            </a:r>
            <a:r>
              <a:rPr lang="ru-RU" sz="2000" dirty="0" err="1" smtClean="0"/>
              <a:t>основи</a:t>
            </a:r>
            <a:r>
              <a:rPr lang="ru-RU" sz="2000" dirty="0" smtClean="0"/>
              <a:t> </a:t>
            </a:r>
            <a:r>
              <a:rPr lang="ru-RU" sz="2000" dirty="0" err="1" smtClean="0"/>
              <a:t>майбутньої</a:t>
            </a:r>
            <a:r>
              <a:rPr lang="ru-RU" sz="2000" dirty="0" smtClean="0"/>
              <a:t> </a:t>
            </a:r>
            <a:r>
              <a:rPr lang="ru-RU" sz="2000" dirty="0" err="1" smtClean="0"/>
              <a:t>чеської</a:t>
            </a:r>
            <a:r>
              <a:rPr lang="ru-RU" sz="2000" dirty="0" smtClean="0"/>
              <a:t> </a:t>
            </a:r>
            <a:r>
              <a:rPr lang="ru-RU" sz="2000" dirty="0" err="1" smtClean="0"/>
              <a:t>держави</a:t>
            </a:r>
            <a:r>
              <a:rPr lang="ru-RU" sz="2000" dirty="0" smtClean="0"/>
              <a:t>, </a:t>
            </a:r>
            <a:r>
              <a:rPr lang="ru-RU" sz="2000" dirty="0" err="1" smtClean="0"/>
              <a:t>відзначається</a:t>
            </a:r>
            <a:r>
              <a:rPr lang="ru-RU" sz="2000" dirty="0" smtClean="0"/>
              <a:t> 5 </a:t>
            </a:r>
            <a:r>
              <a:rPr lang="ru-RU" sz="2000" dirty="0" err="1" smtClean="0"/>
              <a:t>липня</a:t>
            </a:r>
            <a:r>
              <a:rPr lang="ru-RU" sz="2000" dirty="0" smtClean="0"/>
              <a:t> і є </a:t>
            </a:r>
            <a:r>
              <a:rPr lang="ru-RU" sz="2000" dirty="0" err="1" smtClean="0"/>
              <a:t>державним</a:t>
            </a:r>
            <a:r>
              <a:rPr lang="ru-RU" sz="2000" dirty="0" smtClean="0"/>
              <a:t> святом та </a:t>
            </a:r>
            <a:r>
              <a:rPr lang="ru-RU" sz="2000" dirty="0" err="1" smtClean="0"/>
              <a:t>вихідним</a:t>
            </a:r>
            <a:r>
              <a:rPr lang="ru-RU" sz="2000" dirty="0" smtClean="0"/>
              <a:t> днем.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09775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809625"/>
            <a:ext cx="3888432" cy="564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Box 4"/>
          <p:cNvSpPr txBox="1">
            <a:spLocks noChangeArrowheads="1"/>
          </p:cNvSpPr>
          <p:nvPr/>
        </p:nvSpPr>
        <p:spPr bwMode="auto">
          <a:xfrm>
            <a:off x="6111930" y="5929313"/>
            <a:ext cx="3286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sz="2800" dirty="0">
                <a:solidFill>
                  <a:srgbClr val="C00000"/>
                </a:solidFill>
                <a:latin typeface="Arial Black" pitchFamily="34" charset="0"/>
              </a:rPr>
              <a:t>Карл </a:t>
            </a:r>
            <a:r>
              <a:rPr lang="en-US" sz="2800" dirty="0">
                <a:solidFill>
                  <a:srgbClr val="C00000"/>
                </a:solidFill>
                <a:latin typeface="Arial Black" pitchFamily="34" charset="0"/>
              </a:rPr>
              <a:t>IV</a:t>
            </a:r>
            <a:endParaRPr lang="ru-RU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97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221104"/>
            <a:ext cx="84249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Карл </a:t>
            </a:r>
            <a:r>
              <a:rPr lang="en-US" sz="2000" dirty="0" smtClean="0"/>
              <a:t>IV </a:t>
            </a:r>
            <a:r>
              <a:rPr lang="ru-RU" sz="2000" dirty="0" smtClean="0"/>
              <a:t>Люксембург (16 </a:t>
            </a:r>
            <a:r>
              <a:rPr lang="ru-RU" sz="2000" dirty="0" err="1" smtClean="0"/>
              <a:t>травня</a:t>
            </a:r>
            <a:r>
              <a:rPr lang="ru-RU" sz="2000" dirty="0" smtClean="0"/>
              <a:t> 1316, Прага — 29 листопада 1378, Прага) - </a:t>
            </a:r>
            <a:r>
              <a:rPr lang="ru-RU" sz="2000" dirty="0" err="1" smtClean="0"/>
              <a:t>імператор</a:t>
            </a:r>
            <a:r>
              <a:rPr lang="ru-RU" sz="2000" dirty="0" smtClean="0"/>
              <a:t> </a:t>
            </a:r>
            <a:r>
              <a:rPr lang="ru-RU" sz="2000" dirty="0" err="1" smtClean="0"/>
              <a:t>Священної</a:t>
            </a:r>
            <a:r>
              <a:rPr lang="ru-RU" sz="2000" dirty="0" smtClean="0"/>
              <a:t> </a:t>
            </a:r>
            <a:r>
              <a:rPr lang="ru-RU" sz="2000" dirty="0" err="1" smtClean="0"/>
              <a:t>Римської</a:t>
            </a:r>
            <a:r>
              <a:rPr lang="ru-RU" sz="2000" dirty="0" smtClean="0"/>
              <a:t> </a:t>
            </a:r>
            <a:r>
              <a:rPr lang="ru-RU" sz="2000" dirty="0" err="1" smtClean="0"/>
              <a:t>імперії</a:t>
            </a:r>
            <a:r>
              <a:rPr lang="ru-RU" sz="2000" dirty="0" smtClean="0"/>
              <a:t> з 1346; король </a:t>
            </a:r>
            <a:r>
              <a:rPr lang="ru-RU" sz="2000" dirty="0" err="1" smtClean="0"/>
              <a:t>Чехії</a:t>
            </a:r>
            <a:r>
              <a:rPr lang="ru-RU" sz="2000" dirty="0" smtClean="0"/>
              <a:t> з 26 </a:t>
            </a:r>
            <a:r>
              <a:rPr lang="ru-RU" sz="2000" dirty="0" err="1" smtClean="0"/>
              <a:t>серпня</a:t>
            </a:r>
            <a:r>
              <a:rPr lang="ru-RU" sz="2000" dirty="0" smtClean="0"/>
              <a:t> 1346 (</a:t>
            </a:r>
            <a:r>
              <a:rPr lang="ru-RU" sz="2000" dirty="0" err="1" smtClean="0"/>
              <a:t>під</a:t>
            </a:r>
            <a:r>
              <a:rPr lang="ru-RU" sz="2000" dirty="0" smtClean="0"/>
              <a:t> </a:t>
            </a:r>
            <a:r>
              <a:rPr lang="ru-RU" sz="2000" dirty="0" err="1" smtClean="0"/>
              <a:t>ім'ям</a:t>
            </a:r>
            <a:r>
              <a:rPr lang="ru-RU" sz="2000" dirty="0" smtClean="0"/>
              <a:t> Карел </a:t>
            </a:r>
            <a:r>
              <a:rPr lang="en-US" sz="2000" dirty="0" smtClean="0"/>
              <a:t>I, </a:t>
            </a:r>
            <a:r>
              <a:rPr lang="ru-RU" sz="2000" dirty="0" err="1" smtClean="0"/>
              <a:t>коронація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відбулась</a:t>
            </a:r>
            <a:r>
              <a:rPr lang="ru-RU" sz="2000" dirty="0" smtClean="0"/>
              <a:t> 2 </a:t>
            </a:r>
            <a:r>
              <a:rPr lang="ru-RU" sz="2000" dirty="0" err="1" smtClean="0"/>
              <a:t>вересня</a:t>
            </a:r>
            <a:r>
              <a:rPr lang="ru-RU" sz="2000" dirty="0" smtClean="0"/>
              <a:t> 1347).</a:t>
            </a:r>
            <a:endParaRPr lang="en-US" sz="2000" dirty="0" smtClean="0"/>
          </a:p>
          <a:p>
            <a:endParaRPr lang="en-US" sz="2000" dirty="0"/>
          </a:p>
          <a:p>
            <a:r>
              <a:rPr lang="ru-RU" sz="2000" dirty="0" err="1" smtClean="0"/>
              <a:t>Справжня</a:t>
            </a:r>
            <a:r>
              <a:rPr lang="ru-RU" sz="2000" dirty="0" smtClean="0"/>
              <a:t> заслуга Карла </a:t>
            </a:r>
            <a:r>
              <a:rPr lang="en-US" sz="2000" dirty="0" smtClean="0"/>
              <a:t>IV </a:t>
            </a:r>
            <a:r>
              <a:rPr lang="ru-RU" sz="2000" dirty="0" smtClean="0"/>
              <a:t>перед </a:t>
            </a:r>
            <a:r>
              <a:rPr lang="ru-RU" sz="2000" dirty="0" err="1" smtClean="0"/>
              <a:t>імперією</a:t>
            </a:r>
            <a:r>
              <a:rPr lang="ru-RU" sz="2000" dirty="0" smtClean="0"/>
              <a:t> – </a:t>
            </a:r>
            <a:r>
              <a:rPr lang="ru-RU" sz="2000" dirty="0" err="1" smtClean="0"/>
              <a:t>заснування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союзів</a:t>
            </a:r>
            <a:r>
              <a:rPr lang="ru-RU" sz="2000" dirty="0" smtClean="0"/>
              <a:t> </a:t>
            </a:r>
            <a:r>
              <a:rPr lang="ru-RU" sz="2000" dirty="0" err="1" smtClean="0"/>
              <a:t>земського</a:t>
            </a:r>
            <a:r>
              <a:rPr lang="ru-RU" sz="2000" dirty="0" smtClean="0"/>
              <a:t> миру.</a:t>
            </a:r>
          </a:p>
          <a:p>
            <a:r>
              <a:rPr lang="ru-RU" sz="2000" dirty="0" smtClean="0"/>
              <a:t>Два рази </a:t>
            </a:r>
            <a:r>
              <a:rPr lang="ru-RU" sz="2000" dirty="0" err="1" smtClean="0"/>
              <a:t>здійснював</a:t>
            </a:r>
            <a:r>
              <a:rPr lang="ru-RU" sz="2000" dirty="0" smtClean="0"/>
              <a:t> походи в </a:t>
            </a:r>
            <a:r>
              <a:rPr lang="ru-RU" sz="2000" dirty="0" err="1" smtClean="0"/>
              <a:t>Італію</a:t>
            </a:r>
            <a:r>
              <a:rPr lang="ru-RU" sz="2000" dirty="0" smtClean="0"/>
              <a:t>: в 1354 </a:t>
            </a:r>
            <a:r>
              <a:rPr lang="ru-RU" sz="2000" dirty="0" err="1" smtClean="0"/>
              <a:t>році</a:t>
            </a:r>
            <a:r>
              <a:rPr lang="ru-RU" sz="2000" dirty="0" smtClean="0"/>
              <a:t>, </a:t>
            </a:r>
            <a:r>
              <a:rPr lang="ru-RU" sz="2000" dirty="0" err="1" smtClean="0"/>
              <a:t>щоб</a:t>
            </a:r>
            <a:r>
              <a:rPr lang="ru-RU" sz="2000" dirty="0" smtClean="0"/>
              <a:t> </a:t>
            </a:r>
            <a:r>
              <a:rPr lang="ru-RU" sz="2000" dirty="0" err="1" smtClean="0"/>
              <a:t>коронуватися</a:t>
            </a:r>
            <a:r>
              <a:rPr lang="ru-RU" sz="2000" dirty="0" smtClean="0"/>
              <a:t> в </a:t>
            </a:r>
            <a:r>
              <a:rPr lang="ru-RU" sz="2000" dirty="0" err="1" smtClean="0"/>
              <a:t>Мілані</a:t>
            </a:r>
            <a:r>
              <a:rPr lang="ru-RU" sz="2000" dirty="0" smtClean="0"/>
              <a:t> королем та в </a:t>
            </a:r>
            <a:r>
              <a:rPr lang="ru-RU" sz="2000" dirty="0" err="1" smtClean="0"/>
              <a:t>Римі</a:t>
            </a:r>
            <a:r>
              <a:rPr lang="ru-RU" sz="2000" dirty="0" smtClean="0"/>
              <a:t> </a:t>
            </a:r>
            <a:r>
              <a:rPr lang="ru-RU" sz="2000" dirty="0" err="1" smtClean="0"/>
              <a:t>імператором</a:t>
            </a:r>
            <a:r>
              <a:rPr lang="ru-RU" sz="2000" dirty="0" smtClean="0"/>
              <a:t> (1355), </a:t>
            </a:r>
            <a:r>
              <a:rPr lang="ru-RU" sz="2000" dirty="0" err="1" smtClean="0"/>
              <a:t>вдруге</a:t>
            </a:r>
            <a:r>
              <a:rPr lang="ru-RU" sz="2000" dirty="0" smtClean="0"/>
              <a:t> – в </a:t>
            </a:r>
            <a:r>
              <a:rPr lang="ru-RU" sz="2000" dirty="0" err="1" smtClean="0"/>
              <a:t>інтересах</a:t>
            </a:r>
            <a:r>
              <a:rPr lang="ru-RU" sz="2000" dirty="0" smtClean="0"/>
              <a:t> </a:t>
            </a:r>
            <a:r>
              <a:rPr lang="ru-RU" sz="2000" dirty="0" err="1" smtClean="0"/>
              <a:t>папи</a:t>
            </a:r>
            <a:r>
              <a:rPr lang="ru-RU" sz="2000" dirty="0" smtClean="0"/>
              <a:t>, для </a:t>
            </a:r>
            <a:r>
              <a:rPr lang="ru-RU" sz="2000" dirty="0" err="1" smtClean="0"/>
              <a:t>війни</a:t>
            </a:r>
            <a:r>
              <a:rPr lang="ru-RU" sz="2000" dirty="0" smtClean="0"/>
              <a:t> з </a:t>
            </a:r>
            <a:r>
              <a:rPr lang="ru-RU" sz="2000" dirty="0" err="1" smtClean="0"/>
              <a:t>міланськими</a:t>
            </a:r>
            <a:r>
              <a:rPr lang="ru-RU" sz="2000" dirty="0" smtClean="0"/>
              <a:t> </a:t>
            </a:r>
            <a:r>
              <a:rPr lang="ru-RU" sz="2000" dirty="0" err="1" smtClean="0"/>
              <a:t>Вісконті</a:t>
            </a:r>
            <a:r>
              <a:rPr lang="ru-RU" sz="2000" dirty="0" smtClean="0"/>
              <a:t>. Але про </a:t>
            </a:r>
            <a:r>
              <a:rPr lang="ru-RU" sz="2000" dirty="0" err="1" smtClean="0"/>
              <a:t>розвиток</a:t>
            </a:r>
            <a:r>
              <a:rPr lang="ru-RU" sz="2000" dirty="0" smtClean="0"/>
              <a:t> </a:t>
            </a:r>
            <a:r>
              <a:rPr lang="ru-RU" sz="2000" dirty="0" err="1" smtClean="0"/>
              <a:t>свого</a:t>
            </a:r>
            <a:r>
              <a:rPr lang="ru-RU" sz="2000" dirty="0" smtClean="0"/>
              <a:t> родового </a:t>
            </a:r>
            <a:r>
              <a:rPr lang="ru-RU" sz="2000" dirty="0" err="1" smtClean="0"/>
              <a:t>володіння</a:t>
            </a:r>
            <a:r>
              <a:rPr lang="ru-RU" sz="2000" dirty="0" smtClean="0"/>
              <a:t>, </a:t>
            </a:r>
            <a:r>
              <a:rPr lang="ru-RU" sz="2000" dirty="0" err="1" smtClean="0"/>
              <a:t>Чехії</a:t>
            </a:r>
            <a:r>
              <a:rPr lang="ru-RU" sz="2000" dirty="0" smtClean="0"/>
              <a:t>, </a:t>
            </a:r>
            <a:r>
              <a:rPr lang="ru-RU" sz="2000" dirty="0" err="1" smtClean="0"/>
              <a:t>піклувався</a:t>
            </a:r>
            <a:r>
              <a:rPr lang="ru-RU" sz="2000" dirty="0" smtClean="0"/>
              <a:t> </a:t>
            </a:r>
            <a:r>
              <a:rPr lang="ru-RU" sz="2000" dirty="0" err="1" smtClean="0"/>
              <a:t>більше</a:t>
            </a:r>
            <a:r>
              <a:rPr lang="ru-RU" sz="2000" dirty="0" smtClean="0"/>
              <a:t>, </a:t>
            </a:r>
            <a:r>
              <a:rPr lang="ru-RU" sz="2000" dirty="0" err="1" smtClean="0"/>
              <a:t>ніж</a:t>
            </a:r>
            <a:r>
              <a:rPr lang="ru-RU" sz="2000" dirty="0" smtClean="0"/>
              <a:t> про </a:t>
            </a:r>
            <a:r>
              <a:rPr lang="ru-RU" sz="2000" dirty="0" err="1" smtClean="0"/>
              <a:t>імперію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Дав </a:t>
            </a:r>
            <a:r>
              <a:rPr lang="ru-RU" sz="2000" dirty="0" err="1" smtClean="0"/>
              <a:t>багато</a:t>
            </a:r>
            <a:r>
              <a:rPr lang="ru-RU" sz="2000" dirty="0" smtClean="0"/>
              <a:t> </a:t>
            </a:r>
            <a:r>
              <a:rPr lang="ru-RU" sz="2000" dirty="0" err="1" smtClean="0"/>
              <a:t>пільг</a:t>
            </a:r>
            <a:r>
              <a:rPr lang="ru-RU" sz="2000" dirty="0" smtClean="0"/>
              <a:t> дворянству в </a:t>
            </a:r>
            <a:r>
              <a:rPr lang="ru-RU" sz="2000" dirty="0" err="1" smtClean="0"/>
              <a:t>містах</a:t>
            </a:r>
            <a:r>
              <a:rPr lang="ru-RU" sz="2000" dirty="0" smtClean="0"/>
              <a:t>. </a:t>
            </a:r>
            <a:r>
              <a:rPr lang="ru-RU" sz="2000" dirty="0" err="1" smtClean="0"/>
              <a:t>Заохочував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розвиток</a:t>
            </a:r>
            <a:r>
              <a:rPr lang="ru-RU" sz="2000" dirty="0" smtClean="0"/>
              <a:t> </a:t>
            </a:r>
            <a:r>
              <a:rPr lang="ru-RU" sz="2000" dirty="0" err="1" smtClean="0"/>
              <a:t>гірництва</a:t>
            </a:r>
            <a:r>
              <a:rPr lang="ru-RU" sz="2000" dirty="0" smtClean="0"/>
              <a:t> та </a:t>
            </a:r>
            <a:r>
              <a:rPr lang="ru-RU" sz="2000" dirty="0" err="1" smtClean="0"/>
              <a:t>землеробства</a:t>
            </a:r>
            <a:r>
              <a:rPr lang="ru-RU" sz="2000" dirty="0" smtClean="0"/>
              <a:t>, </a:t>
            </a:r>
            <a:r>
              <a:rPr lang="ru-RU" sz="2000" dirty="0" err="1" smtClean="0"/>
              <a:t>зробив</a:t>
            </a:r>
            <a:r>
              <a:rPr lang="ru-RU" sz="2000" dirty="0" smtClean="0"/>
              <a:t> Влтаву до </a:t>
            </a:r>
            <a:r>
              <a:rPr lang="ru-RU" sz="2000" dirty="0" err="1" smtClean="0"/>
              <a:t>Ельби</a:t>
            </a:r>
            <a:r>
              <a:rPr lang="ru-RU" sz="2000" dirty="0" smtClean="0"/>
              <a:t> </a:t>
            </a:r>
            <a:r>
              <a:rPr lang="ru-RU" sz="2000" dirty="0" err="1" smtClean="0"/>
              <a:t>судноплавною</a:t>
            </a:r>
            <a:r>
              <a:rPr lang="ru-RU" sz="2000" dirty="0" smtClean="0"/>
              <a:t>, </a:t>
            </a:r>
            <a:r>
              <a:rPr lang="ru-RU" sz="2000" dirty="0" err="1" smtClean="0"/>
              <a:t>побудував</a:t>
            </a:r>
            <a:r>
              <a:rPr lang="ru-RU" sz="2000" dirty="0" smtClean="0"/>
              <a:t> у </a:t>
            </a:r>
            <a:r>
              <a:rPr lang="ru-RU" sz="2000" dirty="0" err="1" smtClean="0"/>
              <a:t>Празі</a:t>
            </a:r>
            <a:r>
              <a:rPr lang="ru-RU" sz="2000" dirty="0" smtClean="0"/>
              <a:t> «</a:t>
            </a:r>
            <a:r>
              <a:rPr lang="ru-RU" sz="2000" dirty="0" err="1" smtClean="0"/>
              <a:t>нове</a:t>
            </a:r>
            <a:r>
              <a:rPr lang="ru-RU" sz="2000" dirty="0" smtClean="0"/>
              <a:t> </a:t>
            </a:r>
            <a:r>
              <a:rPr lang="ru-RU" sz="2000" dirty="0" err="1" smtClean="0"/>
              <a:t>місто</a:t>
            </a:r>
            <a:r>
              <a:rPr lang="ru-RU" sz="2000" dirty="0" smtClean="0"/>
              <a:t>» (</a:t>
            </a:r>
            <a:r>
              <a:rPr lang="ru-RU" sz="2000" dirty="0" err="1" smtClean="0"/>
              <a:t>Празький</a:t>
            </a:r>
            <a:r>
              <a:rPr lang="ru-RU" sz="2000" dirty="0" smtClean="0"/>
              <a:t> Град), </a:t>
            </a:r>
            <a:r>
              <a:rPr lang="ru-RU" sz="2000" dirty="0" err="1" smtClean="0"/>
              <a:t>Градчани</a:t>
            </a:r>
            <a:r>
              <a:rPr lang="ru-RU" sz="2000" dirty="0" smtClean="0"/>
              <a:t> та </a:t>
            </a:r>
            <a:r>
              <a:rPr lang="ru-RU" sz="2000" dirty="0" err="1" smtClean="0"/>
              <a:t>знаменитий</a:t>
            </a:r>
            <a:r>
              <a:rPr lang="ru-RU" sz="2000" dirty="0" smtClean="0"/>
              <a:t> </a:t>
            </a:r>
            <a:r>
              <a:rPr lang="ru-RU" sz="2000" dirty="0" err="1" smtClean="0"/>
              <a:t>празький</a:t>
            </a:r>
            <a:r>
              <a:rPr lang="ru-RU" sz="2000" dirty="0" smtClean="0"/>
              <a:t> </a:t>
            </a:r>
            <a:r>
              <a:rPr lang="ru-RU" sz="2000" dirty="0" err="1" smtClean="0"/>
              <a:t>Карлів</a:t>
            </a:r>
            <a:r>
              <a:rPr lang="ru-RU" sz="2000" dirty="0" smtClean="0"/>
              <a:t> </a:t>
            </a:r>
            <a:r>
              <a:rPr lang="ru-RU" sz="2000" dirty="0" err="1" smtClean="0"/>
              <a:t>міст</a:t>
            </a:r>
            <a:r>
              <a:rPr lang="ru-RU" sz="2000" dirty="0" smtClean="0"/>
              <a:t>, </a:t>
            </a:r>
            <a:r>
              <a:rPr lang="ru-RU" sz="2000" dirty="0" err="1" smtClean="0"/>
              <a:t>заснував</a:t>
            </a:r>
            <a:r>
              <a:rPr lang="ru-RU" sz="2000" dirty="0" smtClean="0"/>
              <a:t> там </a:t>
            </a:r>
            <a:r>
              <a:rPr lang="ru-RU" sz="2000" dirty="0" err="1" smtClean="0"/>
              <a:t>архієпископство</a:t>
            </a:r>
            <a:r>
              <a:rPr lang="ru-RU" sz="2000" dirty="0" smtClean="0"/>
              <a:t> й у 1348 </a:t>
            </a:r>
            <a:r>
              <a:rPr lang="ru-RU" sz="2000" dirty="0" err="1" smtClean="0"/>
              <a:t>році</a:t>
            </a:r>
            <a:r>
              <a:rPr lang="ru-RU" sz="2000" dirty="0" smtClean="0"/>
              <a:t> перший в </a:t>
            </a:r>
            <a:r>
              <a:rPr lang="ru-RU" sz="2000" dirty="0" err="1" smtClean="0"/>
              <a:t>імперії</a:t>
            </a:r>
            <a:r>
              <a:rPr lang="ru-RU" sz="2000" dirty="0" smtClean="0"/>
              <a:t> </a:t>
            </a:r>
            <a:r>
              <a:rPr lang="uk-UA" sz="2000" dirty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00943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092142534SlideId26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09214271SlideId26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09214279SlideId26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092142614SlideId26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092142538SlideId26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092142543SlideId26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092142546SlideId26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091515255SlideId26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0915152518SlideId26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0915152518SlideId26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092142657SlideId267"/>
</p:tagLst>
</file>

<file path=ppt/theme/theme1.xml><?xml version="1.0" encoding="utf-8"?>
<a:theme xmlns:a="http://schemas.openxmlformats.org/drawingml/2006/main" name="Книга 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Книга 3</Template>
  <TotalTime>58</TotalTime>
  <Words>775</Words>
  <Application>Microsoft Office PowerPoint</Application>
  <PresentationFormat>Экран (4:3)</PresentationFormat>
  <Paragraphs>44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Книга 3</vt:lpstr>
      <vt:lpstr> ЦЕНТРАЛЬНА ТА СХІДНА ЄВРОПА: Болгарія. Чехія.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«Гуситські війни»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ЦЕНТРАЛЬНА ТА СХІДНА ЄВРОПА: Болгарія. Чехія. </dc:title>
  <dc:creator>Admin</dc:creator>
  <cp:lastModifiedBy>Admin</cp:lastModifiedBy>
  <cp:revision>5</cp:revision>
  <dcterms:created xsi:type="dcterms:W3CDTF">2012-04-03T19:49:21Z</dcterms:created>
  <dcterms:modified xsi:type="dcterms:W3CDTF">2012-04-03T20:50:19Z</dcterms:modified>
</cp:coreProperties>
</file>