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5"/>
  </p:notesMasterIdLst>
  <p:sldIdLst>
    <p:sldId id="256" r:id="rId2"/>
    <p:sldId id="269" r:id="rId3"/>
    <p:sldId id="257" r:id="rId4"/>
    <p:sldId id="266" r:id="rId5"/>
    <p:sldId id="270" r:id="rId6"/>
    <p:sldId id="272" r:id="rId7"/>
    <p:sldId id="273" r:id="rId8"/>
    <p:sldId id="277" r:id="rId9"/>
    <p:sldId id="278" r:id="rId10"/>
    <p:sldId id="267" r:id="rId11"/>
    <p:sldId id="260" r:id="rId12"/>
    <p:sldId id="282" r:id="rId13"/>
    <p:sldId id="261" r:id="rId14"/>
    <p:sldId id="279" r:id="rId15"/>
    <p:sldId id="281" r:id="rId16"/>
    <p:sldId id="280" r:id="rId17"/>
    <p:sldId id="274" r:id="rId18"/>
    <p:sldId id="288" r:id="rId19"/>
    <p:sldId id="263" r:id="rId20"/>
    <p:sldId id="284" r:id="rId21"/>
    <p:sldId id="275" r:id="rId22"/>
    <p:sldId id="271" r:id="rId23"/>
    <p:sldId id="276" r:id="rId24"/>
    <p:sldId id="268" r:id="rId25"/>
    <p:sldId id="287" r:id="rId26"/>
    <p:sldId id="283" r:id="rId27"/>
    <p:sldId id="262" r:id="rId28"/>
    <p:sldId id="258" r:id="rId29"/>
    <p:sldId id="264" r:id="rId30"/>
    <p:sldId id="285" r:id="rId31"/>
    <p:sldId id="286" r:id="rId32"/>
    <p:sldId id="290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DF008-967B-461F-B8F7-E8DC1DFED54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522EC-5605-4D20-A22E-9EF2B7079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87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2B2EA4-619F-4CE4-A36A-191F65438B2C}" type="slidenum">
              <a:rPr lang="ru-RU"/>
              <a:pPr/>
              <a:t>27</a:t>
            </a:fld>
            <a:endParaRPr 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7A613FB-61E6-4F0E-A0CD-A85D564673AE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DF06A0-7496-4863-BFAD-5CD6CC01D2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13FB-61E6-4F0E-A0CD-A85D564673AE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06A0-7496-4863-BFAD-5CD6CC01D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13FB-61E6-4F0E-A0CD-A85D564673AE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DF06A0-7496-4863-BFAD-5CD6CC01D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3BEBBE6-ECAA-47C7-859F-61D3B63BD8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13FB-61E6-4F0E-A0CD-A85D564673AE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06A0-7496-4863-BFAD-5CD6CC01D2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A613FB-61E6-4F0E-A0CD-A85D564673AE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DF06A0-7496-4863-BFAD-5CD6CC01D2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13FB-61E6-4F0E-A0CD-A85D564673AE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06A0-7496-4863-BFAD-5CD6CC01D2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13FB-61E6-4F0E-A0CD-A85D564673AE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06A0-7496-4863-BFAD-5CD6CC01D2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13FB-61E6-4F0E-A0CD-A85D564673AE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06A0-7496-4863-BFAD-5CD6CC01D2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13FB-61E6-4F0E-A0CD-A85D564673AE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06A0-7496-4863-BFAD-5CD6CC01D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13FB-61E6-4F0E-A0CD-A85D564673AE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DF06A0-7496-4863-BFAD-5CD6CC01D2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13FB-61E6-4F0E-A0CD-A85D564673AE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06A0-7496-4863-BFAD-5CD6CC01D2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7A613FB-61E6-4F0E-A0CD-A85D564673AE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ADF06A0-7496-4863-BFAD-5CD6CC01D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C%D0%B5%D0%B6%D0%B8%D1%80%D1%96%D1%87%D1%87%D1%8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929718" cy="5715040"/>
          </a:xfrm>
        </p:spPr>
        <p:txBody>
          <a:bodyPr/>
          <a:lstStyle/>
          <a:p>
            <a:pPr algn="ctr"/>
            <a:r>
              <a:rPr lang="uk-UA" sz="7200" dirty="0" smtClean="0"/>
              <a:t>Передня </a:t>
            </a:r>
            <a:r>
              <a:rPr lang="uk-UA" sz="7200" dirty="0" err="1" smtClean="0"/>
              <a:t>азія</a:t>
            </a:r>
            <a:r>
              <a:rPr lang="uk-UA" sz="7200" smtClean="0"/>
              <a:t>.</a:t>
            </a:r>
            <a:r>
              <a:rPr lang="uk-UA" sz="7200" dirty="0" smtClean="0"/>
              <a:t/>
            </a:r>
            <a:br>
              <a:rPr lang="uk-UA" sz="7200" dirty="0" smtClean="0"/>
            </a:br>
            <a:r>
              <a:rPr lang="uk-UA" sz="7200" dirty="0" smtClean="0"/>
              <a:t>Найдавніші держави дворіччя. Стародавній Вавилон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928926" y="2786058"/>
            <a:ext cx="3500462" cy="242889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/>
              <a:t>Міста-держави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928670"/>
            <a:ext cx="200026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err="1" smtClean="0"/>
              <a:t>Ніпур</a:t>
            </a:r>
            <a:endParaRPr lang="ru-RU" sz="5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1071546"/>
            <a:ext cx="200026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err="1" smtClean="0"/>
              <a:t>Ур</a:t>
            </a:r>
            <a:endParaRPr lang="ru-RU" sz="6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43702" y="1071546"/>
            <a:ext cx="200026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err="1" smtClean="0"/>
              <a:t>Урук</a:t>
            </a:r>
            <a:endParaRPr lang="ru-RU" sz="6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357562"/>
            <a:ext cx="200026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err="1" smtClean="0"/>
              <a:t>Ларсу</a:t>
            </a:r>
            <a:endParaRPr lang="ru-RU" sz="4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86578" y="3429000"/>
            <a:ext cx="200026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err="1" smtClean="0"/>
              <a:t>Лагаш</a:t>
            </a:r>
            <a:endParaRPr lang="ru-RU" sz="4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5357826"/>
            <a:ext cx="200026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Вавилон</a:t>
            </a:r>
            <a:endParaRPr lang="ru-RU" sz="3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86446" y="5357826"/>
            <a:ext cx="200026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/>
              <a:t>Ніневія</a:t>
            </a:r>
            <a:endParaRPr lang="ru-RU" sz="40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>
            <a:off x="1857356" y="2214554"/>
            <a:ext cx="171451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6143636" y="2214554"/>
            <a:ext cx="1429554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2"/>
          </p:cNvCxnSpPr>
          <p:nvPr/>
        </p:nvCxnSpPr>
        <p:spPr>
          <a:xfrm rot="10800000">
            <a:off x="2428860" y="400050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5" idx="0"/>
          </p:cNvCxnSpPr>
          <p:nvPr/>
        </p:nvCxnSpPr>
        <p:spPr>
          <a:xfrm rot="5400000" flipH="1" flipV="1">
            <a:off x="4482703" y="2553886"/>
            <a:ext cx="428627" cy="35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11" idx="0"/>
          </p:cNvCxnSpPr>
          <p:nvPr/>
        </p:nvCxnSpPr>
        <p:spPr>
          <a:xfrm rot="10800000" flipV="1">
            <a:off x="3071802" y="5002224"/>
            <a:ext cx="642942" cy="355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6429388" y="407194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12" idx="0"/>
          </p:cNvCxnSpPr>
          <p:nvPr/>
        </p:nvCxnSpPr>
        <p:spPr>
          <a:xfrm>
            <a:off x="5857884" y="4857760"/>
            <a:ext cx="92869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44513"/>
          </a:xfr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5400000" scaled="1"/>
          </a:gradFill>
          <a:ln w="76200">
            <a:solidFill>
              <a:srgbClr val="FFCC00"/>
            </a:solidFill>
          </a:ln>
        </p:spPr>
        <p:txBody>
          <a:bodyPr/>
          <a:lstStyle/>
          <a:p>
            <a:pPr algn="ctr"/>
            <a:r>
              <a:rPr lang="ru-RU" sz="3200" b="1" dirty="0" err="1" smtClean="0">
                <a:solidFill>
                  <a:srgbClr val="FFFF00"/>
                </a:solidFill>
              </a:rPr>
              <a:t>Міста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з </a:t>
            </a:r>
            <a:r>
              <a:rPr lang="ru-RU" sz="3200" b="1" dirty="0" err="1">
                <a:solidFill>
                  <a:srgbClr val="FFFF00"/>
                </a:solidFill>
              </a:rPr>
              <a:t>глиняних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цеглин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9220" name="Rectangle 4" descr="Упаковочн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765175"/>
            <a:ext cx="4419600" cy="5616575"/>
          </a:xfrm>
          <a:blipFill dpi="0" rotWithShape="0">
            <a:blip r:embed="rId2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algn="ctr">
              <a:buFont typeface="Monotype Sorts" pitchFamily="2" charset="2"/>
              <a:buNone/>
            </a:pPr>
            <a:r>
              <a:rPr lang="ru-RU" sz="2800" b="1" dirty="0" err="1">
                <a:solidFill>
                  <a:srgbClr val="6600CC"/>
                </a:solidFill>
              </a:rPr>
              <a:t>Поселення</a:t>
            </a:r>
            <a:r>
              <a:rPr lang="ru-RU" sz="2800" b="1" dirty="0">
                <a:solidFill>
                  <a:srgbClr val="6600CC"/>
                </a:solidFill>
              </a:rPr>
              <a:t> </a:t>
            </a:r>
            <a:r>
              <a:rPr lang="ru-RU" sz="2800" b="1" dirty="0" smtClean="0">
                <a:solidFill>
                  <a:srgbClr val="6600CC"/>
                </a:solidFill>
              </a:rPr>
              <a:t>стали </a:t>
            </a:r>
            <a:r>
              <a:rPr lang="ru-RU" sz="2800" b="1" dirty="0" err="1" smtClean="0">
                <a:solidFill>
                  <a:srgbClr val="6600CC"/>
                </a:solidFill>
              </a:rPr>
              <a:t>перетворюватись</a:t>
            </a:r>
            <a:r>
              <a:rPr lang="ru-RU" sz="2800" b="1" dirty="0" smtClean="0">
                <a:solidFill>
                  <a:srgbClr val="6600CC"/>
                </a:solidFill>
              </a:rPr>
              <a:t> в </a:t>
            </a:r>
            <a:r>
              <a:rPr lang="ru-RU" sz="2800" b="1" dirty="0" err="1" smtClean="0">
                <a:solidFill>
                  <a:srgbClr val="6600CC"/>
                </a:solidFill>
              </a:rPr>
              <a:t>міста</a:t>
            </a:r>
            <a:r>
              <a:rPr lang="ru-RU" sz="2800" b="1" dirty="0" smtClean="0">
                <a:solidFill>
                  <a:srgbClr val="6600CC"/>
                </a:solidFill>
              </a:rPr>
              <a:t>. Вони стояли </a:t>
            </a:r>
            <a:r>
              <a:rPr lang="ru-RU" sz="2800" b="1" dirty="0">
                <a:solidFill>
                  <a:srgbClr val="6600CC"/>
                </a:solidFill>
              </a:rPr>
              <a:t>на берегах </a:t>
            </a:r>
            <a:r>
              <a:rPr lang="ru-RU" sz="2800" b="1" dirty="0" err="1">
                <a:solidFill>
                  <a:srgbClr val="6600CC"/>
                </a:solidFill>
              </a:rPr>
              <a:t>річок</a:t>
            </a:r>
            <a:r>
              <a:rPr lang="ru-RU" sz="2800" b="1" dirty="0">
                <a:solidFill>
                  <a:srgbClr val="6600CC"/>
                </a:solidFill>
              </a:rPr>
              <a:t>.</a:t>
            </a:r>
          </a:p>
          <a:p>
            <a:pPr algn="ctr">
              <a:buFont typeface="Monotype Sorts" pitchFamily="2" charset="2"/>
              <a:buNone/>
            </a:pPr>
            <a:r>
              <a:rPr lang="ru-RU" sz="2800" b="1" dirty="0" err="1">
                <a:solidFill>
                  <a:srgbClr val="6600CC"/>
                </a:solidFill>
              </a:rPr>
              <a:t>Основним</a:t>
            </a:r>
            <a:r>
              <a:rPr lang="ru-RU" sz="2800" b="1" dirty="0">
                <a:solidFill>
                  <a:srgbClr val="6600CC"/>
                </a:solidFill>
              </a:rPr>
              <a:t> </a:t>
            </a:r>
            <a:r>
              <a:rPr lang="ru-RU" sz="2800" b="1" dirty="0" err="1">
                <a:solidFill>
                  <a:srgbClr val="6600CC"/>
                </a:solidFill>
              </a:rPr>
              <a:t>матеріалом</a:t>
            </a:r>
            <a:r>
              <a:rPr lang="ru-RU" sz="2800" b="1" dirty="0">
                <a:solidFill>
                  <a:srgbClr val="6600CC"/>
                </a:solidFill>
              </a:rPr>
              <a:t> в </a:t>
            </a:r>
            <a:r>
              <a:rPr lang="ru-RU" sz="2800" b="1" dirty="0" err="1">
                <a:solidFill>
                  <a:srgbClr val="6600CC"/>
                </a:solidFill>
              </a:rPr>
              <a:t>будівництві</a:t>
            </a:r>
            <a:r>
              <a:rPr lang="ru-RU" sz="2800" b="1" dirty="0">
                <a:solidFill>
                  <a:srgbClr val="6600CC"/>
                </a:solidFill>
              </a:rPr>
              <a:t> </a:t>
            </a:r>
            <a:r>
              <a:rPr lang="ru-RU" sz="2800" b="1" dirty="0" err="1">
                <a:solidFill>
                  <a:srgbClr val="6600CC"/>
                </a:solidFill>
              </a:rPr>
              <a:t>була</a:t>
            </a:r>
            <a:r>
              <a:rPr lang="ru-RU" sz="2800" b="1" dirty="0">
                <a:solidFill>
                  <a:srgbClr val="6600CC"/>
                </a:solidFill>
              </a:rPr>
              <a:t> глина, з </a:t>
            </a:r>
            <a:r>
              <a:rPr lang="ru-RU" sz="2800" b="1" dirty="0" err="1">
                <a:solidFill>
                  <a:srgbClr val="6600CC"/>
                </a:solidFill>
              </a:rPr>
              <a:t>якої</a:t>
            </a:r>
            <a:r>
              <a:rPr lang="ru-RU" sz="2800" b="1" dirty="0">
                <a:solidFill>
                  <a:srgbClr val="6600CC"/>
                </a:solidFill>
              </a:rPr>
              <a:t> </a:t>
            </a:r>
            <a:r>
              <a:rPr lang="ru-RU" sz="2800" b="1" dirty="0" err="1" smtClean="0">
                <a:solidFill>
                  <a:srgbClr val="6600CC"/>
                </a:solidFill>
              </a:rPr>
              <a:t>робили</a:t>
            </a:r>
            <a:r>
              <a:rPr lang="ru-RU" sz="2800" b="1" dirty="0" smtClean="0">
                <a:solidFill>
                  <a:srgbClr val="6600CC"/>
                </a:solidFill>
              </a:rPr>
              <a:t> </a:t>
            </a:r>
            <a:r>
              <a:rPr lang="ru-RU" sz="2800" b="1" dirty="0" err="1">
                <a:solidFill>
                  <a:srgbClr val="6600CC"/>
                </a:solidFill>
              </a:rPr>
              <a:t>цеглини</a:t>
            </a:r>
            <a:r>
              <a:rPr lang="ru-RU" sz="2800" b="1" dirty="0">
                <a:solidFill>
                  <a:srgbClr val="6600CC"/>
                </a:solidFill>
              </a:rPr>
              <a:t>.</a:t>
            </a:r>
          </a:p>
          <a:p>
            <a:pPr algn="ctr">
              <a:buFont typeface="Monotype Sorts" pitchFamily="2" charset="2"/>
              <a:buNone/>
            </a:pPr>
            <a:r>
              <a:rPr lang="ru-RU" sz="2800" b="1" dirty="0" err="1">
                <a:solidFill>
                  <a:srgbClr val="6600CC"/>
                </a:solidFill>
              </a:rPr>
              <a:t>Цегла</a:t>
            </a:r>
            <a:r>
              <a:rPr lang="ru-RU" sz="2800" b="1" dirty="0">
                <a:solidFill>
                  <a:srgbClr val="6600CC"/>
                </a:solidFill>
              </a:rPr>
              <a:t> </a:t>
            </a:r>
            <a:r>
              <a:rPr lang="ru-RU" sz="2800" b="1" dirty="0" smtClean="0">
                <a:solidFill>
                  <a:srgbClr val="6600CC"/>
                </a:solidFill>
              </a:rPr>
              <a:t>сушилась  </a:t>
            </a:r>
            <a:r>
              <a:rPr lang="ru-RU" sz="2800" b="1" dirty="0">
                <a:solidFill>
                  <a:srgbClr val="6600CC"/>
                </a:solidFill>
              </a:rPr>
              <a:t>на </a:t>
            </a:r>
            <a:r>
              <a:rPr lang="ru-RU" sz="2800" b="1" dirty="0" err="1" smtClean="0">
                <a:solidFill>
                  <a:srgbClr val="6600CC"/>
                </a:solidFill>
              </a:rPr>
              <a:t>сонці</a:t>
            </a:r>
            <a:r>
              <a:rPr lang="ru-RU" sz="2800" b="1" dirty="0" smtClean="0">
                <a:solidFill>
                  <a:srgbClr val="6600CC"/>
                </a:solidFill>
              </a:rPr>
              <a:t>, </a:t>
            </a:r>
            <a:r>
              <a:rPr lang="ru-RU" sz="2800" b="1" dirty="0">
                <a:solidFill>
                  <a:srgbClr val="6600CC"/>
                </a:solidFill>
              </a:rPr>
              <a:t>тому </a:t>
            </a:r>
            <a:r>
              <a:rPr lang="ru-RU" sz="2800" b="1" dirty="0" err="1" smtClean="0">
                <a:solidFill>
                  <a:srgbClr val="6600CC"/>
                </a:solidFill>
              </a:rPr>
              <a:t>фортечні</a:t>
            </a:r>
            <a:r>
              <a:rPr lang="ru-RU" sz="2800" b="1" dirty="0" smtClean="0">
                <a:solidFill>
                  <a:srgbClr val="6600CC"/>
                </a:solidFill>
              </a:rPr>
              <a:t> </a:t>
            </a:r>
            <a:r>
              <a:rPr lang="ru-RU" sz="2800" b="1" dirty="0" err="1">
                <a:solidFill>
                  <a:srgbClr val="6600CC"/>
                </a:solidFill>
              </a:rPr>
              <a:t>стіни</a:t>
            </a:r>
            <a:r>
              <a:rPr lang="ru-RU" sz="2800" b="1" dirty="0">
                <a:solidFill>
                  <a:srgbClr val="6600CC"/>
                </a:solidFill>
              </a:rPr>
              <a:t> </a:t>
            </a:r>
            <a:r>
              <a:rPr lang="ru-RU" sz="2800" b="1" dirty="0" err="1">
                <a:solidFill>
                  <a:srgbClr val="6600CC"/>
                </a:solidFill>
              </a:rPr>
              <a:t>робили</a:t>
            </a:r>
            <a:r>
              <a:rPr lang="ru-RU" sz="2800" b="1" dirty="0">
                <a:solidFill>
                  <a:srgbClr val="6600CC"/>
                </a:solidFill>
              </a:rPr>
              <a:t> </a:t>
            </a:r>
            <a:r>
              <a:rPr lang="ru-RU" sz="2800" b="1" dirty="0" err="1">
                <a:solidFill>
                  <a:srgbClr val="6600CC"/>
                </a:solidFill>
              </a:rPr>
              <a:t>дуже</a:t>
            </a:r>
            <a:r>
              <a:rPr lang="ru-RU" sz="2800" b="1" dirty="0">
                <a:solidFill>
                  <a:srgbClr val="6600CC"/>
                </a:solidFill>
              </a:rPr>
              <a:t> широкими.</a:t>
            </a:r>
          </a:p>
          <a:p>
            <a:pPr algn="ctr">
              <a:buFont typeface="Monotype Sorts" pitchFamily="2" charset="2"/>
              <a:buNone/>
            </a:pPr>
            <a:r>
              <a:rPr lang="ru-RU" sz="2800" b="1" dirty="0">
                <a:solidFill>
                  <a:srgbClr val="6600CC"/>
                </a:solidFill>
              </a:rPr>
              <a:t>? </a:t>
            </a:r>
            <a:r>
              <a:rPr lang="ru-RU" sz="2800" b="1" dirty="0" err="1">
                <a:solidFill>
                  <a:srgbClr val="6600CC"/>
                </a:solidFill>
              </a:rPr>
              <a:t>Навіщо</a:t>
            </a:r>
            <a:r>
              <a:rPr lang="ru-RU" sz="2800" b="1" dirty="0">
                <a:solidFill>
                  <a:srgbClr val="6600CC"/>
                </a:solidFill>
              </a:rPr>
              <a:t>?</a:t>
            </a:r>
          </a:p>
        </p:txBody>
      </p:sp>
      <p:pic>
        <p:nvPicPr>
          <p:cNvPr id="9223" name="Picture 7" descr="4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468313" y="827088"/>
            <a:ext cx="3816350" cy="4906962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50825" y="5876925"/>
            <a:ext cx="4222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FF"/>
                </a:solidFill>
                <a:effectLst/>
                <a:latin typeface="Times New Roman" pitchFamily="18" charset="0"/>
              </a:rPr>
              <a:t>Возведение крепостных стен.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hcy;&amp;ucy;&amp;mcy;&amp;iecy;&amp;rcy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8928991" cy="651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7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539750"/>
          </a:xfr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5400000" scaled="1"/>
          </a:gradFill>
          <a:ln w="76200">
            <a:solidFill>
              <a:srgbClr val="FFCC00"/>
            </a:solidFill>
          </a:ln>
        </p:spPr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Баш</a:t>
            </a:r>
            <a:r>
              <a:rPr lang="uk-UA" sz="3200" b="1" dirty="0" smtClean="0">
                <a:solidFill>
                  <a:srgbClr val="FFFF00"/>
                </a:solidFill>
              </a:rPr>
              <a:t>ти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від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землі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до неба.</a:t>
            </a:r>
          </a:p>
        </p:txBody>
      </p:sp>
      <p:sp>
        <p:nvSpPr>
          <p:cNvPr id="7172" name="Rectangle 4" descr="Упаковочн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223838" y="4652963"/>
            <a:ext cx="8740775" cy="2120900"/>
          </a:xfrm>
          <a:blipFill dpi="0" rotWithShape="0">
            <a:blip r:embed="rId2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ru-RU" sz="2400" b="1" dirty="0">
                <a:solidFill>
                  <a:srgbClr val="660033"/>
                </a:solidFill>
              </a:rPr>
              <a:t>У </a:t>
            </a:r>
            <a:r>
              <a:rPr lang="ru-RU" sz="2400" b="1" dirty="0" err="1">
                <a:solidFill>
                  <a:srgbClr val="660033"/>
                </a:solidFill>
              </a:rPr>
              <a:t>центрі</a:t>
            </a:r>
            <a:r>
              <a:rPr lang="ru-RU" sz="2400" b="1" dirty="0">
                <a:solidFill>
                  <a:srgbClr val="660033"/>
                </a:solidFill>
              </a:rPr>
              <a:t> </a:t>
            </a:r>
            <a:r>
              <a:rPr lang="ru-RU" sz="2400" b="1" dirty="0" err="1">
                <a:solidFill>
                  <a:srgbClr val="660033"/>
                </a:solidFill>
              </a:rPr>
              <a:t>міст</a:t>
            </a:r>
            <a:r>
              <a:rPr lang="ru-RU" sz="2400" b="1" dirty="0">
                <a:solidFill>
                  <a:srgbClr val="660033"/>
                </a:solidFill>
              </a:rPr>
              <a:t> </a:t>
            </a:r>
            <a:r>
              <a:rPr lang="ru-RU" sz="2400" b="1" dirty="0" err="1">
                <a:solidFill>
                  <a:srgbClr val="660033"/>
                </a:solidFill>
              </a:rPr>
              <a:t>будували</a:t>
            </a:r>
            <a:r>
              <a:rPr lang="ru-RU" sz="2400" b="1" dirty="0">
                <a:solidFill>
                  <a:srgbClr val="660033"/>
                </a:solidFill>
              </a:rPr>
              <a:t> </a:t>
            </a:r>
            <a:r>
              <a:rPr lang="ru-RU" sz="2400" b="1" dirty="0" err="1">
                <a:solidFill>
                  <a:srgbClr val="660033"/>
                </a:solidFill>
              </a:rPr>
              <a:t>ступінчасту</a:t>
            </a:r>
            <a:r>
              <a:rPr lang="ru-RU" sz="2400" b="1" dirty="0">
                <a:solidFill>
                  <a:srgbClr val="660033"/>
                </a:solidFill>
              </a:rPr>
              <a:t> </a:t>
            </a:r>
            <a:r>
              <a:rPr lang="ru-RU" sz="2400" b="1" dirty="0" err="1" smtClean="0">
                <a:solidFill>
                  <a:srgbClr val="660033"/>
                </a:solidFill>
              </a:rPr>
              <a:t>башню.Кожен</a:t>
            </a:r>
            <a:r>
              <a:rPr lang="ru-RU" sz="2400" b="1" dirty="0" smtClean="0">
                <a:solidFill>
                  <a:srgbClr val="660033"/>
                </a:solidFill>
              </a:rPr>
              <a:t> </a:t>
            </a:r>
            <a:r>
              <a:rPr lang="ru-RU" sz="2400" b="1" dirty="0">
                <a:solidFill>
                  <a:srgbClr val="660033"/>
                </a:solidFill>
              </a:rPr>
              <a:t>поверх </a:t>
            </a:r>
            <a:r>
              <a:rPr lang="ru-RU" sz="2400" b="1" dirty="0" err="1" smtClean="0">
                <a:solidFill>
                  <a:srgbClr val="660033"/>
                </a:solidFill>
              </a:rPr>
              <a:t>мав</a:t>
            </a:r>
            <a:r>
              <a:rPr lang="ru-RU" sz="2400" b="1" dirty="0" smtClean="0">
                <a:solidFill>
                  <a:srgbClr val="660033"/>
                </a:solidFill>
              </a:rPr>
              <a:t> </a:t>
            </a:r>
            <a:r>
              <a:rPr lang="ru-RU" sz="2400" b="1" dirty="0" err="1">
                <a:solidFill>
                  <a:srgbClr val="660033"/>
                </a:solidFill>
              </a:rPr>
              <a:t>свій</a:t>
            </a:r>
            <a:r>
              <a:rPr lang="ru-RU" sz="2400" b="1" dirty="0">
                <a:solidFill>
                  <a:srgbClr val="660033"/>
                </a:solidFill>
              </a:rPr>
              <a:t> </a:t>
            </a:r>
            <a:r>
              <a:rPr lang="ru-RU" sz="2400" b="1" dirty="0" err="1">
                <a:solidFill>
                  <a:srgbClr val="660033"/>
                </a:solidFill>
              </a:rPr>
              <a:t>колір</a:t>
            </a:r>
            <a:r>
              <a:rPr lang="ru-RU" sz="2400" b="1" dirty="0">
                <a:solidFill>
                  <a:srgbClr val="660033"/>
                </a:solidFill>
              </a:rPr>
              <a:t>.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ru-RU" sz="2400" b="1" dirty="0" err="1">
                <a:solidFill>
                  <a:srgbClr val="660033"/>
                </a:solidFill>
              </a:rPr>
              <a:t>Вежі</a:t>
            </a:r>
            <a:r>
              <a:rPr lang="ru-RU" sz="2400" b="1" dirty="0">
                <a:solidFill>
                  <a:srgbClr val="660033"/>
                </a:solidFill>
              </a:rPr>
              <a:t> </a:t>
            </a:r>
            <a:r>
              <a:rPr lang="ru-RU" sz="2400" b="1" dirty="0" err="1">
                <a:solidFill>
                  <a:srgbClr val="660033"/>
                </a:solidFill>
              </a:rPr>
              <a:t>присвячувалися</a:t>
            </a:r>
            <a:r>
              <a:rPr lang="ru-RU" sz="2400" b="1" dirty="0">
                <a:solidFill>
                  <a:srgbClr val="660033"/>
                </a:solidFill>
              </a:rPr>
              <a:t> </a:t>
            </a:r>
            <a:r>
              <a:rPr lang="ru-RU" sz="2400" b="1" dirty="0" err="1">
                <a:solidFill>
                  <a:srgbClr val="660033"/>
                </a:solidFill>
              </a:rPr>
              <a:t>різним</a:t>
            </a:r>
            <a:r>
              <a:rPr lang="ru-RU" sz="2400" b="1" dirty="0">
                <a:solidFill>
                  <a:srgbClr val="660033"/>
                </a:solidFill>
              </a:rPr>
              <a:t> </a:t>
            </a:r>
            <a:r>
              <a:rPr lang="ru-RU" sz="2400" b="1" dirty="0" err="1">
                <a:solidFill>
                  <a:srgbClr val="660033"/>
                </a:solidFill>
              </a:rPr>
              <a:t>богам.На</a:t>
            </a:r>
            <a:r>
              <a:rPr lang="ru-RU" sz="2400" b="1" dirty="0">
                <a:solidFill>
                  <a:srgbClr val="660033"/>
                </a:solidFill>
              </a:rPr>
              <a:t> вершину </a:t>
            </a:r>
            <a:r>
              <a:rPr lang="ru-RU" sz="2400" b="1" dirty="0" err="1">
                <a:solidFill>
                  <a:srgbClr val="660033"/>
                </a:solidFill>
              </a:rPr>
              <a:t>вежі</a:t>
            </a:r>
            <a:r>
              <a:rPr lang="ru-RU" sz="2400" b="1" dirty="0">
                <a:solidFill>
                  <a:srgbClr val="660033"/>
                </a:solidFill>
              </a:rPr>
              <a:t> </a:t>
            </a:r>
            <a:r>
              <a:rPr lang="ru-RU" sz="2400" b="1" dirty="0" err="1">
                <a:solidFill>
                  <a:srgbClr val="660033"/>
                </a:solidFill>
              </a:rPr>
              <a:t>піднімалися</a:t>
            </a:r>
            <a:r>
              <a:rPr lang="ru-RU" sz="2400" b="1" dirty="0">
                <a:solidFill>
                  <a:srgbClr val="660033"/>
                </a:solidFill>
              </a:rPr>
              <a:t> </a:t>
            </a:r>
            <a:r>
              <a:rPr lang="ru-RU" sz="2400" b="1" dirty="0" err="1">
                <a:solidFill>
                  <a:srgbClr val="660033"/>
                </a:solidFill>
              </a:rPr>
              <a:t>лише</a:t>
            </a:r>
            <a:r>
              <a:rPr lang="ru-RU" sz="2400" b="1" dirty="0">
                <a:solidFill>
                  <a:srgbClr val="660033"/>
                </a:solidFill>
              </a:rPr>
              <a:t> </a:t>
            </a:r>
            <a:r>
              <a:rPr lang="ru-RU" sz="2400" b="1" dirty="0" err="1" smtClean="0">
                <a:solidFill>
                  <a:srgbClr val="660033"/>
                </a:solidFill>
              </a:rPr>
              <a:t>жреці</a:t>
            </a:r>
            <a:r>
              <a:rPr lang="ru-RU" sz="2400" b="1" dirty="0">
                <a:solidFill>
                  <a:srgbClr val="660033"/>
                </a:solidFill>
              </a:rPr>
              <a:t>. </a:t>
            </a:r>
            <a:r>
              <a:rPr lang="ru-RU" sz="2400" b="1" dirty="0" err="1" smtClean="0">
                <a:solidFill>
                  <a:srgbClr val="660033"/>
                </a:solidFill>
              </a:rPr>
              <a:t>Звіздарі</a:t>
            </a:r>
            <a:r>
              <a:rPr lang="ru-RU" sz="2400" b="1" dirty="0" smtClean="0">
                <a:solidFill>
                  <a:srgbClr val="660033"/>
                </a:solidFill>
              </a:rPr>
              <a:t> </a:t>
            </a:r>
            <a:r>
              <a:rPr lang="ru-RU" sz="2400" b="1" dirty="0">
                <a:solidFill>
                  <a:srgbClr val="660033"/>
                </a:solidFill>
              </a:rPr>
              <a:t>вели </a:t>
            </a:r>
            <a:r>
              <a:rPr lang="ru-RU" sz="2400" b="1" dirty="0" err="1">
                <a:solidFill>
                  <a:srgbClr val="660033"/>
                </a:solidFill>
              </a:rPr>
              <a:t>спостереження</a:t>
            </a:r>
            <a:r>
              <a:rPr lang="ru-RU" sz="2400" b="1" dirty="0">
                <a:solidFill>
                  <a:srgbClr val="660033"/>
                </a:solidFill>
              </a:rPr>
              <a:t> за планетами і </a:t>
            </a:r>
            <a:r>
              <a:rPr lang="ru-RU" sz="2400" b="1" dirty="0" err="1">
                <a:solidFill>
                  <a:srgbClr val="660033"/>
                </a:solidFill>
              </a:rPr>
              <a:t>зірками</a:t>
            </a:r>
            <a:r>
              <a:rPr lang="ru-RU" sz="2400" b="1" dirty="0">
                <a:solidFill>
                  <a:srgbClr val="660033"/>
                </a:solidFill>
              </a:rPr>
              <a:t>.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ru-RU" sz="2400" b="1" dirty="0">
                <a:solidFill>
                  <a:srgbClr val="660033"/>
                </a:solidFill>
              </a:rPr>
              <a:t>В </a:t>
            </a:r>
            <a:r>
              <a:rPr lang="ru-RU" sz="2400" b="1" dirty="0" err="1">
                <a:solidFill>
                  <a:srgbClr val="660033"/>
                </a:solidFill>
              </a:rPr>
              <a:t>основі</a:t>
            </a:r>
            <a:r>
              <a:rPr lang="ru-RU" sz="2400" b="1" dirty="0">
                <a:solidFill>
                  <a:srgbClr val="660033"/>
                </a:solidFill>
              </a:rPr>
              <a:t> </a:t>
            </a:r>
            <a:r>
              <a:rPr lang="ru-RU" sz="2400" b="1" dirty="0" err="1">
                <a:solidFill>
                  <a:srgbClr val="660033"/>
                </a:solidFill>
              </a:rPr>
              <a:t>рахунку</a:t>
            </a:r>
            <a:r>
              <a:rPr lang="ru-RU" sz="2400" b="1" dirty="0">
                <a:solidFill>
                  <a:srgbClr val="660033"/>
                </a:solidFill>
              </a:rPr>
              <a:t> в </a:t>
            </a:r>
            <a:r>
              <a:rPr lang="ru-RU" sz="2400" b="1" dirty="0" err="1">
                <a:solidFill>
                  <a:srgbClr val="660033"/>
                </a:solidFill>
              </a:rPr>
              <a:t>Дворіччя</a:t>
            </a:r>
            <a:r>
              <a:rPr lang="ru-RU" sz="2400" b="1" dirty="0">
                <a:solidFill>
                  <a:srgbClr val="660033"/>
                </a:solidFill>
              </a:rPr>
              <a:t> лежало число 60.</a:t>
            </a:r>
          </a:p>
        </p:txBody>
      </p:sp>
      <p:pic>
        <p:nvPicPr>
          <p:cNvPr id="7176" name="Picture 8" descr="Рисунок1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3635375" y="654050"/>
            <a:ext cx="5184775" cy="3960813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95288" y="1720850"/>
            <a:ext cx="3163887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FF"/>
                </a:solidFill>
                <a:effectLst/>
                <a:latin typeface="Times New Roman" pitchFamily="18" charset="0"/>
              </a:rPr>
              <a:t>Зиккурат Этеменаки.</a:t>
            </a:r>
          </a:p>
          <a:p>
            <a:pPr algn="ctr"/>
            <a:r>
              <a:rPr lang="ru-RU" b="1">
                <a:solidFill>
                  <a:srgbClr val="FFFFFF"/>
                </a:solidFill>
                <a:effectLst/>
                <a:latin typeface="Times New Roman" pitchFamily="18" charset="0"/>
              </a:rPr>
              <a:t>Реконструкция.</a:t>
            </a:r>
          </a:p>
          <a:p>
            <a:pPr algn="ctr"/>
            <a:r>
              <a:rPr lang="en-US" b="1">
                <a:solidFill>
                  <a:srgbClr val="FFFFFF"/>
                </a:solidFill>
                <a:effectLst/>
                <a:latin typeface="Times New Roman" pitchFamily="18" charset="0"/>
              </a:rPr>
              <a:t>VI</a:t>
            </a:r>
            <a:r>
              <a:rPr lang="ru-RU" b="1">
                <a:solidFill>
                  <a:srgbClr val="FFFFFF"/>
                </a:solidFill>
                <a:effectLst/>
                <a:latin typeface="Times New Roman" pitchFamily="18" charset="0"/>
              </a:rPr>
              <a:t> в.до н.э.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5444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2" descr="&amp;Rcy;&amp;iecy;&amp;zcy;&amp;ucy;&amp;lcy;&amp;softcy;&amp;tcy;&amp;acy;&amp;tcy; &amp;pcy;&amp;ocy;&amp;shcy;&amp;ucy;&amp;kcy;&amp;ucy; &amp;zcy;&amp;ocy;&amp;bcy;&amp;rcy;&amp;acy;&amp;zhcy;&amp;iecy;&amp;ncy;&amp;softcy;"/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&amp;Rcy;&amp;iecy;&amp;zcy;&amp;ucy;&amp;lcy;&amp;softcy;&amp;tcy;&amp;acy;&amp;tcy; &amp;pcy;&amp;ocy;&amp;shcy;&amp;ucy;&amp;kcy;&amp;ucy; &amp;zcy;&amp;ocy;&amp;bcy;&amp;rcy;&amp;acy;&amp;zhcy;&amp;iecy;&amp;ncy;&amp;softcy;"/>
          <p:cNvSpPr>
            <a:spLocks noChangeAspect="1" noChangeArrowheads="1"/>
          </p:cNvSpPr>
          <p:nvPr/>
        </p:nvSpPr>
        <p:spPr bwMode="auto">
          <a:xfrm>
            <a:off x="307975" y="-15621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37644"/>
            <a:ext cx="8383599" cy="628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13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82"/>
            <a:ext cx="6588855" cy="68258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3861048"/>
            <a:ext cx="2505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Шумерський</a:t>
            </a:r>
            <a:r>
              <a:rPr lang="ru-RU" sz="2400" b="1" dirty="0"/>
              <a:t> </a:t>
            </a:r>
            <a:r>
              <a:rPr lang="ru-RU" sz="2400" b="1" dirty="0" err="1"/>
              <a:t>клинопис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085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0" y="5500688"/>
            <a:ext cx="6948264" cy="1143000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err="1" smtClean="0"/>
              <a:t>Приблизно</a:t>
            </a:r>
            <a:r>
              <a:rPr lang="ru-RU" sz="2400" b="1" dirty="0" smtClean="0"/>
              <a:t> через </a:t>
            </a:r>
            <a:r>
              <a:rPr lang="ru-RU" sz="2400" b="1" dirty="0" err="1" smtClean="0"/>
              <a:t>тисячу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років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після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утворення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найдавніших</a:t>
            </a:r>
            <a:r>
              <a:rPr lang="ru-RU" sz="2400" b="1" dirty="0" smtClean="0"/>
              <a:t> держав у </a:t>
            </a:r>
            <a:r>
              <a:rPr lang="ru-RU" sz="2400" b="1" dirty="0" err="1" smtClean="0"/>
              <a:t>Південному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Межиріччі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березі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Євфрату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виник</a:t>
            </a:r>
            <a:r>
              <a:rPr lang="ru-RU" sz="2400" b="1" dirty="0" smtClean="0"/>
              <a:t> Вавилон.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10242" name="Заголовок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0" y="0"/>
            <a:ext cx="9144000" cy="8522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err="1" smtClean="0">
                <a:latin typeface="Arial Black" pitchFamily="34" charset="0"/>
              </a:rPr>
              <a:t>Стародавній</a:t>
            </a:r>
            <a:r>
              <a:rPr lang="ru-RU" sz="4400" smtClean="0">
                <a:latin typeface="Arial Black" pitchFamily="34" charset="0"/>
              </a:rPr>
              <a:t> Вавилон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71563"/>
            <a:ext cx="852646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09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z="2800" dirty="0"/>
              <a:t>Вавило́н («баб-ілі» означає «брами Бога») — місто, столиця стародавньої Вавилонії, розташоване на плоскому березі в нижній течії річки Євфрат.</a:t>
            </a:r>
          </a:p>
          <a:p>
            <a:endParaRPr lang="vi-VN" sz="2800" dirty="0"/>
          </a:p>
          <a:p>
            <a:r>
              <a:rPr lang="vi-VN" sz="2800" dirty="0"/>
              <a:t>Нині розташований на території Іраку за 88 км на південь від Багдада й за 8 км на північ від Хілла, який переважно побудований із руїн Вавилона</a:t>
            </a:r>
            <a:r>
              <a:rPr lang="vi-VN" dirty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8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7513" y="260648"/>
            <a:ext cx="7588250" cy="539750"/>
          </a:xfr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5400000" scaled="1"/>
          </a:gradFill>
          <a:ln w="76200">
            <a:solidFill>
              <a:schemeClr val="tx2"/>
            </a:solidFill>
          </a:ln>
        </p:spPr>
        <p:txBody>
          <a:bodyPr/>
          <a:lstStyle/>
          <a:p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Вавилон в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</a:rPr>
              <a:t>середині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 2 тис. 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до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</a:rPr>
              <a:t>н.е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268" name="Rectangle 4" descr="Упаковочн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968375"/>
            <a:ext cx="4267200" cy="5390728"/>
          </a:xfrm>
          <a:blipFill dpi="0" rotWithShape="0">
            <a:blip r:embed="rId2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ru-RU" sz="2800" b="1" dirty="0">
                <a:solidFill>
                  <a:srgbClr val="660033"/>
                </a:solidFill>
              </a:rPr>
              <a:t>Вавилон </a:t>
            </a:r>
            <a:r>
              <a:rPr lang="ru-RU" sz="2800" b="1" dirty="0" err="1">
                <a:solidFill>
                  <a:srgbClr val="660033"/>
                </a:solidFill>
              </a:rPr>
              <a:t>був</a:t>
            </a:r>
            <a:r>
              <a:rPr lang="ru-RU" sz="2800" b="1" dirty="0">
                <a:solidFill>
                  <a:srgbClr val="660033"/>
                </a:solidFill>
              </a:rPr>
              <a:t> </a:t>
            </a:r>
            <a:r>
              <a:rPr lang="ru-RU" sz="2800" b="1" dirty="0" err="1">
                <a:solidFill>
                  <a:srgbClr val="660033"/>
                </a:solidFill>
              </a:rPr>
              <a:t>розташований</a:t>
            </a:r>
            <a:r>
              <a:rPr lang="ru-RU" sz="2800" b="1" dirty="0">
                <a:solidFill>
                  <a:srgbClr val="660033"/>
                </a:solidFill>
              </a:rPr>
              <a:t> на </a:t>
            </a:r>
            <a:r>
              <a:rPr lang="ru-RU" sz="2800" b="1" dirty="0" err="1">
                <a:solidFill>
                  <a:srgbClr val="660033"/>
                </a:solidFill>
              </a:rPr>
              <a:t>березі</a:t>
            </a:r>
            <a:r>
              <a:rPr lang="ru-RU" sz="2800" b="1" dirty="0">
                <a:solidFill>
                  <a:srgbClr val="660033"/>
                </a:solidFill>
              </a:rPr>
              <a:t> </a:t>
            </a:r>
            <a:r>
              <a:rPr lang="ru-RU" sz="2800" b="1" dirty="0" err="1">
                <a:solidFill>
                  <a:srgbClr val="660033"/>
                </a:solidFill>
              </a:rPr>
              <a:t>Євфрату</a:t>
            </a:r>
            <a:r>
              <a:rPr lang="ru-RU" sz="2800" b="1" dirty="0">
                <a:solidFill>
                  <a:srgbClr val="660033"/>
                </a:solidFill>
              </a:rPr>
              <a:t>.</a:t>
            </a:r>
          </a:p>
          <a:p>
            <a:pPr>
              <a:buFont typeface="Monotype Sorts" pitchFamily="2" charset="2"/>
              <a:buNone/>
            </a:pPr>
            <a:r>
              <a:rPr lang="ru-RU" sz="2800" b="1" dirty="0" err="1">
                <a:solidFill>
                  <a:srgbClr val="660033"/>
                </a:solidFill>
              </a:rPr>
              <a:t>Місто</a:t>
            </a:r>
            <a:r>
              <a:rPr lang="ru-RU" sz="2800" b="1" dirty="0">
                <a:solidFill>
                  <a:srgbClr val="660033"/>
                </a:solidFill>
              </a:rPr>
              <a:t> </a:t>
            </a:r>
            <a:r>
              <a:rPr lang="ru-RU" sz="2800" b="1" dirty="0" err="1">
                <a:solidFill>
                  <a:srgbClr val="660033"/>
                </a:solidFill>
              </a:rPr>
              <a:t>було</a:t>
            </a:r>
            <a:r>
              <a:rPr lang="ru-RU" sz="2800" b="1" dirty="0">
                <a:solidFill>
                  <a:srgbClr val="660033"/>
                </a:solidFill>
              </a:rPr>
              <a:t> </a:t>
            </a:r>
            <a:r>
              <a:rPr lang="ru-RU" sz="2800" b="1" dirty="0" err="1">
                <a:solidFill>
                  <a:srgbClr val="660033"/>
                </a:solidFill>
              </a:rPr>
              <a:t>оточене</a:t>
            </a:r>
            <a:r>
              <a:rPr lang="ru-RU" sz="2800" b="1" dirty="0">
                <a:solidFill>
                  <a:srgbClr val="660033"/>
                </a:solidFill>
              </a:rPr>
              <a:t> </a:t>
            </a:r>
            <a:r>
              <a:rPr lang="ru-RU" sz="2800" b="1" dirty="0" err="1">
                <a:solidFill>
                  <a:srgbClr val="660033"/>
                </a:solidFill>
              </a:rPr>
              <a:t>стінами</a:t>
            </a:r>
            <a:r>
              <a:rPr lang="ru-RU" sz="2800" b="1" dirty="0">
                <a:solidFill>
                  <a:srgbClr val="660033"/>
                </a:solidFill>
              </a:rPr>
              <a:t>, </a:t>
            </a:r>
            <a:r>
              <a:rPr lang="ru-RU" sz="2800" b="1" dirty="0" err="1">
                <a:solidFill>
                  <a:srgbClr val="660033"/>
                </a:solidFill>
              </a:rPr>
              <a:t>довжина</a:t>
            </a:r>
            <a:r>
              <a:rPr lang="ru-RU" sz="2800" b="1" dirty="0">
                <a:solidFill>
                  <a:srgbClr val="660033"/>
                </a:solidFill>
              </a:rPr>
              <a:t> </a:t>
            </a:r>
            <a:r>
              <a:rPr lang="ru-RU" sz="2800" b="1" dirty="0" err="1">
                <a:solidFill>
                  <a:srgbClr val="660033"/>
                </a:solidFill>
              </a:rPr>
              <a:t>яких</a:t>
            </a:r>
            <a:r>
              <a:rPr lang="ru-RU" sz="2800" b="1" dirty="0">
                <a:solidFill>
                  <a:srgbClr val="660033"/>
                </a:solidFill>
              </a:rPr>
              <a:t> </a:t>
            </a:r>
            <a:r>
              <a:rPr lang="ru-RU" sz="2800" b="1" dirty="0" err="1">
                <a:solidFill>
                  <a:srgbClr val="660033"/>
                </a:solidFill>
              </a:rPr>
              <a:t>дорівнювала</a:t>
            </a:r>
            <a:r>
              <a:rPr lang="ru-RU" sz="2800" b="1" dirty="0">
                <a:solidFill>
                  <a:srgbClr val="660033"/>
                </a:solidFill>
              </a:rPr>
              <a:t> 12 км, </a:t>
            </a:r>
            <a:r>
              <a:rPr lang="ru-RU" sz="2800" b="1" dirty="0" err="1">
                <a:solidFill>
                  <a:srgbClr val="660033"/>
                </a:solidFill>
              </a:rPr>
              <a:t>висота</a:t>
            </a:r>
            <a:r>
              <a:rPr lang="ru-RU" sz="2800" b="1" dirty="0">
                <a:solidFill>
                  <a:srgbClr val="660033"/>
                </a:solidFill>
              </a:rPr>
              <a:t> ж </a:t>
            </a:r>
            <a:r>
              <a:rPr lang="ru-RU" sz="2800" b="1" dirty="0" err="1">
                <a:solidFill>
                  <a:srgbClr val="660033"/>
                </a:solidFill>
              </a:rPr>
              <a:t>їх</a:t>
            </a:r>
            <a:r>
              <a:rPr lang="ru-RU" sz="2800" b="1" dirty="0">
                <a:solidFill>
                  <a:srgbClr val="660033"/>
                </a:solidFill>
              </a:rPr>
              <a:t> </a:t>
            </a:r>
            <a:r>
              <a:rPr lang="ru-RU" sz="2800" b="1" dirty="0" err="1">
                <a:solidFill>
                  <a:srgbClr val="660033"/>
                </a:solidFill>
              </a:rPr>
              <a:t>перевищувала</a:t>
            </a:r>
            <a:r>
              <a:rPr lang="ru-RU" sz="2800" b="1" dirty="0">
                <a:solidFill>
                  <a:srgbClr val="660033"/>
                </a:solidFill>
              </a:rPr>
              <a:t> 10 м.</a:t>
            </a:r>
          </a:p>
          <a:p>
            <a:pPr>
              <a:buFont typeface="Monotype Sorts" pitchFamily="2" charset="2"/>
              <a:buNone/>
            </a:pPr>
            <a:r>
              <a:rPr lang="ru-RU" sz="2800" b="1" dirty="0" err="1">
                <a:solidFill>
                  <a:srgbClr val="660033"/>
                </a:solidFill>
              </a:rPr>
              <a:t>Головні</a:t>
            </a:r>
            <a:r>
              <a:rPr lang="ru-RU" sz="2800" b="1" dirty="0">
                <a:solidFill>
                  <a:srgbClr val="660033"/>
                </a:solidFill>
              </a:rPr>
              <a:t> ворота </a:t>
            </a:r>
            <a:r>
              <a:rPr lang="ru-RU" sz="2800" b="1" dirty="0" err="1">
                <a:solidFill>
                  <a:srgbClr val="660033"/>
                </a:solidFill>
              </a:rPr>
              <a:t>міста</a:t>
            </a:r>
            <a:r>
              <a:rPr lang="ru-RU" sz="2800" b="1" dirty="0">
                <a:solidFill>
                  <a:srgbClr val="660033"/>
                </a:solidFill>
              </a:rPr>
              <a:t> </a:t>
            </a:r>
            <a:r>
              <a:rPr lang="ru-RU" sz="2800" b="1" dirty="0" err="1">
                <a:solidFill>
                  <a:srgbClr val="660033"/>
                </a:solidFill>
              </a:rPr>
              <a:t>називалися</a:t>
            </a:r>
            <a:r>
              <a:rPr lang="ru-RU" sz="2800" b="1" dirty="0">
                <a:solidFill>
                  <a:srgbClr val="660033"/>
                </a:solidFill>
              </a:rPr>
              <a:t> "Ворота </a:t>
            </a:r>
            <a:r>
              <a:rPr lang="ru-RU" sz="2800" b="1" dirty="0" err="1">
                <a:solidFill>
                  <a:srgbClr val="660033"/>
                </a:solidFill>
              </a:rPr>
              <a:t>Іштар</a:t>
            </a:r>
            <a:r>
              <a:rPr lang="ru-RU" sz="2800" b="1" dirty="0">
                <a:solidFill>
                  <a:srgbClr val="660033"/>
                </a:solidFill>
              </a:rPr>
              <a:t>”</a:t>
            </a:r>
          </a:p>
        </p:txBody>
      </p:sp>
      <p:pic>
        <p:nvPicPr>
          <p:cNvPr id="11271" name="Picture 7" descr="Рисунок1"/>
          <p:cNvPicPr>
            <a:picLocks noChangeAspect="1" noChangeArrowheads="1"/>
          </p:cNvPicPr>
          <p:nvPr/>
        </p:nvPicPr>
        <p:blipFill>
          <a:blip r:embed="rId3">
            <a:lum bright="6000" contrast="6000"/>
          </a:blip>
          <a:srcRect/>
          <a:stretch>
            <a:fillRect/>
          </a:stretch>
        </p:blipFill>
        <p:spPr bwMode="auto">
          <a:xfrm>
            <a:off x="620713" y="968375"/>
            <a:ext cx="3590925" cy="469265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258888" y="5780088"/>
            <a:ext cx="228123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Ворота Иштар.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57158" y="2857496"/>
            <a:ext cx="8305800" cy="19812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b="1" smtClean="0"/>
              <a:t>1. </a:t>
            </a:r>
            <a:r>
              <a:rPr lang="ru-RU" sz="2800" b="1" err="1" smtClean="0"/>
              <a:t>Поясніть</a:t>
            </a:r>
            <a:r>
              <a:rPr lang="ru-RU" sz="2800" b="1" smtClean="0"/>
              <a:t>, </a:t>
            </a:r>
            <a:r>
              <a:rPr lang="ru-RU" sz="2800" b="1" err="1" smtClean="0"/>
              <a:t>чому</a:t>
            </a:r>
            <a:r>
              <a:rPr lang="ru-RU" sz="2800" b="1" smtClean="0"/>
              <a:t> </a:t>
            </a:r>
            <a:r>
              <a:rPr lang="ru-RU" sz="2800" b="1" err="1" smtClean="0"/>
              <a:t>виникла</a:t>
            </a:r>
            <a:r>
              <a:rPr lang="ru-RU" sz="2800" b="1" smtClean="0"/>
              <a:t> </a:t>
            </a:r>
            <a:r>
              <a:rPr lang="ru-RU" sz="2800" b="1" err="1" smtClean="0"/>
              <a:t>необхідність</a:t>
            </a:r>
            <a:r>
              <a:rPr lang="ru-RU" sz="2800" b="1" smtClean="0"/>
              <a:t> </a:t>
            </a:r>
            <a:r>
              <a:rPr lang="ru-RU" sz="2800" b="1" err="1" smtClean="0"/>
              <a:t>створення</a:t>
            </a:r>
            <a:r>
              <a:rPr lang="ru-RU" sz="2800" b="1" smtClean="0"/>
              <a:t> </a:t>
            </a:r>
            <a:r>
              <a:rPr lang="ru-RU" sz="2800" b="1" err="1" smtClean="0"/>
              <a:t>держави</a:t>
            </a:r>
            <a:r>
              <a:rPr lang="ru-RU" sz="2800" b="1" smtClean="0"/>
              <a:t> на </a:t>
            </a:r>
            <a:r>
              <a:rPr lang="ru-RU" sz="2800" b="1" err="1" smtClean="0"/>
              <a:t>території</a:t>
            </a:r>
            <a:r>
              <a:rPr lang="ru-RU" sz="2800" b="1" smtClean="0"/>
              <a:t> </a:t>
            </a:r>
            <a:r>
              <a:rPr lang="ru-RU" sz="2800" b="1" err="1" smtClean="0"/>
              <a:t>Стародавнього</a:t>
            </a:r>
            <a:r>
              <a:rPr lang="ru-RU" sz="2800" b="1" smtClean="0"/>
              <a:t> Сходу.</a:t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>2. Дайте </a:t>
            </a:r>
            <a:r>
              <a:rPr lang="ru-RU" sz="2800" b="1" err="1" smtClean="0"/>
              <a:t>визначення</a:t>
            </a:r>
            <a:r>
              <a:rPr lang="ru-RU" sz="2800" b="1" smtClean="0"/>
              <a:t> </a:t>
            </a:r>
            <a:r>
              <a:rPr lang="ru-RU" sz="2800" b="1" err="1" smtClean="0"/>
              <a:t>поняттям</a:t>
            </a:r>
            <a:r>
              <a:rPr lang="ru-RU" sz="2800" b="1" smtClean="0"/>
              <a:t>: «</a:t>
            </a:r>
            <a:r>
              <a:rPr lang="ru-RU" sz="2800" b="1" err="1" smtClean="0"/>
              <a:t>іригаційне</a:t>
            </a:r>
            <a:r>
              <a:rPr lang="ru-RU" sz="2800" b="1" smtClean="0"/>
              <a:t> </a:t>
            </a:r>
            <a:r>
              <a:rPr lang="ru-RU" sz="2800" b="1" err="1" smtClean="0"/>
              <a:t>землеробство</a:t>
            </a:r>
            <a:r>
              <a:rPr lang="ru-RU" sz="2800" b="1" smtClean="0"/>
              <a:t>», «</a:t>
            </a:r>
            <a:r>
              <a:rPr lang="ru-RU" sz="2800" b="1" err="1" smtClean="0"/>
              <a:t>деспотія</a:t>
            </a:r>
            <a:r>
              <a:rPr lang="ru-RU" sz="2800" b="1" smtClean="0"/>
              <a:t>», «</a:t>
            </a:r>
            <a:r>
              <a:rPr lang="ru-RU" sz="2800" b="1" err="1" smtClean="0"/>
              <a:t>місто</a:t>
            </a:r>
            <a:r>
              <a:rPr lang="ru-RU" sz="2800" b="1" smtClean="0"/>
              <a:t>», «держава».</a:t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>3. </a:t>
            </a:r>
            <a:r>
              <a:rPr lang="ru-RU" sz="2800" b="1" err="1" smtClean="0"/>
              <a:t>Поясніть</a:t>
            </a:r>
            <a:r>
              <a:rPr lang="ru-RU" sz="2800" b="1" smtClean="0"/>
              <a:t>, як </a:t>
            </a:r>
            <a:r>
              <a:rPr lang="ru-RU" sz="2800" b="1" err="1" smtClean="0"/>
              <a:t>впливають</a:t>
            </a:r>
            <a:r>
              <a:rPr lang="ru-RU" sz="2800" b="1" smtClean="0"/>
              <a:t> </a:t>
            </a:r>
            <a:r>
              <a:rPr lang="ru-RU" sz="2800" b="1" err="1" smtClean="0"/>
              <a:t>природні</a:t>
            </a:r>
            <a:r>
              <a:rPr lang="ru-RU" sz="2800" b="1" smtClean="0"/>
              <a:t> та </a:t>
            </a:r>
            <a:r>
              <a:rPr lang="ru-RU" sz="2800" b="1" err="1" smtClean="0"/>
              <a:t>кліматичні</a:t>
            </a:r>
            <a:r>
              <a:rPr lang="ru-RU" sz="2800" b="1" smtClean="0"/>
              <a:t> </a:t>
            </a:r>
            <a:r>
              <a:rPr lang="ru-RU" sz="2800" b="1" err="1" smtClean="0"/>
              <a:t>умови</a:t>
            </a:r>
            <a:r>
              <a:rPr lang="ru-RU" sz="2800" b="1" smtClean="0"/>
              <a:t> на </a:t>
            </a:r>
            <a:r>
              <a:rPr lang="ru-RU" sz="2800" b="1" err="1" smtClean="0"/>
              <a:t>розвиток</a:t>
            </a:r>
            <a:r>
              <a:rPr lang="ru-RU" sz="2800" b="1" smtClean="0"/>
              <a:t>  держав.</a:t>
            </a:r>
          </a:p>
        </p:txBody>
      </p:sp>
    </p:spTree>
    <p:extLst>
      <p:ext uri="{BB962C8B-B14F-4D97-AF65-F5344CB8AC3E}">
        <p14:creationId xmlns:p14="http://schemas.microsoft.com/office/powerpoint/2010/main" val="41960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1700808"/>
            <a:ext cx="3810000" cy="4114800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34" y="1556791"/>
            <a:ext cx="8296614" cy="515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52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5429250"/>
            <a:ext cx="8305800" cy="1143000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err="1" smtClean="0"/>
              <a:t>Селяни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вирощували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багато</a:t>
            </a:r>
            <a:r>
              <a:rPr lang="ru-RU" sz="2800" b="1" dirty="0" smtClean="0"/>
              <a:t> зерна </a:t>
            </a:r>
            <a:r>
              <a:rPr lang="ru-RU" sz="2800" b="1" dirty="0" err="1" smtClean="0"/>
              <a:t>й</a:t>
            </a:r>
            <a:r>
              <a:rPr lang="ru-RU" sz="2800" b="1" dirty="0" smtClean="0"/>
              <a:t> платили </a:t>
            </a:r>
            <a:r>
              <a:rPr lang="ru-RU" sz="2800" b="1" dirty="0" err="1" smtClean="0"/>
              <a:t>податок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царську</a:t>
            </a:r>
            <a:r>
              <a:rPr lang="ru-RU" sz="2800" b="1" dirty="0" smtClean="0"/>
              <a:t> казну — </a:t>
            </a:r>
            <a:r>
              <a:rPr lang="ru-RU" sz="2800" b="1" dirty="0" err="1" smtClean="0"/>
              <a:t>країна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збагачувалася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11266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928688"/>
            <a:ext cx="83200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7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445224"/>
            <a:ext cx="6552728" cy="1143000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Вся </a:t>
            </a:r>
            <a:r>
              <a:rPr lang="ru-RU" sz="2400" b="1" dirty="0" err="1" smtClean="0"/>
              <a:t>Вавилонія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подібно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Єгипту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усюди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перерізана</a:t>
            </a:r>
            <a:r>
              <a:rPr lang="ru-RU" sz="2400" b="1" dirty="0" smtClean="0"/>
              <a:t> каналами. </a:t>
            </a:r>
            <a:r>
              <a:rPr lang="ru-RU" sz="2400" b="1" dirty="0" err="1" smtClean="0"/>
              <a:t>Найбільший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каналів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судноплавний</a:t>
            </a:r>
            <a:r>
              <a:rPr lang="ru-RU" sz="2400" b="1" dirty="0" smtClean="0"/>
              <a:t>, у </a:t>
            </a:r>
            <a:r>
              <a:rPr lang="ru-RU" sz="2400" b="1" dirty="0" err="1" smtClean="0"/>
              <a:t>південно-східному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напрямі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протікає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Євфрату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іншої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річки</a:t>
            </a:r>
            <a:r>
              <a:rPr lang="ru-RU" sz="2400" b="1" dirty="0" smtClean="0"/>
              <a:t> — Тигру.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14313"/>
            <a:ext cx="62865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4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3405188" cy="5184576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Вавилон </a:t>
            </a:r>
            <a:r>
              <a:rPr lang="ru-RU" sz="2400" b="1" dirty="0" err="1" smtClean="0"/>
              <a:t>був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зручно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розташований</a:t>
            </a:r>
            <a:r>
              <a:rPr lang="ru-RU" sz="2400" b="1" dirty="0" smtClean="0"/>
              <a:t>. В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порту </a:t>
            </a:r>
            <a:r>
              <a:rPr lang="ru-RU" sz="2400" b="1" dirty="0" err="1" smtClean="0"/>
              <a:t>налічувалося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багато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судів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човнів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очерету, </a:t>
            </a:r>
            <a:r>
              <a:rPr lang="ru-RU" sz="2400" b="1" dirty="0" err="1" smtClean="0"/>
              <a:t>плотів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витримували</a:t>
            </a:r>
            <a:r>
              <a:rPr lang="ru-RU" sz="2400" b="1" dirty="0" smtClean="0"/>
              <a:t> великий </a:t>
            </a:r>
            <a:r>
              <a:rPr lang="ru-RU" sz="2400" b="1" dirty="0" err="1" smtClean="0"/>
              <a:t>вантаж</a:t>
            </a:r>
            <a:r>
              <a:rPr lang="ru-RU" sz="2400" b="1" dirty="0" smtClean="0"/>
              <a:t>. У </a:t>
            </a:r>
            <a:r>
              <a:rPr lang="ru-RU" sz="2400" b="1" dirty="0" err="1" smtClean="0"/>
              <a:t>Вавилоні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бурхливо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розвивалася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торгівля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Купці</a:t>
            </a:r>
            <a:r>
              <a:rPr lang="ru-RU" sz="2400" b="1" dirty="0" smtClean="0"/>
              <a:t> платили </a:t>
            </a:r>
            <a:r>
              <a:rPr lang="ru-RU" sz="2400" b="1" dirty="0" err="1" smtClean="0"/>
              <a:t>мито</a:t>
            </a:r>
            <a:r>
              <a:rPr lang="ru-RU" sz="2400" b="1" dirty="0" smtClean="0"/>
              <a:t>, яке </a:t>
            </a:r>
            <a:r>
              <a:rPr lang="ru-RU" sz="2400" b="1" dirty="0" err="1" smtClean="0"/>
              <a:t>збагачувало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царську</a:t>
            </a:r>
            <a:r>
              <a:rPr lang="ru-RU" sz="2400" b="1" dirty="0" smtClean="0"/>
              <a:t> казну.</a:t>
            </a:r>
            <a:endParaRPr lang="ru-RU" sz="2400" b="1" dirty="0"/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6179"/>
            <a:ext cx="5083175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07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214546" y="2714620"/>
            <a:ext cx="4857784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/>
              <a:t>Заняття</a:t>
            </a:r>
            <a:endParaRPr lang="ru-RU" sz="6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285860"/>
            <a:ext cx="342902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Землеробство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1214422"/>
            <a:ext cx="342902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Торгівля</a:t>
            </a:r>
            <a:endParaRPr lang="ru-RU" sz="6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214950"/>
            <a:ext cx="342902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Лихварство</a:t>
            </a:r>
            <a:endParaRPr lang="ru-RU" sz="4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5214950"/>
            <a:ext cx="342902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/>
              <a:t>Ремесла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5671"/>
            <a:ext cx="8856984" cy="531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9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Цар Хаммурапі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hcy;&amp;acy;&amp;mcy;&amp;mcy;&amp;ucy;&amp;rcy;&amp;acy;&amp;pcy;&amp;iukcy;&quot;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628800"/>
            <a:ext cx="348902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 descr="Упаковочная бумага"/>
          <p:cNvSpPr txBox="1">
            <a:spLocks noChangeArrowheads="1"/>
          </p:cNvSpPr>
          <p:nvPr/>
        </p:nvSpPr>
        <p:spPr>
          <a:xfrm>
            <a:off x="467544" y="1620820"/>
            <a:ext cx="3962425" cy="523718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 pitchFamily="2" charset="2"/>
              <a:buNone/>
            </a:pPr>
            <a:r>
              <a:rPr lang="ru-RU" sz="2800" b="1" dirty="0" err="1" smtClean="0">
                <a:solidFill>
                  <a:srgbClr val="660033"/>
                </a:solidFill>
              </a:rPr>
              <a:t>Цар</a:t>
            </a:r>
            <a:r>
              <a:rPr lang="ru-RU" sz="2800" b="1" dirty="0" smtClean="0">
                <a:solidFill>
                  <a:srgbClr val="660033"/>
                </a:solidFill>
              </a:rPr>
              <a:t> </a:t>
            </a:r>
            <a:r>
              <a:rPr lang="ru-RU" sz="2800" b="1" dirty="0" err="1" smtClean="0">
                <a:solidFill>
                  <a:srgbClr val="660033"/>
                </a:solidFill>
              </a:rPr>
              <a:t>стежив</a:t>
            </a:r>
            <a:r>
              <a:rPr lang="ru-RU" sz="2800" b="1" dirty="0" smtClean="0">
                <a:solidFill>
                  <a:srgbClr val="660033"/>
                </a:solidFill>
              </a:rPr>
              <a:t> за справною </a:t>
            </a:r>
            <a:r>
              <a:rPr lang="ru-RU" sz="2800" b="1" dirty="0" err="1" smtClean="0">
                <a:solidFill>
                  <a:srgbClr val="660033"/>
                </a:solidFill>
              </a:rPr>
              <a:t>роботою</a:t>
            </a:r>
            <a:r>
              <a:rPr lang="ru-RU" sz="2800" b="1" dirty="0" smtClean="0">
                <a:solidFill>
                  <a:srgbClr val="660033"/>
                </a:solidFill>
              </a:rPr>
              <a:t> </a:t>
            </a:r>
            <a:r>
              <a:rPr lang="ru-RU" sz="2800" b="1" dirty="0" err="1" smtClean="0">
                <a:solidFill>
                  <a:srgbClr val="660033"/>
                </a:solidFill>
              </a:rPr>
              <a:t>каналів</a:t>
            </a:r>
            <a:r>
              <a:rPr lang="ru-RU" sz="2800" b="1" dirty="0" smtClean="0">
                <a:solidFill>
                  <a:srgbClr val="660033"/>
                </a:solidFill>
              </a:rPr>
              <a:t>. </a:t>
            </a:r>
            <a:r>
              <a:rPr lang="ru-RU" sz="2800" b="1" dirty="0" err="1" smtClean="0">
                <a:solidFill>
                  <a:srgbClr val="660033"/>
                </a:solidFill>
              </a:rPr>
              <a:t>Біля</a:t>
            </a:r>
            <a:r>
              <a:rPr lang="ru-RU" sz="2800" b="1" dirty="0" smtClean="0">
                <a:solidFill>
                  <a:srgbClr val="660033"/>
                </a:solidFill>
              </a:rPr>
              <a:t> </a:t>
            </a:r>
            <a:r>
              <a:rPr lang="ru-RU" sz="2800" b="1" dirty="0" err="1" smtClean="0">
                <a:solidFill>
                  <a:srgbClr val="660033"/>
                </a:solidFill>
              </a:rPr>
              <a:t>столиці</a:t>
            </a:r>
            <a:r>
              <a:rPr lang="ru-RU" sz="2800" b="1" dirty="0" smtClean="0">
                <a:solidFill>
                  <a:srgbClr val="660033"/>
                </a:solidFill>
              </a:rPr>
              <a:t> </a:t>
            </a:r>
            <a:r>
              <a:rPr lang="ru-RU" sz="2800" b="1" dirty="0" err="1" smtClean="0">
                <a:solidFill>
                  <a:srgbClr val="660033"/>
                </a:solidFill>
              </a:rPr>
              <a:t>був</a:t>
            </a:r>
            <a:r>
              <a:rPr lang="ru-RU" sz="2800" b="1" dirty="0" smtClean="0">
                <a:solidFill>
                  <a:srgbClr val="660033"/>
                </a:solidFill>
              </a:rPr>
              <a:t> </a:t>
            </a:r>
            <a:r>
              <a:rPr lang="ru-RU" sz="2800" b="1" dirty="0" err="1" smtClean="0">
                <a:solidFill>
                  <a:srgbClr val="660033"/>
                </a:solidFill>
              </a:rPr>
              <a:t>побудований</a:t>
            </a:r>
            <a:r>
              <a:rPr lang="ru-RU" sz="2800" b="1" dirty="0" smtClean="0">
                <a:solidFill>
                  <a:srgbClr val="660033"/>
                </a:solidFill>
              </a:rPr>
              <a:t> канал </a:t>
            </a:r>
            <a:r>
              <a:rPr lang="ru-RU" sz="2800" b="1" dirty="0" err="1" smtClean="0">
                <a:solidFill>
                  <a:srgbClr val="660033"/>
                </a:solidFill>
              </a:rPr>
              <a:t>величезних</a:t>
            </a:r>
            <a:r>
              <a:rPr lang="ru-RU" sz="2800" b="1" dirty="0" smtClean="0">
                <a:solidFill>
                  <a:srgbClr val="660033"/>
                </a:solidFill>
              </a:rPr>
              <a:t> </a:t>
            </a:r>
            <a:r>
              <a:rPr lang="ru-RU" sz="2800" b="1" dirty="0" err="1" smtClean="0">
                <a:solidFill>
                  <a:srgbClr val="660033"/>
                </a:solidFill>
              </a:rPr>
              <a:t>розмірів</a:t>
            </a:r>
            <a:r>
              <a:rPr lang="ru-RU" sz="2800" b="1" dirty="0" smtClean="0">
                <a:solidFill>
                  <a:srgbClr val="660033"/>
                </a:solidFill>
              </a:rPr>
              <a:t>.</a:t>
            </a:r>
          </a:p>
          <a:p>
            <a:pPr algn="ctr">
              <a:buFont typeface="Monotype Sorts" pitchFamily="2" charset="2"/>
              <a:buNone/>
            </a:pPr>
            <a:r>
              <a:rPr lang="ru-RU" sz="2800" b="1" dirty="0" err="1" smtClean="0">
                <a:solidFill>
                  <a:srgbClr val="660033"/>
                </a:solidFill>
              </a:rPr>
              <a:t>Серед</a:t>
            </a:r>
            <a:r>
              <a:rPr lang="ru-RU" sz="2800" b="1" dirty="0" smtClean="0">
                <a:solidFill>
                  <a:srgbClr val="660033"/>
                </a:solidFill>
              </a:rPr>
              <a:t> </a:t>
            </a:r>
            <a:r>
              <a:rPr lang="ru-RU" sz="2800" b="1" dirty="0" err="1" smtClean="0">
                <a:solidFill>
                  <a:srgbClr val="660033"/>
                </a:solidFill>
              </a:rPr>
              <a:t>законів</a:t>
            </a:r>
            <a:r>
              <a:rPr lang="ru-RU" sz="2800" b="1" dirty="0" smtClean="0">
                <a:solidFill>
                  <a:srgbClr val="660033"/>
                </a:solidFill>
              </a:rPr>
              <a:t> </a:t>
            </a:r>
            <a:r>
              <a:rPr lang="ru-RU" sz="2800" b="1" dirty="0" err="1" smtClean="0">
                <a:solidFill>
                  <a:srgbClr val="660033"/>
                </a:solidFill>
              </a:rPr>
              <a:t>була</a:t>
            </a:r>
            <a:r>
              <a:rPr lang="ru-RU" sz="2800" b="1" dirty="0" smtClean="0">
                <a:solidFill>
                  <a:srgbClr val="660033"/>
                </a:solidFill>
              </a:rPr>
              <a:t> </a:t>
            </a:r>
            <a:r>
              <a:rPr lang="ru-RU" sz="2800" b="1" dirty="0" err="1" smtClean="0">
                <a:solidFill>
                  <a:srgbClr val="660033"/>
                </a:solidFill>
              </a:rPr>
              <a:t>стаття</a:t>
            </a:r>
            <a:r>
              <a:rPr lang="ru-RU" sz="2800" b="1" dirty="0" smtClean="0">
                <a:solidFill>
                  <a:srgbClr val="660033"/>
                </a:solidFill>
              </a:rPr>
              <a:t> про </a:t>
            </a:r>
            <a:r>
              <a:rPr lang="ru-RU" sz="2800" b="1" dirty="0" err="1" smtClean="0">
                <a:solidFill>
                  <a:srgbClr val="660033"/>
                </a:solidFill>
              </a:rPr>
              <a:t>захист</a:t>
            </a:r>
            <a:r>
              <a:rPr lang="ru-RU" sz="2800" b="1" dirty="0" smtClean="0">
                <a:solidFill>
                  <a:srgbClr val="660033"/>
                </a:solidFill>
              </a:rPr>
              <a:t> </a:t>
            </a:r>
            <a:r>
              <a:rPr lang="ru-RU" sz="2800" b="1" dirty="0" err="1" smtClean="0">
                <a:solidFill>
                  <a:srgbClr val="660033"/>
                </a:solidFill>
              </a:rPr>
              <a:t>хліборобів</a:t>
            </a:r>
            <a:r>
              <a:rPr lang="ru-RU" sz="2800" b="1" dirty="0" smtClean="0">
                <a:solidFill>
                  <a:srgbClr val="660033"/>
                </a:solidFill>
              </a:rPr>
              <a:t> </a:t>
            </a:r>
            <a:r>
              <a:rPr lang="ru-RU" sz="2800" b="1" dirty="0" err="1" smtClean="0">
                <a:solidFill>
                  <a:srgbClr val="660033"/>
                </a:solidFill>
              </a:rPr>
              <a:t>від</a:t>
            </a:r>
            <a:r>
              <a:rPr lang="ru-RU" sz="2800" b="1" dirty="0" smtClean="0">
                <a:solidFill>
                  <a:srgbClr val="660033"/>
                </a:solidFill>
              </a:rPr>
              <a:t> </a:t>
            </a:r>
            <a:r>
              <a:rPr lang="ru-RU" sz="2800" b="1" dirty="0" err="1" smtClean="0">
                <a:solidFill>
                  <a:srgbClr val="660033"/>
                </a:solidFill>
              </a:rPr>
              <a:t>розорення</a:t>
            </a:r>
            <a:r>
              <a:rPr lang="ru-RU" sz="2800" b="1" dirty="0" smtClean="0">
                <a:solidFill>
                  <a:srgbClr val="660033"/>
                </a:solidFill>
              </a:rPr>
              <a:t>.</a:t>
            </a:r>
            <a:r>
              <a:rPr lang="ru-RU" sz="2800" b="1" dirty="0" smtClean="0">
                <a:solidFill>
                  <a:srgbClr val="6600CC"/>
                </a:solidFill>
              </a:rPr>
              <a:t> </a:t>
            </a:r>
            <a:endParaRPr lang="ru-RU" sz="2800" b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36767" y="116632"/>
            <a:ext cx="5180757" cy="1427447"/>
          </a:xfr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5400000" scaled="1"/>
          </a:gradFill>
          <a:ln w="76200"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ru-RU" sz="3200" b="1" u="sng" dirty="0" err="1">
                <a:solidFill>
                  <a:schemeClr val="accent1">
                    <a:lumMod val="50000"/>
                  </a:schemeClr>
                </a:solidFill>
              </a:rPr>
              <a:t>Закони</a:t>
            </a:r>
            <a:r>
              <a:rPr lang="ru-RU" sz="3200" b="1" u="sng" dirty="0">
                <a:solidFill>
                  <a:schemeClr val="accent1">
                    <a:lumMod val="50000"/>
                  </a:schemeClr>
                </a:solidFill>
              </a:rPr>
              <a:t> царя </a:t>
            </a:r>
            <a:r>
              <a:rPr lang="ru-RU" sz="3200" b="1" u="sng" dirty="0" err="1">
                <a:solidFill>
                  <a:schemeClr val="accent1">
                    <a:lumMod val="50000"/>
                  </a:schemeClr>
                </a:solidFill>
              </a:rPr>
              <a:t>Хаммурапі</a:t>
            </a:r>
            <a:r>
              <a:rPr lang="ru-RU" sz="3200" b="1" u="sng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741363" y="5919788"/>
            <a:ext cx="2822575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FF"/>
                </a:solidFill>
                <a:latin typeface="Times New Roman" pitchFamily="18" charset="0"/>
              </a:rPr>
              <a:t>Стелла с законами</a:t>
            </a:r>
          </a:p>
          <a:p>
            <a:pPr algn="ctr"/>
            <a:r>
              <a:rPr lang="ru-RU" b="1">
                <a:solidFill>
                  <a:srgbClr val="FFFFFF"/>
                </a:solidFill>
                <a:latin typeface="Times New Roman" pitchFamily="18" charset="0"/>
              </a:rPr>
              <a:t>Хаммурапи из Суз.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2125"/>
            <a:ext cx="3456384" cy="660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89"/>
            <a:ext cx="4143404" cy="643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290"/>
            <a:ext cx="4091589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4450"/>
            <a:ext cx="7772400" cy="539750"/>
          </a:xfr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5400000" scaled="1"/>
          </a:gradFill>
          <a:ln w="76200"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ru-RU" sz="3200" b="1" u="sng" dirty="0" err="1" smtClean="0">
                <a:solidFill>
                  <a:srgbClr val="FFFF00"/>
                </a:solidFill>
              </a:rPr>
              <a:t>Вавилонська</a:t>
            </a:r>
            <a:r>
              <a:rPr lang="ru-RU" sz="3200" b="1" u="sng" dirty="0" smtClean="0">
                <a:solidFill>
                  <a:srgbClr val="FFFF00"/>
                </a:solidFill>
              </a:rPr>
              <a:t> вежа</a:t>
            </a:r>
            <a:endParaRPr lang="ru-RU" sz="3200" b="1" u="sng" dirty="0">
              <a:solidFill>
                <a:srgbClr val="FFFF00"/>
              </a:solidFill>
            </a:endParaRPr>
          </a:p>
        </p:txBody>
      </p:sp>
      <p:sp>
        <p:nvSpPr>
          <p:cNvPr id="12292" name="Rectangle 4" descr="Упаковочн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4545013" y="933450"/>
            <a:ext cx="4059237" cy="5040313"/>
          </a:xfrm>
          <a:blipFill dpi="0" rotWithShape="0">
            <a:blip r:embed="rId2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ru-RU" sz="2400" b="1" dirty="0">
                <a:solidFill>
                  <a:srgbClr val="660033"/>
                </a:solidFill>
              </a:rPr>
              <a:t>У </a:t>
            </a:r>
            <a:r>
              <a:rPr lang="ru-RU" sz="2400" b="1" dirty="0" err="1">
                <a:solidFill>
                  <a:srgbClr val="660033"/>
                </a:solidFill>
              </a:rPr>
              <a:t>Вавилоні</a:t>
            </a:r>
            <a:r>
              <a:rPr lang="ru-RU" sz="2400" b="1" dirty="0">
                <a:solidFill>
                  <a:srgbClr val="660033"/>
                </a:solidFill>
              </a:rPr>
              <a:t> у верховного бога Мардука </a:t>
            </a:r>
            <a:r>
              <a:rPr lang="ru-RU" sz="2400" b="1" dirty="0" err="1">
                <a:solidFill>
                  <a:srgbClr val="660033"/>
                </a:solidFill>
              </a:rPr>
              <a:t>було</a:t>
            </a:r>
            <a:r>
              <a:rPr lang="ru-RU" sz="2400" b="1" dirty="0">
                <a:solidFill>
                  <a:srgbClr val="660033"/>
                </a:solidFill>
              </a:rPr>
              <a:t> </a:t>
            </a:r>
            <a:r>
              <a:rPr lang="ru-RU" sz="2400" b="1" dirty="0" err="1">
                <a:solidFill>
                  <a:srgbClr val="660033"/>
                </a:solidFill>
              </a:rPr>
              <a:t>містке</a:t>
            </a:r>
            <a:r>
              <a:rPr lang="ru-RU" sz="2400" b="1" dirty="0">
                <a:solidFill>
                  <a:srgbClr val="660033"/>
                </a:solidFill>
              </a:rPr>
              <a:t> </a:t>
            </a:r>
            <a:r>
              <a:rPr lang="ru-RU" sz="2400" b="1" dirty="0" err="1">
                <a:solidFill>
                  <a:srgbClr val="660033"/>
                </a:solidFill>
              </a:rPr>
              <a:t>земне</a:t>
            </a:r>
            <a:r>
              <a:rPr lang="ru-RU" sz="2400" b="1" dirty="0">
                <a:solidFill>
                  <a:srgbClr val="660033"/>
                </a:solidFill>
              </a:rPr>
              <a:t> </a:t>
            </a:r>
            <a:r>
              <a:rPr lang="ru-RU" sz="2400" b="1" dirty="0" err="1">
                <a:solidFill>
                  <a:srgbClr val="660033"/>
                </a:solidFill>
              </a:rPr>
              <a:t>житло</a:t>
            </a:r>
            <a:r>
              <a:rPr lang="ru-RU" sz="2400" b="1" dirty="0">
                <a:solidFill>
                  <a:srgbClr val="660033"/>
                </a:solidFill>
              </a:rPr>
              <a:t> - </a:t>
            </a:r>
            <a:r>
              <a:rPr lang="ru-RU" sz="2400" b="1" dirty="0" err="1">
                <a:solidFill>
                  <a:srgbClr val="660033"/>
                </a:solidFill>
              </a:rPr>
              <a:t>зіккурат</a:t>
            </a:r>
            <a:r>
              <a:rPr lang="ru-RU" sz="2400" b="1" dirty="0">
                <a:solidFill>
                  <a:srgbClr val="660033"/>
                </a:solidFill>
              </a:rPr>
              <a:t>. </a:t>
            </a:r>
            <a:r>
              <a:rPr lang="ru-RU" sz="2400" b="1" dirty="0" err="1">
                <a:solidFill>
                  <a:srgbClr val="660033"/>
                </a:solidFill>
              </a:rPr>
              <a:t>Це</a:t>
            </a:r>
            <a:r>
              <a:rPr lang="ru-RU" sz="2400" b="1" dirty="0">
                <a:solidFill>
                  <a:srgbClr val="660033"/>
                </a:solidFill>
              </a:rPr>
              <a:t> </a:t>
            </a:r>
            <a:r>
              <a:rPr lang="ru-RU" sz="2400" b="1" dirty="0" err="1">
                <a:solidFill>
                  <a:srgbClr val="660033"/>
                </a:solidFill>
              </a:rPr>
              <a:t>одне</a:t>
            </a:r>
            <a:r>
              <a:rPr lang="ru-RU" sz="2400" b="1" dirty="0">
                <a:solidFill>
                  <a:srgbClr val="660033"/>
                </a:solidFill>
              </a:rPr>
              <a:t> з чудес </a:t>
            </a:r>
            <a:r>
              <a:rPr lang="ru-RU" sz="2400" b="1" dirty="0" err="1">
                <a:solidFill>
                  <a:srgbClr val="660033"/>
                </a:solidFill>
              </a:rPr>
              <a:t>світу</a:t>
            </a:r>
            <a:r>
              <a:rPr lang="ru-RU" sz="2400" b="1" dirty="0">
                <a:solidFill>
                  <a:srgbClr val="660033"/>
                </a:solidFill>
              </a:rPr>
              <a:t> - </a:t>
            </a:r>
            <a:r>
              <a:rPr lang="ru-RU" sz="2400" b="1" dirty="0" err="1">
                <a:solidFill>
                  <a:srgbClr val="660033"/>
                </a:solidFill>
              </a:rPr>
              <a:t>Вавилонська</a:t>
            </a:r>
            <a:r>
              <a:rPr lang="ru-RU" sz="2400" b="1" dirty="0">
                <a:solidFill>
                  <a:srgbClr val="660033"/>
                </a:solidFill>
              </a:rPr>
              <a:t> вежа.</a:t>
            </a:r>
          </a:p>
          <a:p>
            <a:pPr>
              <a:buFont typeface="Monotype Sorts" pitchFamily="2" charset="2"/>
              <a:buNone/>
            </a:pPr>
            <a:r>
              <a:rPr lang="ru-RU" sz="2400" b="1" dirty="0" err="1">
                <a:solidFill>
                  <a:srgbClr val="660033"/>
                </a:solidFill>
              </a:rPr>
              <a:t>Цей</a:t>
            </a:r>
            <a:r>
              <a:rPr lang="ru-RU" sz="2400" b="1" dirty="0">
                <a:solidFill>
                  <a:srgbClr val="660033"/>
                </a:solidFill>
              </a:rPr>
              <a:t> </a:t>
            </a:r>
            <a:r>
              <a:rPr lang="ru-RU" sz="2400" b="1" dirty="0" err="1">
                <a:solidFill>
                  <a:srgbClr val="660033"/>
                </a:solidFill>
              </a:rPr>
              <a:t>зиккурат</a:t>
            </a:r>
            <a:r>
              <a:rPr lang="ru-RU" sz="2400" b="1" dirty="0">
                <a:solidFill>
                  <a:srgbClr val="660033"/>
                </a:solidFill>
              </a:rPr>
              <a:t> </a:t>
            </a:r>
            <a:r>
              <a:rPr lang="ru-RU" sz="2400" b="1" dirty="0" err="1">
                <a:solidFill>
                  <a:srgbClr val="660033"/>
                </a:solidFill>
              </a:rPr>
              <a:t>мав</a:t>
            </a:r>
            <a:r>
              <a:rPr lang="ru-RU" sz="2400" b="1" dirty="0">
                <a:solidFill>
                  <a:srgbClr val="660033"/>
                </a:solidFill>
              </a:rPr>
              <a:t> </a:t>
            </a:r>
            <a:r>
              <a:rPr lang="ru-RU" sz="2400" b="1" dirty="0" err="1">
                <a:solidFill>
                  <a:srgbClr val="660033"/>
                </a:solidFill>
              </a:rPr>
              <a:t>висоту</a:t>
            </a:r>
            <a:r>
              <a:rPr lang="ru-RU" sz="2400" b="1" dirty="0">
                <a:solidFill>
                  <a:srgbClr val="660033"/>
                </a:solidFill>
              </a:rPr>
              <a:t> </a:t>
            </a:r>
            <a:r>
              <a:rPr lang="ru-RU" sz="2400" b="1" dirty="0" err="1">
                <a:solidFill>
                  <a:srgbClr val="660033"/>
                </a:solidFill>
              </a:rPr>
              <a:t>більше</a:t>
            </a:r>
            <a:r>
              <a:rPr lang="ru-RU" sz="2400" b="1" dirty="0">
                <a:solidFill>
                  <a:srgbClr val="660033"/>
                </a:solidFill>
              </a:rPr>
              <a:t> 90 м і </a:t>
            </a:r>
            <a:r>
              <a:rPr lang="ru-RU" sz="2400" b="1" dirty="0" err="1">
                <a:solidFill>
                  <a:srgbClr val="660033"/>
                </a:solidFill>
              </a:rPr>
              <a:t>складався</a:t>
            </a:r>
            <a:r>
              <a:rPr lang="ru-RU" sz="2400" b="1" dirty="0">
                <a:solidFill>
                  <a:srgbClr val="660033"/>
                </a:solidFill>
              </a:rPr>
              <a:t> з семи </a:t>
            </a:r>
            <a:r>
              <a:rPr lang="ru-RU" sz="2400" b="1" dirty="0" err="1">
                <a:solidFill>
                  <a:srgbClr val="660033"/>
                </a:solidFill>
              </a:rPr>
              <a:t>розташованих</a:t>
            </a:r>
            <a:r>
              <a:rPr lang="ru-RU" sz="2400" b="1" dirty="0">
                <a:solidFill>
                  <a:srgbClr val="660033"/>
                </a:solidFill>
              </a:rPr>
              <a:t> сходами </a:t>
            </a:r>
            <a:r>
              <a:rPr lang="ru-RU" sz="2400" b="1" dirty="0" err="1">
                <a:solidFill>
                  <a:srgbClr val="660033"/>
                </a:solidFill>
              </a:rPr>
              <a:t>поверхів</a:t>
            </a:r>
            <a:r>
              <a:rPr lang="ru-RU" sz="2400" b="1" dirty="0">
                <a:solidFill>
                  <a:srgbClr val="660033"/>
                </a:solidFill>
              </a:rPr>
              <a:t>, на </a:t>
            </a:r>
            <a:r>
              <a:rPr lang="ru-RU" sz="2400" b="1" dirty="0" err="1">
                <a:solidFill>
                  <a:srgbClr val="660033"/>
                </a:solidFill>
              </a:rPr>
              <a:t>які</a:t>
            </a:r>
            <a:r>
              <a:rPr lang="ru-RU" sz="2400" b="1" dirty="0">
                <a:solidFill>
                  <a:srgbClr val="660033"/>
                </a:solidFill>
              </a:rPr>
              <a:t> </a:t>
            </a:r>
            <a:r>
              <a:rPr lang="ru-RU" sz="2400" b="1" dirty="0" err="1">
                <a:solidFill>
                  <a:srgbClr val="660033"/>
                </a:solidFill>
              </a:rPr>
              <a:t>піднімалися</a:t>
            </a:r>
            <a:r>
              <a:rPr lang="ru-RU" sz="2400" b="1" dirty="0">
                <a:solidFill>
                  <a:srgbClr val="660033"/>
                </a:solidFill>
              </a:rPr>
              <a:t> по </a:t>
            </a:r>
            <a:r>
              <a:rPr lang="ru-RU" sz="2400" b="1" dirty="0" err="1">
                <a:solidFill>
                  <a:srgbClr val="660033"/>
                </a:solidFill>
              </a:rPr>
              <a:t>влаштованим</a:t>
            </a:r>
            <a:r>
              <a:rPr lang="ru-RU" sz="2400" b="1" dirty="0">
                <a:solidFill>
                  <a:srgbClr val="660033"/>
                </a:solidFill>
              </a:rPr>
              <a:t> </a:t>
            </a:r>
            <a:r>
              <a:rPr lang="ru-RU" sz="2400" b="1" dirty="0" err="1">
                <a:solidFill>
                  <a:srgbClr val="660033"/>
                </a:solidFill>
              </a:rPr>
              <a:t>зовні</a:t>
            </a:r>
            <a:r>
              <a:rPr lang="ru-RU" sz="2400" b="1" dirty="0">
                <a:solidFill>
                  <a:srgbClr val="660033"/>
                </a:solidFill>
              </a:rPr>
              <a:t> сходах.</a:t>
            </a:r>
          </a:p>
        </p:txBody>
      </p:sp>
      <p:pic>
        <p:nvPicPr>
          <p:cNvPr id="12301" name="Picture 13" descr="1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539750" y="885825"/>
            <a:ext cx="3843338" cy="5135563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Висячі сади семіраміди</a:t>
            </a:r>
            <a:endParaRPr lang="ru-RU" dirty="0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856984" cy="521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78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74838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Висячі</a:t>
            </a:r>
            <a:r>
              <a:rPr lang="ru-RU" sz="3200" dirty="0"/>
              <a:t> сади </a:t>
            </a:r>
            <a:r>
              <a:rPr lang="ru-RU" sz="3200" dirty="0" err="1"/>
              <a:t>Семіраміди</a:t>
            </a:r>
            <a:r>
              <a:rPr lang="ru-RU" sz="3200" dirty="0"/>
              <a:t>, </a:t>
            </a:r>
            <a:r>
              <a:rPr lang="ru-RU" sz="3200" dirty="0" err="1"/>
              <a:t>одне</a:t>
            </a:r>
            <a:r>
              <a:rPr lang="ru-RU" sz="3200" dirty="0"/>
              <a:t> </a:t>
            </a:r>
            <a:r>
              <a:rPr lang="ru-RU" sz="3200" dirty="0" err="1"/>
              <a:t>із</a:t>
            </a:r>
            <a:r>
              <a:rPr lang="ru-RU" sz="3200" dirty="0"/>
              <a:t> семи чудес </a:t>
            </a:r>
            <a:r>
              <a:rPr lang="ru-RU" sz="3200" dirty="0" err="1"/>
              <a:t>світу</a:t>
            </a:r>
            <a:r>
              <a:rPr lang="ru-RU" sz="3200" dirty="0"/>
              <a:t>, яке, за легендою, </a:t>
            </a:r>
            <a:r>
              <a:rPr lang="ru-RU" sz="3200" dirty="0" err="1"/>
              <a:t>збудував</a:t>
            </a:r>
            <a:r>
              <a:rPr lang="ru-RU" sz="3200" dirty="0"/>
              <a:t> </a:t>
            </a:r>
            <a:r>
              <a:rPr lang="ru-RU" sz="3200" dirty="0" err="1"/>
              <a:t>цар</a:t>
            </a:r>
            <a:r>
              <a:rPr lang="ru-RU" sz="3200" dirty="0"/>
              <a:t> Навуходоносор </a:t>
            </a:r>
            <a:r>
              <a:rPr lang="ru-RU" sz="3200" dirty="0" err="1"/>
              <a:t>своїй</a:t>
            </a:r>
            <a:r>
              <a:rPr lang="ru-RU" sz="3200" dirty="0"/>
              <a:t> </a:t>
            </a:r>
            <a:r>
              <a:rPr lang="ru-RU" sz="3200" dirty="0" err="1"/>
              <a:t>дружині</a:t>
            </a:r>
            <a:r>
              <a:rPr lang="ru-RU" sz="3200" dirty="0"/>
              <a:t> </a:t>
            </a:r>
            <a:r>
              <a:rPr lang="ru-RU" sz="3200" dirty="0" err="1"/>
              <a:t>Семіраміді</a:t>
            </a:r>
            <a:r>
              <a:rPr lang="ru-RU" sz="3200" dirty="0"/>
              <a:t> </a:t>
            </a:r>
            <a:r>
              <a:rPr lang="ru-RU" sz="3200" dirty="0" err="1"/>
              <a:t>були</a:t>
            </a:r>
            <a:r>
              <a:rPr lang="ru-RU" sz="3200" dirty="0"/>
              <a:t> </a:t>
            </a:r>
            <a:r>
              <a:rPr lang="ru-RU" sz="3200" dirty="0" err="1"/>
              <a:t>споруджені</a:t>
            </a:r>
            <a:r>
              <a:rPr lang="ru-RU" sz="3200" dirty="0"/>
              <a:t> на </a:t>
            </a:r>
            <a:r>
              <a:rPr lang="ru-RU" sz="3200" dirty="0" err="1"/>
              <a:t>склепінчастому</a:t>
            </a:r>
            <a:r>
              <a:rPr lang="ru-RU" sz="3200" dirty="0"/>
              <a:t> </a:t>
            </a:r>
            <a:r>
              <a:rPr lang="ru-RU" sz="3200" dirty="0" err="1"/>
              <a:t>кам'яному</a:t>
            </a:r>
            <a:r>
              <a:rPr lang="ru-RU" sz="3200" dirty="0"/>
              <a:t> </a:t>
            </a:r>
            <a:r>
              <a:rPr lang="ru-RU" sz="3200" dirty="0" err="1"/>
              <a:t>фундаменті</a:t>
            </a:r>
            <a:r>
              <a:rPr lang="ru-RU" sz="3200" dirty="0"/>
              <a:t>, </a:t>
            </a:r>
            <a:r>
              <a:rPr lang="ru-RU" sz="3200" dirty="0" err="1"/>
              <a:t>єдиній</a:t>
            </a:r>
            <a:r>
              <a:rPr lang="ru-RU" sz="3200" dirty="0"/>
              <a:t> </a:t>
            </a:r>
            <a:r>
              <a:rPr lang="ru-RU" sz="3200" dirty="0" err="1"/>
              <a:t>кам'яній</a:t>
            </a:r>
            <a:r>
              <a:rPr lang="ru-RU" sz="3200" dirty="0"/>
              <a:t> </a:t>
            </a:r>
            <a:r>
              <a:rPr lang="ru-RU" sz="3200" dirty="0" err="1"/>
              <a:t>споруді</a:t>
            </a:r>
            <a:r>
              <a:rPr lang="ru-RU" sz="3200" dirty="0"/>
              <a:t> в глинобитному </a:t>
            </a:r>
            <a:r>
              <a:rPr lang="ru-RU" sz="3200" dirty="0" err="1"/>
              <a:t>місті</a:t>
            </a:r>
            <a:r>
              <a:rPr lang="ru-RU" sz="3200" dirty="0"/>
              <a:t>. Вони </a:t>
            </a:r>
            <a:r>
              <a:rPr lang="ru-RU" sz="3200" dirty="0" err="1"/>
              <a:t>утворювали</a:t>
            </a:r>
            <a:r>
              <a:rPr lang="ru-RU" sz="3200" dirty="0"/>
              <a:t> </a:t>
            </a:r>
            <a:r>
              <a:rPr lang="ru-RU" sz="3200" dirty="0" err="1"/>
              <a:t>серію</a:t>
            </a:r>
            <a:r>
              <a:rPr lang="ru-RU" sz="3200" dirty="0"/>
              <a:t> </a:t>
            </a:r>
            <a:r>
              <a:rPr lang="ru-RU" sz="3200" dirty="0" err="1"/>
              <a:t>терас</a:t>
            </a:r>
            <a:r>
              <a:rPr lang="ru-RU" sz="3200" dirty="0"/>
              <a:t> і </a:t>
            </a:r>
            <a:r>
              <a:rPr lang="ru-RU" sz="3200" dirty="0" err="1"/>
              <a:t>забезпечувалися</a:t>
            </a:r>
            <a:r>
              <a:rPr lang="ru-RU" sz="3200" dirty="0"/>
              <a:t> водою за </a:t>
            </a:r>
            <a:r>
              <a:rPr lang="ru-RU" sz="3200" dirty="0" err="1"/>
              <a:t>допомогою</a:t>
            </a:r>
            <a:r>
              <a:rPr lang="ru-RU" sz="3200" dirty="0"/>
              <a:t> </a:t>
            </a:r>
            <a:r>
              <a:rPr lang="ru-RU" sz="3200" dirty="0" err="1"/>
              <a:t>гідравлічної</a:t>
            </a:r>
            <a:r>
              <a:rPr lang="ru-RU" sz="3200" dirty="0"/>
              <a:t> </a:t>
            </a:r>
            <a:r>
              <a:rPr lang="ru-RU" sz="3200" dirty="0" err="1"/>
              <a:t>системи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96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905000"/>
            <a:ext cx="8424936" cy="476436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 smtClean="0"/>
              <a:t>За </a:t>
            </a:r>
            <a:r>
              <a:rPr lang="ru-RU" dirty="0" err="1"/>
              <a:t>давніми</a:t>
            </a:r>
            <a:r>
              <a:rPr lang="ru-RU" dirty="0"/>
              <a:t> </a:t>
            </a:r>
            <a:r>
              <a:rPr lang="ru-RU" dirty="0" err="1"/>
              <a:t>переказами</a:t>
            </a:r>
            <a:r>
              <a:rPr lang="ru-RU" dirty="0"/>
              <a:t>, </a:t>
            </a:r>
            <a:r>
              <a:rPr lang="ru-RU" dirty="0" err="1"/>
              <a:t>Висячі</a:t>
            </a:r>
            <a:r>
              <a:rPr lang="ru-RU" dirty="0"/>
              <a:t> Сади </a:t>
            </a:r>
            <a:r>
              <a:rPr lang="ru-RU" dirty="0" err="1"/>
              <a:t>Семіраміди</a:t>
            </a:r>
            <a:r>
              <a:rPr lang="ru-RU" dirty="0"/>
              <a:t> </a:t>
            </a:r>
            <a:r>
              <a:rPr lang="ru-RU" dirty="0" err="1"/>
              <a:t>містилися</a:t>
            </a:r>
            <a:r>
              <a:rPr lang="ru-RU" dirty="0"/>
              <a:t> на </a:t>
            </a:r>
            <a:r>
              <a:rPr lang="ru-RU" dirty="0" err="1"/>
              <a:t>східному</a:t>
            </a:r>
            <a:r>
              <a:rPr lang="ru-RU" dirty="0"/>
              <a:t> </a:t>
            </a:r>
            <a:r>
              <a:rPr lang="ru-RU" dirty="0" err="1"/>
              <a:t>березі</a:t>
            </a:r>
            <a:r>
              <a:rPr lang="ru-RU" dirty="0"/>
              <a:t> </a:t>
            </a:r>
            <a:r>
              <a:rPr lang="ru-RU" dirty="0" err="1"/>
              <a:t>річки</a:t>
            </a:r>
            <a:r>
              <a:rPr lang="ru-RU" dirty="0"/>
              <a:t> </a:t>
            </a:r>
            <a:r>
              <a:rPr lang="ru-RU" dirty="0" err="1"/>
              <a:t>Євфрат</a:t>
            </a:r>
            <a:r>
              <a:rPr lang="ru-RU" dirty="0"/>
              <a:t>, </a:t>
            </a:r>
            <a:r>
              <a:rPr lang="ru-RU" dirty="0" err="1"/>
              <a:t>приблизно</a:t>
            </a:r>
            <a:r>
              <a:rPr lang="ru-RU" dirty="0"/>
              <a:t> за 50 км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південного</a:t>
            </a:r>
            <a:r>
              <a:rPr lang="ru-RU" dirty="0"/>
              <a:t> Багдада. Вони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побудовані</a:t>
            </a:r>
            <a:r>
              <a:rPr lang="ru-RU" dirty="0"/>
              <a:t> для </a:t>
            </a:r>
            <a:r>
              <a:rPr lang="ru-RU" dirty="0" err="1"/>
              <a:t>дружини</a:t>
            </a:r>
            <a:r>
              <a:rPr lang="ru-RU" dirty="0"/>
              <a:t> </a:t>
            </a:r>
            <a:r>
              <a:rPr lang="ru-RU" dirty="0" err="1"/>
              <a:t>вавилонського</a:t>
            </a:r>
            <a:r>
              <a:rPr lang="ru-RU" dirty="0"/>
              <a:t> царя Навуходоносора </a:t>
            </a:r>
            <a:r>
              <a:rPr lang="en-US" dirty="0"/>
              <a:t>II </a:t>
            </a:r>
            <a:r>
              <a:rPr lang="ru-RU" dirty="0" err="1"/>
              <a:t>Семіраміди</a:t>
            </a:r>
            <a:r>
              <a:rPr lang="ru-RU" dirty="0"/>
              <a:t>, яка </a:t>
            </a:r>
            <a:r>
              <a:rPr lang="ru-RU" dirty="0" err="1"/>
              <a:t>сумувала</a:t>
            </a:r>
            <a:r>
              <a:rPr lang="ru-RU" dirty="0"/>
              <a:t> за горами та </a:t>
            </a:r>
            <a:r>
              <a:rPr lang="ru-RU" dirty="0" err="1"/>
              <a:t>лісами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батьківщини</a:t>
            </a:r>
            <a:r>
              <a:rPr lang="ru-RU" dirty="0"/>
              <a:t>.</a:t>
            </a:r>
          </a:p>
          <a:p>
            <a:endParaRPr lang="ru-RU" dirty="0"/>
          </a:p>
          <a:p>
            <a:pPr marL="45720" indent="0">
              <a:buNone/>
            </a:pP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садів</a:t>
            </a:r>
            <a:r>
              <a:rPr lang="ru-RU" dirty="0"/>
              <a:t> </a:t>
            </a:r>
            <a:r>
              <a:rPr lang="ru-RU" dirty="0" err="1"/>
              <a:t>сягає</a:t>
            </a:r>
            <a:r>
              <a:rPr lang="ru-RU" dirty="0"/>
              <a:t> </a:t>
            </a:r>
            <a:r>
              <a:rPr lang="ru-RU" dirty="0" err="1"/>
              <a:t>давніх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. </a:t>
            </a:r>
            <a:r>
              <a:rPr lang="ru-RU" dirty="0" err="1"/>
              <a:t>Вавилонський</a:t>
            </a:r>
            <a:r>
              <a:rPr lang="ru-RU" dirty="0"/>
              <a:t> </a:t>
            </a:r>
            <a:r>
              <a:rPr lang="ru-RU" dirty="0" err="1"/>
              <a:t>цар</a:t>
            </a:r>
            <a:r>
              <a:rPr lang="ru-RU" dirty="0"/>
              <a:t> Навуходоносор </a:t>
            </a:r>
            <a:r>
              <a:rPr lang="en-US" dirty="0"/>
              <a:t>II (605–562 </a:t>
            </a:r>
            <a:r>
              <a:rPr lang="ru-RU" dirty="0"/>
              <a:t>р. до н. е.) для </a:t>
            </a:r>
            <a:r>
              <a:rPr lang="ru-RU" dirty="0" err="1"/>
              <a:t>боротьби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головного ворога — </a:t>
            </a:r>
            <a:r>
              <a:rPr lang="ru-RU" dirty="0" err="1"/>
              <a:t>Ассирії</a:t>
            </a:r>
            <a:r>
              <a:rPr lang="ru-RU" dirty="0"/>
              <a:t>, </a:t>
            </a:r>
            <a:r>
              <a:rPr lang="ru-RU" dirty="0" err="1"/>
              <a:t>війська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двічі</a:t>
            </a:r>
            <a:r>
              <a:rPr lang="ru-RU" dirty="0"/>
              <a:t> </a:t>
            </a:r>
            <a:r>
              <a:rPr lang="ru-RU" dirty="0" err="1"/>
              <a:t>руйнували</a:t>
            </a:r>
            <a:r>
              <a:rPr lang="ru-RU" dirty="0"/>
              <a:t> </a:t>
            </a:r>
            <a:r>
              <a:rPr lang="ru-RU" dirty="0" err="1"/>
              <a:t>столицю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Вавилон, </a:t>
            </a:r>
            <a:r>
              <a:rPr lang="ru-RU" dirty="0" err="1"/>
              <a:t>уклав</a:t>
            </a:r>
            <a:r>
              <a:rPr lang="ru-RU" dirty="0"/>
              <a:t> </a:t>
            </a:r>
            <a:r>
              <a:rPr lang="ru-RU" dirty="0" err="1"/>
              <a:t>військовий</a:t>
            </a:r>
            <a:r>
              <a:rPr lang="ru-RU" dirty="0"/>
              <a:t> союз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Кнаксаром</a:t>
            </a:r>
            <a:r>
              <a:rPr lang="ru-RU" dirty="0"/>
              <a:t>, царем </a:t>
            </a:r>
            <a:r>
              <a:rPr lang="ru-RU" dirty="0" err="1"/>
              <a:t>Мідії</a:t>
            </a:r>
            <a:r>
              <a:rPr lang="ru-RU" dirty="0"/>
              <a:t>. </a:t>
            </a:r>
            <a:r>
              <a:rPr lang="ru-RU" dirty="0" err="1"/>
              <a:t>Перемігши</a:t>
            </a:r>
            <a:r>
              <a:rPr lang="ru-RU" dirty="0"/>
              <a:t>, вони </a:t>
            </a:r>
            <a:r>
              <a:rPr lang="ru-RU" dirty="0" err="1"/>
              <a:t>розділили</a:t>
            </a:r>
            <a:r>
              <a:rPr lang="ru-RU" dirty="0"/>
              <a:t> </a:t>
            </a:r>
            <a:r>
              <a:rPr lang="ru-RU" dirty="0" err="1"/>
              <a:t>територію</a:t>
            </a:r>
            <a:r>
              <a:rPr lang="ru-RU" dirty="0"/>
              <a:t> </a:t>
            </a:r>
            <a:r>
              <a:rPr lang="ru-RU" dirty="0" err="1"/>
              <a:t>Ассирії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собою. </a:t>
            </a:r>
            <a:r>
              <a:rPr lang="ru-RU" dirty="0" err="1"/>
              <a:t>Військовий</a:t>
            </a:r>
            <a:r>
              <a:rPr lang="ru-RU" dirty="0"/>
              <a:t> союз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зміцнений</a:t>
            </a:r>
            <a:r>
              <a:rPr lang="ru-RU" dirty="0"/>
              <a:t> </a:t>
            </a:r>
            <a:r>
              <a:rPr lang="ru-RU" dirty="0" err="1"/>
              <a:t>одруженням</a:t>
            </a:r>
            <a:r>
              <a:rPr lang="ru-RU" dirty="0"/>
              <a:t> Навуходоносора </a:t>
            </a:r>
            <a:r>
              <a:rPr lang="en-US" dirty="0"/>
              <a:t>II </a:t>
            </a:r>
            <a:r>
              <a:rPr lang="ru-RU" dirty="0" err="1"/>
              <a:t>із</a:t>
            </a:r>
            <a:r>
              <a:rPr lang="ru-RU" dirty="0"/>
              <a:t> дочкою </a:t>
            </a:r>
            <a:r>
              <a:rPr lang="ru-RU" dirty="0" err="1"/>
              <a:t>мідійського</a:t>
            </a:r>
            <a:r>
              <a:rPr lang="ru-RU" dirty="0"/>
              <a:t> царя </a:t>
            </a:r>
            <a:r>
              <a:rPr lang="ru-RU" dirty="0" err="1"/>
              <a:t>Амітіс</a:t>
            </a:r>
            <a:r>
              <a:rPr lang="ru-RU" dirty="0"/>
              <a:t>.</a:t>
            </a:r>
          </a:p>
          <a:p>
            <a:endParaRPr lang="ru-RU" dirty="0"/>
          </a:p>
          <a:p>
            <a:pPr marL="45720" indent="0">
              <a:buNone/>
            </a:pPr>
            <a:r>
              <a:rPr lang="ru-RU" dirty="0" err="1"/>
              <a:t>Запорошений</a:t>
            </a:r>
            <a:r>
              <a:rPr lang="ru-RU" dirty="0"/>
              <a:t> і </a:t>
            </a:r>
            <a:r>
              <a:rPr lang="ru-RU" dirty="0" err="1"/>
              <a:t>шумний</a:t>
            </a:r>
            <a:r>
              <a:rPr lang="ru-RU" dirty="0"/>
              <a:t> Вавилон, </a:t>
            </a:r>
            <a:r>
              <a:rPr lang="ru-RU" dirty="0" err="1"/>
              <a:t>розташований</a:t>
            </a:r>
            <a:r>
              <a:rPr lang="ru-RU" dirty="0"/>
              <a:t> на </a:t>
            </a:r>
            <a:r>
              <a:rPr lang="ru-RU" dirty="0" err="1"/>
              <a:t>пустельній</a:t>
            </a:r>
            <a:r>
              <a:rPr lang="ru-RU" dirty="0"/>
              <a:t> </a:t>
            </a:r>
            <a:r>
              <a:rPr lang="ru-RU" dirty="0" err="1"/>
              <a:t>піщаній</a:t>
            </a:r>
            <a:r>
              <a:rPr lang="ru-RU" dirty="0"/>
              <a:t> </a:t>
            </a:r>
            <a:r>
              <a:rPr lang="ru-RU" dirty="0" err="1"/>
              <a:t>рівнині</a:t>
            </a:r>
            <a:r>
              <a:rPr lang="ru-RU" dirty="0"/>
              <a:t>, не </a:t>
            </a:r>
            <a:r>
              <a:rPr lang="ru-RU" dirty="0" err="1"/>
              <a:t>радував</a:t>
            </a:r>
            <a:r>
              <a:rPr lang="ru-RU" dirty="0"/>
              <a:t> </a:t>
            </a:r>
            <a:r>
              <a:rPr lang="ru-RU" dirty="0" err="1"/>
              <a:t>царицю</a:t>
            </a:r>
            <a:r>
              <a:rPr lang="ru-RU" dirty="0"/>
              <a:t>, яка </a:t>
            </a:r>
            <a:r>
              <a:rPr lang="ru-RU" dirty="0" err="1"/>
              <a:t>зросла</a:t>
            </a:r>
            <a:r>
              <a:rPr lang="ru-RU" dirty="0"/>
              <a:t> в </a:t>
            </a:r>
            <a:r>
              <a:rPr lang="ru-RU" dirty="0" err="1"/>
              <a:t>гористій</a:t>
            </a:r>
            <a:r>
              <a:rPr lang="ru-RU" dirty="0"/>
              <a:t> і </a:t>
            </a:r>
            <a:r>
              <a:rPr lang="ru-RU" dirty="0" err="1"/>
              <a:t>зеленій</a:t>
            </a:r>
            <a:r>
              <a:rPr lang="ru-RU" dirty="0"/>
              <a:t> </a:t>
            </a:r>
            <a:r>
              <a:rPr lang="ru-RU" dirty="0" err="1"/>
              <a:t>Мідії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утішити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, Навуходоносор наказав </a:t>
            </a:r>
            <a:r>
              <a:rPr lang="ru-RU" dirty="0" err="1"/>
              <a:t>звести</a:t>
            </a:r>
            <a:r>
              <a:rPr lang="ru-RU" dirty="0"/>
              <a:t> «</a:t>
            </a:r>
            <a:r>
              <a:rPr lang="ru-RU" dirty="0" err="1"/>
              <a:t>висячі</a:t>
            </a:r>
            <a:r>
              <a:rPr lang="ru-RU" dirty="0"/>
              <a:t> сади»</a:t>
            </a:r>
          </a:p>
        </p:txBody>
      </p:sp>
    </p:spTree>
    <p:extLst>
      <p:ext uri="{BB962C8B-B14F-4D97-AF65-F5344CB8AC3E}">
        <p14:creationId xmlns:p14="http://schemas.microsoft.com/office/powerpoint/2010/main" val="24075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905000"/>
            <a:ext cx="8134672" cy="41148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5400" dirty="0"/>
              <a:t>У 539 р. до н. е. </a:t>
            </a:r>
            <a:r>
              <a:rPr lang="ru-RU" sz="5400" dirty="0" err="1"/>
              <a:t>Нововавилонське</a:t>
            </a:r>
            <a:r>
              <a:rPr lang="ru-RU" sz="5400" dirty="0"/>
              <a:t> царство </a:t>
            </a:r>
            <a:r>
              <a:rPr lang="ru-RU" sz="5400" dirty="0" err="1"/>
              <a:t>було</a:t>
            </a:r>
            <a:r>
              <a:rPr lang="ru-RU" sz="5400" dirty="0"/>
              <a:t> </a:t>
            </a:r>
            <a:r>
              <a:rPr lang="ru-RU" sz="5400" dirty="0" err="1"/>
              <a:t>захоплене</a:t>
            </a:r>
            <a:r>
              <a:rPr lang="ru-RU" sz="5400" dirty="0"/>
              <a:t> Киром II Великим, царем </a:t>
            </a:r>
            <a:r>
              <a:rPr lang="ru-RU" sz="5400" dirty="0" err="1"/>
              <a:t>Персії</a:t>
            </a:r>
            <a:r>
              <a:rPr lang="ru-RU" dirty="0"/>
              <a:t>.</a:t>
            </a:r>
          </a:p>
        </p:txBody>
      </p:sp>
      <p:sp>
        <p:nvSpPr>
          <p:cNvPr id="5" name="Выноска со стрелками влево/вправо 4"/>
          <p:cNvSpPr/>
          <p:nvPr/>
        </p:nvSpPr>
        <p:spPr>
          <a:xfrm>
            <a:off x="251520" y="1159739"/>
            <a:ext cx="8892480" cy="5112568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99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двуречье в 4-3 тысячелетии до н э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468313" y="692150"/>
            <a:ext cx="8207375" cy="6094413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539750"/>
          </a:xfr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5400000" scaled="1"/>
          </a:gradFill>
          <a:ln w="76200">
            <a:solidFill>
              <a:schemeClr val="tx2"/>
            </a:solidFill>
          </a:ln>
        </p:spPr>
        <p:txBody>
          <a:bodyPr/>
          <a:lstStyle/>
          <a:p>
            <a:pPr algn="ctr">
              <a:defRPr/>
            </a:pPr>
            <a:r>
              <a:rPr lang="uk-UA" sz="3200" b="1" dirty="0" smtClean="0">
                <a:solidFill>
                  <a:srgbClr val="FFFF00"/>
                </a:solidFill>
              </a:rPr>
              <a:t>Країна двох річок</a:t>
            </a:r>
            <a:r>
              <a:rPr lang="ru-RU" sz="3200" b="1" dirty="0" smtClean="0">
                <a:solidFill>
                  <a:srgbClr val="FFFF00"/>
                </a:solidFill>
                <a:effectLst/>
              </a:rPr>
              <a:t>.</a:t>
            </a:r>
          </a:p>
        </p:txBody>
      </p:sp>
      <p:sp>
        <p:nvSpPr>
          <p:cNvPr id="6147" name="Rectangle 3" descr="Упаковочн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908050"/>
            <a:ext cx="3455988" cy="2016125"/>
          </a:xfrm>
          <a:blipFill dpi="0" rotWithShape="0">
            <a:blip r:embed="rId3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algn="ctr">
              <a:buFont typeface="Monotype Sorts" pitchFamily="2" charset="2"/>
              <a:buNone/>
            </a:pPr>
            <a:r>
              <a:rPr lang="ru-RU" sz="2800" b="1" smtClean="0">
                <a:solidFill>
                  <a:srgbClr val="660033"/>
                </a:solidFill>
              </a:rPr>
              <a:t>Двуречье-это стра-на,лежащая меж-ду 2-х рек-Тиг-ром и Евфратом.</a:t>
            </a:r>
          </a:p>
        </p:txBody>
      </p:sp>
      <p:sp>
        <p:nvSpPr>
          <p:cNvPr id="6152" name="Rectangle 8" descr="Упаковочная бумага"/>
          <p:cNvSpPr>
            <a:spLocks noChangeArrowheads="1"/>
          </p:cNvSpPr>
          <p:nvPr/>
        </p:nvSpPr>
        <p:spPr bwMode="auto">
          <a:xfrm>
            <a:off x="5219700" y="908050"/>
            <a:ext cx="3455988" cy="20161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ru-RU" b="1">
                <a:solidFill>
                  <a:srgbClr val="6600CC"/>
                </a:solidFill>
                <a:effectLst/>
                <a:latin typeface="Times New Roman" pitchFamily="18" charset="0"/>
              </a:rPr>
              <a:t>Опишите природные условия Двуречья и попытайтесь опреде лить,чем  занима-лись его жители?</a:t>
            </a:r>
          </a:p>
        </p:txBody>
      </p:sp>
      <p:sp>
        <p:nvSpPr>
          <p:cNvPr id="6153" name="Rectangle 9" descr="Упаковочная бумага"/>
          <p:cNvSpPr>
            <a:spLocks noChangeArrowheads="1"/>
          </p:cNvSpPr>
          <p:nvPr/>
        </p:nvSpPr>
        <p:spPr bwMode="auto">
          <a:xfrm>
            <a:off x="5219700" y="908050"/>
            <a:ext cx="3455988" cy="20161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ru-RU" b="1" dirty="0" err="1">
                <a:solidFill>
                  <a:srgbClr val="660033"/>
                </a:solidFill>
                <a:latin typeface="Times New Roman" pitchFamily="18" charset="0"/>
              </a:rPr>
              <a:t>Близько</a:t>
            </a:r>
            <a:r>
              <a:rPr lang="ru-RU" b="1" dirty="0">
                <a:solidFill>
                  <a:srgbClr val="660033"/>
                </a:solidFill>
                <a:latin typeface="Times New Roman" pitchFamily="18" charset="0"/>
              </a:rPr>
              <a:t> 5 </a:t>
            </a:r>
            <a:r>
              <a:rPr lang="ru-RU" b="1" dirty="0" err="1">
                <a:solidFill>
                  <a:srgbClr val="660033"/>
                </a:solidFill>
                <a:latin typeface="Times New Roman" pitchFamily="18" charset="0"/>
              </a:rPr>
              <a:t>тис.років</a:t>
            </a:r>
            <a:r>
              <a:rPr lang="ru-RU" b="1" dirty="0">
                <a:solidFill>
                  <a:srgbClr val="660033"/>
                </a:solidFill>
                <a:latin typeface="Times New Roman" pitchFamily="18" charset="0"/>
              </a:rPr>
              <a:t> тому тут </a:t>
            </a:r>
            <a:r>
              <a:rPr lang="ru-RU" b="1" dirty="0" err="1">
                <a:solidFill>
                  <a:srgbClr val="660033"/>
                </a:solidFill>
                <a:latin typeface="Times New Roman" pitchFamily="18" charset="0"/>
              </a:rPr>
              <a:t>одночасно</a:t>
            </a:r>
            <a:r>
              <a:rPr lang="ru-RU" b="1" dirty="0">
                <a:solidFill>
                  <a:srgbClr val="660033"/>
                </a:solidFill>
                <a:latin typeface="Times New Roman" pitchFamily="18" charset="0"/>
              </a:rPr>
              <a:t> з </a:t>
            </a:r>
            <a:r>
              <a:rPr lang="ru-RU" b="1" dirty="0" err="1">
                <a:solidFill>
                  <a:srgbClr val="660033"/>
                </a:solidFill>
                <a:latin typeface="Times New Roman" pitchFamily="18" charset="0"/>
              </a:rPr>
              <a:t>Єгиптом</a:t>
            </a:r>
            <a:r>
              <a:rPr lang="ru-RU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ru-RU" b="1" dirty="0" err="1">
                <a:solidFill>
                  <a:srgbClr val="660033"/>
                </a:solidFill>
                <a:latin typeface="Times New Roman" pitchFamily="18" charset="0"/>
              </a:rPr>
              <a:t>виникла</a:t>
            </a:r>
            <a:r>
              <a:rPr lang="ru-RU" b="1" dirty="0">
                <a:solidFill>
                  <a:srgbClr val="660033"/>
                </a:solidFill>
                <a:latin typeface="Times New Roman" pitchFamily="18" charset="0"/>
              </a:rPr>
              <a:t> держава.</a:t>
            </a:r>
            <a:endParaRPr lang="ru-RU" b="1" dirty="0">
              <a:solidFill>
                <a:srgbClr val="660033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  <p:bldP spid="6152" grpId="0" build="allAtOnce" animBg="1"/>
      <p:bldP spid="61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312257" y="4221088"/>
            <a:ext cx="6516216" cy="230425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/>
              <a:t>З </a:t>
            </a:r>
            <a:r>
              <a:rPr lang="ru-RU" sz="2800" b="1" dirty="0" err="1" smtClean="0"/>
              <a:t>усіх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країн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світі</a:t>
            </a:r>
            <a:r>
              <a:rPr lang="ru-RU" sz="2800" b="1" dirty="0" smtClean="0"/>
              <a:t>,, </a:t>
            </a:r>
            <a:r>
              <a:rPr lang="ru-RU" sz="2800" b="1" dirty="0" err="1" smtClean="0"/>
              <a:t>ця</a:t>
            </a:r>
            <a:r>
              <a:rPr lang="ru-RU" sz="2800" b="1" dirty="0" smtClean="0"/>
              <a:t> земля родить, </a:t>
            </a:r>
            <a:r>
              <a:rPr lang="ru-RU" sz="2800" b="1" dirty="0" err="1" smtClean="0"/>
              <a:t>безумовно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найкращі</a:t>
            </a:r>
            <a:r>
              <a:rPr lang="ru-RU" sz="2800" b="1" dirty="0" smtClean="0"/>
              <a:t> плоди </a:t>
            </a:r>
            <a:r>
              <a:rPr lang="ru-RU" sz="2800" b="1" dirty="0" err="1" smtClean="0"/>
              <a:t>Деметри</a:t>
            </a:r>
            <a:r>
              <a:rPr lang="ru-RU" sz="2800" b="1" dirty="0" smtClean="0"/>
              <a:t> (злаки). </a:t>
            </a:r>
            <a:r>
              <a:rPr lang="ru-RU" sz="2800" b="1" dirty="0" err="1" smtClean="0"/>
              <a:t>Листя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пшениці</a:t>
            </a:r>
            <a:r>
              <a:rPr lang="ru-RU" sz="2800" b="1" dirty="0" smtClean="0"/>
              <a:t> та ячменю </a:t>
            </a:r>
            <a:r>
              <a:rPr lang="ru-RU" sz="2800" b="1" dirty="0" err="1" smtClean="0"/>
              <a:t>досягають</a:t>
            </a:r>
            <a:r>
              <a:rPr lang="ru-RU" sz="2800" b="1" dirty="0" smtClean="0"/>
              <a:t> там </a:t>
            </a:r>
            <a:r>
              <a:rPr lang="ru-RU" sz="2800" b="1" dirty="0" err="1" smtClean="0"/>
              <a:t>чотирьох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пальців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завширшки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grpSp>
        <p:nvGrpSpPr>
          <p:cNvPr id="10243" name="Группа 7"/>
          <p:cNvGrpSpPr>
            <a:grpSpLocks/>
          </p:cNvGrpSpPr>
          <p:nvPr/>
        </p:nvGrpSpPr>
        <p:grpSpPr bwMode="auto">
          <a:xfrm>
            <a:off x="4412" y="332656"/>
            <a:ext cx="9144000" cy="3500437"/>
            <a:chOff x="0" y="1500174"/>
            <a:chExt cx="9144000" cy="3500462"/>
          </a:xfrm>
        </p:grpSpPr>
        <p:pic>
          <p:nvPicPr>
            <p:cNvPr id="10244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00174"/>
              <a:ext cx="5525680" cy="3500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68" y="1500174"/>
              <a:ext cx="4572032" cy="3500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558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5475585"/>
            <a:ext cx="5912511" cy="108237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/>
              <a:t>Просо та сезам </a:t>
            </a:r>
            <a:r>
              <a:rPr lang="ru-RU" sz="2800" b="1" dirty="0" err="1" smtClean="0"/>
              <a:t>бувають</a:t>
            </a:r>
            <a:r>
              <a:rPr lang="ru-RU" sz="2800" b="1" dirty="0" smtClean="0"/>
              <a:t> там </a:t>
            </a:r>
            <a:r>
              <a:rPr lang="ru-RU" sz="2800" b="1" dirty="0" err="1" smtClean="0"/>
              <a:t>висотою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дерево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grpSp>
        <p:nvGrpSpPr>
          <p:cNvPr id="11267" name="Группа 7"/>
          <p:cNvGrpSpPr>
            <a:grpSpLocks/>
          </p:cNvGrpSpPr>
          <p:nvPr/>
        </p:nvGrpSpPr>
        <p:grpSpPr bwMode="auto">
          <a:xfrm>
            <a:off x="571500" y="260648"/>
            <a:ext cx="7972425" cy="5214937"/>
            <a:chOff x="785786" y="571480"/>
            <a:chExt cx="7687222" cy="5048252"/>
          </a:xfrm>
        </p:grpSpPr>
        <p:pic>
          <p:nvPicPr>
            <p:cNvPr id="1126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2" y="571480"/>
              <a:ext cx="3972446" cy="5033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786" y="571480"/>
              <a:ext cx="3786189" cy="5048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747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929188"/>
            <a:ext cx="6407132" cy="1740172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err="1" smtClean="0"/>
              <a:t>Повсюдно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рівнині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ростуть</a:t>
            </a:r>
            <a:r>
              <a:rPr lang="ru-RU" sz="2800" b="1" dirty="0" smtClean="0"/>
              <a:t> там </a:t>
            </a:r>
            <a:r>
              <a:rPr lang="ru-RU" sz="2800" b="1" dirty="0" err="1" smtClean="0"/>
              <a:t>фінікові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пальми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переважно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родючі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Із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плодів</a:t>
            </a:r>
            <a:r>
              <a:rPr lang="ru-RU" sz="2800" b="1" dirty="0" smtClean="0"/>
              <a:t> пальм </a:t>
            </a:r>
            <a:r>
              <a:rPr lang="ru-RU" sz="2800" b="1" dirty="0" err="1" smtClean="0"/>
              <a:t>готують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хліб</a:t>
            </a:r>
            <a:r>
              <a:rPr lang="ru-RU" sz="2800" b="1" dirty="0" smtClean="0"/>
              <a:t>, вино, мед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grpSp>
        <p:nvGrpSpPr>
          <p:cNvPr id="12291" name="Группа 7"/>
          <p:cNvGrpSpPr>
            <a:grpSpLocks/>
          </p:cNvGrpSpPr>
          <p:nvPr/>
        </p:nvGrpSpPr>
        <p:grpSpPr bwMode="auto">
          <a:xfrm>
            <a:off x="285750" y="928688"/>
            <a:ext cx="8605838" cy="4000500"/>
            <a:chOff x="285720" y="928670"/>
            <a:chExt cx="8605872" cy="4000528"/>
          </a:xfrm>
        </p:grpSpPr>
        <p:pic>
          <p:nvPicPr>
            <p:cNvPr id="1229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2" y="928670"/>
              <a:ext cx="4033840" cy="4000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20" y="928670"/>
              <a:ext cx="4692928" cy="4000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55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vi-VN" sz="4800" b="1" dirty="0"/>
              <a:t>Шуме́р</a:t>
            </a:r>
            <a:r>
              <a:rPr lang="vi-VN" sz="4800" dirty="0"/>
              <a:t> — цивілізація, що існувала у 4-2 тисячолітті до н. е. на південному сході </a:t>
            </a:r>
            <a:r>
              <a:rPr lang="vi-VN" sz="4800" dirty="0">
                <a:hlinkClick r:id="rId2" tooltip="Межиріччя"/>
              </a:rPr>
              <a:t>Межиріччя</a:t>
            </a:r>
            <a:r>
              <a:rPr lang="vi-VN" sz="4800" dirty="0"/>
              <a:t> і є однією з найдавніших культур у світі.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0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2" descr="https://upload.wikimedia.org/wikipedia/commons/thumb/8/88/Cities_of_Sumeria.svg/436px-Cities_of_Sumeria.svg.png"/>
          <p:cNvSpPr>
            <a:spLocks noChangeAspect="1" noChangeArrowheads="1"/>
          </p:cNvSpPr>
          <p:nvPr/>
        </p:nvSpPr>
        <p:spPr bwMode="auto">
          <a:xfrm>
            <a:off x="155575" y="-1965325"/>
            <a:ext cx="372427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8" y="404664"/>
            <a:ext cx="8495631" cy="621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2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88201427SlideId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88202048SlideId2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88203014SlideId2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88202957SlideId2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88204235SlideId26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514</TotalTime>
  <Words>724</Words>
  <Application>Microsoft Office PowerPoint</Application>
  <PresentationFormat>Экран (4:3)</PresentationFormat>
  <Paragraphs>69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Сетка</vt:lpstr>
      <vt:lpstr>Передня азія. Найдавніші держави дворіччя. Стародавній Вавилон</vt:lpstr>
      <vt:lpstr>1. Поясніть, чому виникла необхідність створення держави на території Стародавнього Сходу.  2. Дайте визначення поняттям: «іригаційне землеробство», «деспотія», «місто», «держава».  3. Поясніть, як впливають природні та кліматичні умови на розвиток  держав.</vt:lpstr>
      <vt:lpstr>Презентация PowerPoint</vt:lpstr>
      <vt:lpstr>Країна двох річок.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Міста з глиняних цеглин</vt:lpstr>
      <vt:lpstr>Презентация PowerPoint</vt:lpstr>
      <vt:lpstr>Башти від землі до неба.</vt:lpstr>
      <vt:lpstr>Презентация PowerPoint</vt:lpstr>
      <vt:lpstr>Презентация PowerPoint</vt:lpstr>
      <vt:lpstr>Презентация PowerPoint</vt:lpstr>
      <vt:lpstr>Стародавній Вавилон</vt:lpstr>
      <vt:lpstr>Презентация PowerPoint</vt:lpstr>
      <vt:lpstr>Вавилон в середині 2 тис. до н.е.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Цар Хаммурапі</vt:lpstr>
      <vt:lpstr>Закони царя Хаммурапі.</vt:lpstr>
      <vt:lpstr>Презентация PowerPoint</vt:lpstr>
      <vt:lpstr>Вавилонська вежа</vt:lpstr>
      <vt:lpstr>Висячі сади семіраміди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User</cp:lastModifiedBy>
  <cp:revision>23</cp:revision>
  <dcterms:created xsi:type="dcterms:W3CDTF">2010-11-04T17:47:40Z</dcterms:created>
  <dcterms:modified xsi:type="dcterms:W3CDTF">2017-11-15T17:42:20Z</dcterms:modified>
</cp:coreProperties>
</file>