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  <p:sldMasterId id="2147483798" r:id="rId2"/>
    <p:sldMasterId id="2147483810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47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microsoft.com/office/2006/relationships/vbaProject" Target="vbaProject.bin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buClr>
                <a:srgbClr val="FFFFFF"/>
              </a:buCl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B1D63F-FCD2-4886-AB1B-50D54042C71C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6E0CDF-2522-46F9-B8A0-33FC240BA31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01042462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009A66-7111-4A65-A13B-1603CD04AD8D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1BBAE6-FAD4-4182-A535-6E52CF46CF7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03345292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A2FF1-312B-4367-9D77-D1B40A3D6693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08B5CF-AD60-4603-87C4-7B157904E69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25799062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444D50-AD68-4FEF-A3CA-B25C1B98F36E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2918C-3EB7-45CC-A79F-4237B9E5983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84246749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2C61AC-58D2-489C-BAD0-915EFF95AB41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6B489A-9189-4E36-8288-F1851A8CB9C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7664512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14DC7-2205-41C7-8946-EBA06848D0D6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B0B18A-C238-43CD-BED3-B363E726ED1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06141092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F1A1B7-3B14-4DC6-B488-A1F37D4CDCE9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AE3617-DBF1-4685-9EEA-1ACF7F67575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61873910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0FB1D2-6DC1-4DA2-A8DD-51003B425F43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5FF97F-7F03-4622-BA9B-463F64A4EEA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07866973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A71428-E5B9-420A-BF87-AA7341720ABA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9ABDC2-5E93-498F-AA83-F9FED14F0A7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2634669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EE968-A958-4D97-B956-B55C741556CB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AEFD1C-50BA-4088-98E0-24175EF64CF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393017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7DBDF0-32FC-42C1-82B4-1986684F93B2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FFA268-F9D4-4C91-A1AB-3DEDB7890A4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2242899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ru-RU" altLang="ru-RU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55613" y="2130425"/>
            <a:ext cx="7313612" cy="147002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55613" y="3886200"/>
            <a:ext cx="7313612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04F8BC4-54DD-40B8-AF78-7D3F93E83108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074561759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D2F3DA-AD49-41BA-BAFC-C635EF207F85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18044101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D2385D-5D73-488C-A8ED-0EF36FDD0F5E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94277302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5613" y="1600200"/>
            <a:ext cx="403701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6954CF-B985-4417-8EBC-D53B773B237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649392893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89356A-0C64-4DB2-B1C5-8C4D270301E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167230726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5B8299-0B7B-4AF5-B745-AAE1C5E80737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120041817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96B7FF-7AA0-43E5-91C0-85E23EB03749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38223945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F569DA-3A40-4256-B13F-681521C5424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159247082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67DBB-6561-4285-9BC7-4C657938198F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460735278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D3BCC0-B618-4DC0-8368-1D9E02288D55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460751254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274638"/>
            <a:ext cx="2055813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5613" y="274638"/>
            <a:ext cx="6018212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DDD63-C40F-4B81-9878-B4A1CB8FBD22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560462717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7010400" y="152400"/>
            <a:ext cx="1981200" cy="65563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152400" y="153988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/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BE4F28AA-C5CE-4556-A009-FF8125CFCD9B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4B5DABC-73C4-4282-A4C5-C3C45AEC568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8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5694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98816-D057-4F83-A276-EDE54C495FB9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3B9906-CA63-4BE0-B64D-DC673B46597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747158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7010400" y="152400"/>
            <a:ext cx="1981200" cy="65563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152400" y="153988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04401A9-8C36-4999-A4E6-876AFE1762EC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03F11BD2-1167-4224-A7E9-D09FAC53FC6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18834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B45B5-EC26-49EA-B677-51DE8FD15534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47DB43-718B-421B-A8A2-98B1EFF2B9E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309681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41C42-CF6B-4578-839C-9C841C911822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462AC2-499A-447B-B9C5-4A99821C19E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898651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8134D-0518-4569-8C20-B0E24762396C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FF66D6-E59E-4E8D-A306-DB09CB8A691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930025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152400" y="150813"/>
            <a:ext cx="8831263" cy="65563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812D5-C84B-48B6-8D4E-0809ACDACF47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69AB3-6F33-41C3-A52D-D8A1E493296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539726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7"/>
          <p:cNvSpPr/>
          <p:nvPr/>
        </p:nvSpPr>
        <p:spPr>
          <a:xfrm>
            <a:off x="7010400" y="150813"/>
            <a:ext cx="1981200" cy="65563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 useBgFill="1">
        <p:nvSpPr>
          <p:cNvPr id="7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3D809-33D8-414C-AAEA-B332304C9B51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A722BB8-7E5D-4150-B563-5FC82AB0003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485449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 useBgFill="1">
        <p:nvSpPr>
          <p:cNvPr id="6" name="Rectangle 8"/>
          <p:cNvSpPr/>
          <p:nvPr/>
        </p:nvSpPr>
        <p:spPr>
          <a:xfrm>
            <a:off x="7010400" y="150813"/>
            <a:ext cx="1981200" cy="65563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BF929-6AFC-4149-89B1-6F1C669C6DC1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4B0C2-898F-4750-BD8B-34F855EC85A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44407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C4841-31CA-48FE-B2FD-7B5FA686430D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D821B7-2FE1-4F80-BA45-0D92D1B28E5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960892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152400" y="147638"/>
            <a:ext cx="6705600" cy="65563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7010400" y="147638"/>
            <a:ext cx="1955800" cy="65563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B9EF5-27DC-40FC-949B-98210E3B2F60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2D497C71-3ADA-42DA-A0B9-4470154C4FC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23075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3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7D4BAD1-D0C7-411E-AB57-E597EE614D92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9F385987-BF8F-480C-8C42-A8057530C72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/>
  <p:txStyles>
    <p:titleStyle>
      <a:lvl1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ru-RU" altLang="ru-RU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455613" y="274638"/>
            <a:ext cx="822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455613" y="1600200"/>
            <a:ext cx="8226425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54F1642E-C22B-4FE6-8091-910BCF6D84B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8" r:id="rId10"/>
    <p:sldLayoutId id="2147483849" r:id="rId11"/>
  </p:sldLayoutIdLst>
  <p:transition/>
  <p:txStyles>
    <p:titleStyle>
      <a:lvl1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5125"/>
            <a:ext cx="8831263" cy="50450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2400"/>
            <a:ext cx="8813800" cy="1346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600"/>
            <a:ext cx="8382000" cy="1054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719263"/>
            <a:ext cx="8407400" cy="44069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1475" y="6356350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1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554B2EC-8369-4DEA-A51A-1294AD20573B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1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363" y="6354763"/>
            <a:ext cx="582612" cy="274637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 eaLnBrk="1" hangingPunct="1">
              <a:defRPr sz="11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0C33E2F-41E6-4AFD-B8B9-4187F6E885B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  <p:sldLayoutId id="2147483850" r:id="rId2"/>
    <p:sldLayoutId id="2147483857" r:id="rId3"/>
    <p:sldLayoutId id="2147483851" r:id="rId4"/>
    <p:sldLayoutId id="2147483852" r:id="rId5"/>
    <p:sldLayoutId id="2147483853" r:id="rId6"/>
    <p:sldLayoutId id="2147483858" r:id="rId7"/>
    <p:sldLayoutId id="2147483859" r:id="rId8"/>
    <p:sldLayoutId id="2147483860" r:id="rId9"/>
    <p:sldLayoutId id="2147483854" r:id="rId10"/>
    <p:sldLayoutId id="214748386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200" kern="1200" cap="all" spc="200">
          <a:solidFill>
            <a:schemeClr val="bg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anose="020B06030201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anose="020B06030201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anose="020B06030201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anose="020B06030201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anose="020B06030201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anose="020B06030201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anose="020B06030201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anose="020B0603020102020204" pitchFamily="34" charset="0"/>
        </a:defRPr>
      </a:lvl9pPr>
    </p:titleStyle>
    <p:bodyStyle>
      <a:lvl1pPr marL="27305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"/>
        <a:defRPr sz="2000" kern="1200" spc="150">
          <a:solidFill>
            <a:schemeClr val="tx2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kern="1200" spc="1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ct val="0"/>
        </a:spcAft>
        <a:buClr>
          <a:srgbClr val="928B70"/>
        </a:buClr>
        <a:buFont typeface="Wingdings" panose="05000000000000000000" pitchFamily="2" charset="2"/>
        <a:buChar char="§"/>
        <a:defRPr sz="1600" kern="1200" spc="100">
          <a:solidFill>
            <a:schemeClr val="tx2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ct val="0"/>
        </a:spcAft>
        <a:buClr>
          <a:srgbClr val="87706B"/>
        </a:buClr>
        <a:buFont typeface="Wingdings" panose="05000000000000000000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79525" indent="-182563" algn="l" rtl="0" fontAlgn="base">
        <a:spcBef>
          <a:spcPct val="20000"/>
        </a:spcBef>
        <a:spcAft>
          <a:spcPct val="0"/>
        </a:spcAft>
        <a:buClr>
          <a:srgbClr val="6F777D"/>
        </a:buClr>
        <a:buFont typeface="Wingdings" panose="05000000000000000000" pitchFamily="2" charset="2"/>
        <a:buChar char="§"/>
        <a:defRPr sz="1300" kern="1200" spc="10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tags" Target="../tags/tag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3.xml"/><Relationship Id="rId1" Type="http://schemas.openxmlformats.org/officeDocument/2006/relationships/tags" Target="../tags/tag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3.xml"/><Relationship Id="rId1" Type="http://schemas.openxmlformats.org/officeDocument/2006/relationships/tags" Target="../tags/tag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tags" Target="../tags/tag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  <p:custDataLst>
              <p:tags r:id="rId1"/>
            </p:custDataLst>
          </p:nvPr>
        </p:nvSpPr>
        <p:spPr>
          <a:xfrm>
            <a:off x="0" y="5857875"/>
            <a:ext cx="9144000" cy="800100"/>
          </a:xfrm>
        </p:spPr>
        <p:txBody>
          <a:bodyPr/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/>
          </a:p>
        </p:txBody>
      </p:sp>
      <p:sp>
        <p:nvSpPr>
          <p:cNvPr id="2050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0" y="115888"/>
            <a:ext cx="8532813" cy="151288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uk-UA" sz="40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ПРИРОДНО-ГЕОГРАФІЧНІ УМОВИ ДАВНЬОГО ЄГИПТУ</a:t>
            </a:r>
          </a:p>
        </p:txBody>
      </p:sp>
      <p:pic>
        <p:nvPicPr>
          <p:cNvPr id="11268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773238"/>
            <a:ext cx="5929312" cy="469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Географічні</a:t>
            </a:r>
            <a:r>
              <a:rPr lang="ru-RU" sz="36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 та </a:t>
            </a:r>
            <a:r>
              <a:rPr lang="ru-RU" sz="36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історичні</a:t>
            </a:r>
            <a:r>
              <a:rPr lang="ru-RU" sz="36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 рамки </a:t>
            </a:r>
            <a:r>
              <a:rPr lang="ru-RU" sz="36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Давнього</a:t>
            </a:r>
            <a:r>
              <a:rPr lang="ru-RU" sz="36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 Сходу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  <p:custDataLst>
              <p:tags r:id="rId2"/>
            </p:custDataLst>
          </p:nvPr>
        </p:nvSpPr>
        <p:spPr>
          <a:xfrm>
            <a:off x="5286375" y="1643063"/>
            <a:ext cx="3476625" cy="5000625"/>
          </a:xfrm>
        </p:spPr>
        <p:txBody>
          <a:bodyPr/>
          <a:lstStyle/>
          <a:p>
            <a:pPr marL="27432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err="1" smtClean="0"/>
              <a:t>Давнім</a:t>
            </a:r>
            <a:r>
              <a:rPr lang="ru-RU" b="1" dirty="0" smtClean="0"/>
              <a:t> Сходом </a:t>
            </a:r>
            <a:r>
              <a:rPr lang="ru-RU" b="1" dirty="0" err="1" smtClean="0"/>
              <a:t>називають</a:t>
            </a:r>
            <a:r>
              <a:rPr lang="ru-RU" b="1" dirty="0" smtClean="0"/>
              <a:t> </a:t>
            </a:r>
            <a:r>
              <a:rPr lang="ru-RU" b="1" dirty="0" err="1" smtClean="0"/>
              <a:t>величезний</a:t>
            </a:r>
            <a:r>
              <a:rPr lang="ru-RU" b="1" dirty="0" smtClean="0"/>
              <a:t> </a:t>
            </a:r>
            <a:r>
              <a:rPr lang="ru-RU" b="1" dirty="0" err="1" smtClean="0"/>
              <a:t>географічний</a:t>
            </a:r>
            <a:r>
              <a:rPr lang="ru-RU" b="1" dirty="0" smtClean="0"/>
              <a:t> </a:t>
            </a:r>
            <a:r>
              <a:rPr lang="ru-RU" b="1" dirty="0" err="1" smtClean="0"/>
              <a:t>регіон</a:t>
            </a:r>
            <a:r>
              <a:rPr lang="ru-RU" b="1" dirty="0" smtClean="0"/>
              <a:t>, </a:t>
            </a:r>
            <a:r>
              <a:rPr lang="ru-RU" b="1" dirty="0" err="1" smtClean="0"/>
              <a:t>який</a:t>
            </a:r>
            <a:r>
              <a:rPr lang="ru-RU" b="1" dirty="0" smtClean="0"/>
              <a:t> </a:t>
            </a:r>
            <a:r>
              <a:rPr lang="ru-RU" b="1" dirty="0" err="1" smtClean="0"/>
              <a:t>тягнеться</a:t>
            </a:r>
            <a:r>
              <a:rPr lang="ru-RU" b="1" dirty="0" smtClean="0"/>
              <a:t> </a:t>
            </a:r>
            <a:r>
              <a:rPr lang="ru-RU" b="1" dirty="0" err="1" smtClean="0"/>
              <a:t>із</a:t>
            </a:r>
            <a:r>
              <a:rPr lang="ru-RU" b="1" dirty="0" smtClean="0"/>
              <a:t> заходу на </a:t>
            </a:r>
            <a:r>
              <a:rPr lang="ru-RU" b="1" dirty="0" err="1" smtClean="0"/>
              <a:t>схід</a:t>
            </a:r>
            <a:r>
              <a:rPr lang="ru-RU" b="1" dirty="0" smtClean="0"/>
              <a:t> </a:t>
            </a:r>
            <a:r>
              <a:rPr lang="ru-RU" b="1" dirty="0" err="1" smtClean="0"/>
              <a:t>від</a:t>
            </a:r>
            <a:r>
              <a:rPr lang="ru-RU" b="1" dirty="0" smtClean="0"/>
              <a:t> </a:t>
            </a:r>
            <a:r>
              <a:rPr lang="ru-RU" b="1" dirty="0" err="1" smtClean="0"/>
              <a:t>Північної</a:t>
            </a:r>
            <a:r>
              <a:rPr lang="ru-RU" b="1" dirty="0" smtClean="0"/>
              <a:t> Африки (Карфаген) до Далекого Сходу — Китаю та </a:t>
            </a:r>
            <a:r>
              <a:rPr lang="ru-RU" b="1" dirty="0" err="1" smtClean="0"/>
              <a:t>Японії</a:t>
            </a:r>
            <a:r>
              <a:rPr lang="ru-RU" b="1" dirty="0" smtClean="0"/>
              <a:t>. З </a:t>
            </a:r>
            <a:r>
              <a:rPr lang="ru-RU" b="1" dirty="0" err="1" smtClean="0"/>
              <a:t>півночі</a:t>
            </a:r>
            <a:r>
              <a:rPr lang="ru-RU" b="1" dirty="0" smtClean="0"/>
              <a:t> на </a:t>
            </a:r>
            <a:r>
              <a:rPr lang="ru-RU" b="1" dirty="0" err="1" smtClean="0"/>
              <a:t>південь</a:t>
            </a:r>
            <a:r>
              <a:rPr lang="ru-RU" b="1" dirty="0" smtClean="0"/>
              <a:t> </a:t>
            </a:r>
            <a:r>
              <a:rPr lang="ru-RU" b="1" dirty="0" err="1" smtClean="0"/>
              <a:t>Давній</a:t>
            </a:r>
            <a:r>
              <a:rPr lang="ru-RU" b="1" dirty="0" smtClean="0"/>
              <a:t> </a:t>
            </a:r>
            <a:r>
              <a:rPr lang="ru-RU" b="1" dirty="0" err="1" smtClean="0"/>
              <a:t>Схід</a:t>
            </a:r>
            <a:r>
              <a:rPr lang="ru-RU" b="1" dirty="0" smtClean="0"/>
              <a:t> </a:t>
            </a:r>
            <a:r>
              <a:rPr lang="ru-RU" b="1" dirty="0" err="1" smtClean="0"/>
              <a:t>охоплює</a:t>
            </a:r>
            <a:r>
              <a:rPr lang="ru-RU" b="1" dirty="0" smtClean="0"/>
              <a:t> </a:t>
            </a:r>
            <a:r>
              <a:rPr lang="ru-RU" b="1" dirty="0" err="1" smtClean="0"/>
              <a:t>територію</a:t>
            </a:r>
            <a:r>
              <a:rPr lang="ru-RU" b="1" dirty="0" smtClean="0"/>
              <a:t> </a:t>
            </a:r>
            <a:r>
              <a:rPr lang="ru-RU" b="1" dirty="0" err="1" smtClean="0"/>
              <a:t>від</a:t>
            </a:r>
            <a:r>
              <a:rPr lang="ru-RU" b="1" dirty="0" smtClean="0"/>
              <a:t> </a:t>
            </a:r>
            <a:r>
              <a:rPr lang="ru-RU" b="1" dirty="0" err="1" smtClean="0"/>
              <a:t>Центральної</a:t>
            </a:r>
            <a:r>
              <a:rPr lang="ru-RU" b="1" dirty="0" smtClean="0"/>
              <a:t> Африки до </a:t>
            </a:r>
            <a:r>
              <a:rPr lang="ru-RU" b="1" dirty="0" err="1" smtClean="0"/>
              <a:t>Кавказьких</a:t>
            </a:r>
            <a:r>
              <a:rPr lang="ru-RU" b="1" dirty="0" smtClean="0"/>
              <a:t> </a:t>
            </a:r>
            <a:r>
              <a:rPr lang="ru-RU" b="1" dirty="0" err="1" smtClean="0"/>
              <a:t>гір</a:t>
            </a:r>
            <a:r>
              <a:rPr lang="ru-RU" b="1" dirty="0" smtClean="0"/>
              <a:t>.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2400" b="1" dirty="0"/>
          </a:p>
        </p:txBody>
      </p:sp>
      <p:pic>
        <p:nvPicPr>
          <p:cNvPr id="12292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630363"/>
            <a:ext cx="4737100" cy="50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0" y="549275"/>
            <a:ext cx="9144000" cy="633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28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Географічне</a:t>
            </a:r>
            <a:r>
              <a:rPr lang="ru-RU" sz="28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 становище та природа </a:t>
            </a:r>
            <a:r>
              <a:rPr lang="ru-RU" sz="28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Єгипту</a:t>
            </a:r>
            <a:endParaRPr lang="ru-RU" sz="2800" dirty="0" smtClean="0">
              <a:solidFill>
                <a:schemeClr val="bg2">
                  <a:lumMod val="40000"/>
                  <a:lumOff val="6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331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35088"/>
            <a:ext cx="4248150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85750" y="428625"/>
          <a:ext cx="8643938" cy="6218238"/>
        </p:xfrm>
        <a:graphic>
          <a:graphicData uri="http://schemas.openxmlformats.org/drawingml/2006/table">
            <a:tbl>
              <a:tblPr/>
              <a:tblGrid>
                <a:gridCol w="28810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10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19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2889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err="1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Питання</a:t>
                      </a:r>
                      <a:r>
                        <a:rPr lang="ru-RU" sz="2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2400" b="1" dirty="0" err="1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опису</a:t>
                      </a:r>
                      <a:endParaRPr lang="ru-RU" sz="24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err="1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Особливість</a:t>
                      </a:r>
                      <a:r>
                        <a:rPr lang="ru-RU" sz="2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2400" b="1" dirty="0" err="1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природи</a:t>
                      </a:r>
                      <a:endParaRPr lang="ru-RU" sz="24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err="1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Яким</a:t>
                      </a:r>
                      <a:r>
                        <a:rPr lang="ru-RU" sz="2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 видам </a:t>
                      </a:r>
                      <a:r>
                        <a:rPr lang="ru-RU" sz="2400" b="1" dirty="0" err="1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людської</a:t>
                      </a:r>
                      <a:r>
                        <a:rPr lang="ru-RU" sz="2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2400" b="1" dirty="0" err="1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діяльності</a:t>
                      </a:r>
                      <a:r>
                        <a:rPr lang="ru-RU" sz="2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2400" b="1" dirty="0" err="1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сприяє</a:t>
                      </a:r>
                      <a:r>
                        <a:rPr lang="ru-RU" sz="2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 / </a:t>
                      </a:r>
                      <a:r>
                        <a:rPr lang="ru-RU" sz="2400" b="1" dirty="0" err="1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перешкоджає</a:t>
                      </a:r>
                      <a:endParaRPr lang="ru-RU" sz="24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155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Рельєф місцевості</a:t>
                      </a: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2400" b="1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24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Кліматичні умови</a:t>
                      </a: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2400" b="1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24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155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Родючість ґрунтів</a:t>
                      </a: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2400" b="1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24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7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Стан річок</a:t>
                      </a: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2400" b="1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24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3155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Багатство рослинного світу  </a:t>
                      </a: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2400" b="1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24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3155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Багатство тваринного світу</a:t>
                      </a: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2400" b="1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24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57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Вихід до морів</a:t>
                      </a: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2400" b="1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24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7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Корисні копалини</a:t>
                      </a: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2400" b="1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24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487" marR="68487" marT="0" marB="0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2400" smtClean="0"/>
              <a:t/>
            </a:r>
            <a:br>
              <a:rPr lang="ru-RU" sz="2400" smtClean="0"/>
            </a:br>
            <a:endParaRPr lang="ru-RU" sz="240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4191000" y="1558925"/>
            <a:ext cx="4572000" cy="4749800"/>
          </a:xfrm>
        </p:spPr>
        <p:txBody>
          <a:bodyPr/>
          <a:lstStyle/>
          <a:p>
            <a:pPr marL="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800" b="1" dirty="0" err="1" smtClean="0"/>
              <a:t>Що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стосується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назви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країни</a:t>
            </a:r>
            <a:r>
              <a:rPr lang="ru-RU" sz="2800" b="1" dirty="0" smtClean="0"/>
              <a:t> «</a:t>
            </a:r>
            <a:r>
              <a:rPr lang="ru-RU" sz="2800" b="1" dirty="0" err="1" smtClean="0"/>
              <a:t>Єгипет</a:t>
            </a:r>
            <a:r>
              <a:rPr lang="ru-RU" sz="2800" b="1" dirty="0" smtClean="0"/>
              <a:t>», то так </a:t>
            </a:r>
            <a:r>
              <a:rPr lang="ru-RU" sz="2800" b="1" dirty="0" err="1" smtClean="0"/>
              <a:t>її</a:t>
            </a:r>
            <a:r>
              <a:rPr lang="ru-RU" sz="2800" b="1" dirty="0" smtClean="0"/>
              <a:t> назвали </a:t>
            </a:r>
            <a:r>
              <a:rPr lang="ru-RU" sz="2800" b="1" dirty="0" err="1" smtClean="0"/>
              <a:t>стародавні</a:t>
            </a:r>
            <a:r>
              <a:rPr lang="ru-RU" sz="2800" b="1" dirty="0" smtClean="0"/>
              <a:t> греки. </a:t>
            </a:r>
            <a:r>
              <a:rPr lang="ru-RU" sz="2800" b="1" dirty="0" err="1" smtClean="0"/>
              <a:t>Грецька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назва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згодом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була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замінена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поетичною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назвою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стародавньої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столиці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Мемфіса</a:t>
            </a:r>
            <a:r>
              <a:rPr lang="ru-RU" sz="2800" b="1" dirty="0" smtClean="0"/>
              <a:t> — </a:t>
            </a:r>
            <a:r>
              <a:rPr lang="ru-RU" sz="2800" b="1" dirty="0" err="1" smtClean="0"/>
              <a:t>Хет-ка-Пта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тобто</a:t>
            </a:r>
            <a:r>
              <a:rPr lang="ru-RU" sz="2800" b="1" dirty="0" smtClean="0"/>
              <a:t> «</a:t>
            </a:r>
            <a:r>
              <a:rPr lang="ru-RU" sz="2800" b="1" dirty="0" err="1" smtClean="0"/>
              <a:t>Фортеця</a:t>
            </a:r>
            <a:r>
              <a:rPr lang="ru-RU" sz="2800" b="1" dirty="0" smtClean="0"/>
              <a:t> бога Пта». </a:t>
            </a:r>
            <a:endParaRPr lang="ru-RU" sz="2800" b="1" dirty="0"/>
          </a:p>
        </p:txBody>
      </p:sp>
      <p:pic>
        <p:nvPicPr>
          <p:cNvPr id="1536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14313"/>
            <a:ext cx="3643312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28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Населення</a:t>
            </a:r>
            <a:r>
              <a:rPr lang="ru-RU" sz="28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 </a:t>
            </a:r>
            <a:r>
              <a:rPr lang="ru-RU" sz="28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Єгипту</a:t>
            </a:r>
            <a:r>
              <a:rPr lang="ru-RU" sz="28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 та </a:t>
            </a:r>
            <a:r>
              <a:rPr lang="ru-RU" sz="28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його</a:t>
            </a:r>
            <a:r>
              <a:rPr lang="ru-RU" sz="28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 </a:t>
            </a:r>
            <a:r>
              <a:rPr lang="ru-RU" sz="28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господарська</a:t>
            </a:r>
            <a:r>
              <a:rPr lang="ru-RU" sz="28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 </a:t>
            </a:r>
            <a:r>
              <a:rPr lang="ru-RU" sz="28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діяльність</a:t>
            </a:r>
            <a:endParaRPr lang="ru-RU" sz="2800" dirty="0" smtClean="0">
              <a:solidFill>
                <a:schemeClr val="bg2">
                  <a:lumMod val="40000"/>
                  <a:lumOff val="6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  <p:custDataLst>
              <p:tags r:id="rId2"/>
            </p:custDataLst>
          </p:nvPr>
        </p:nvSpPr>
        <p:spPr>
          <a:xfrm>
            <a:off x="250825" y="5589588"/>
            <a:ext cx="8512175" cy="1143000"/>
          </a:xfrm>
        </p:spPr>
        <p:txBody>
          <a:bodyPr>
            <a:normAutofit fontScale="85000" lnSpcReduction="20000"/>
          </a:bodyPr>
          <a:lstStyle/>
          <a:p>
            <a:pPr marL="27432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dirty="0" err="1" smtClean="0"/>
              <a:t>Землеробство</a:t>
            </a:r>
            <a:r>
              <a:rPr lang="ru-RU" sz="2400" b="1" dirty="0" smtClean="0"/>
              <a:t> не </a:t>
            </a:r>
            <a:r>
              <a:rPr lang="ru-RU" sz="2400" b="1" dirty="0" err="1" smtClean="0"/>
              <a:t>одразу</a:t>
            </a:r>
            <a:r>
              <a:rPr lang="ru-RU" sz="2400" b="1" dirty="0" smtClean="0"/>
              <a:t> стало </a:t>
            </a:r>
            <a:r>
              <a:rPr lang="ru-RU" sz="2400" b="1" dirty="0" err="1" smtClean="0"/>
              <a:t>головним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заняттям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єгиптян</a:t>
            </a:r>
            <a:r>
              <a:rPr lang="ru-RU" sz="2400" b="1" dirty="0" smtClean="0"/>
              <a:t>. В </a:t>
            </a:r>
            <a:r>
              <a:rPr lang="ru-RU" sz="2400" b="1" dirty="0" err="1" smtClean="0"/>
              <a:t>Єгипті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було</a:t>
            </a:r>
            <a:r>
              <a:rPr lang="ru-RU" sz="2400" b="1" dirty="0" smtClean="0"/>
              <a:t> мало земель, </a:t>
            </a:r>
            <a:r>
              <a:rPr lang="ru-RU" sz="2400" b="1" dirty="0" err="1" smtClean="0"/>
              <a:t>придатних</a:t>
            </a:r>
            <a:r>
              <a:rPr lang="ru-RU" sz="2400" b="1" dirty="0" smtClean="0"/>
              <a:t> для </a:t>
            </a:r>
            <a:r>
              <a:rPr lang="ru-RU" sz="2400" b="1" dirty="0" err="1" smtClean="0"/>
              <a:t>землеробства</a:t>
            </a:r>
            <a:r>
              <a:rPr lang="ru-RU" sz="2400" b="1" dirty="0" smtClean="0"/>
              <a:t>: </a:t>
            </a:r>
            <a:r>
              <a:rPr lang="ru-RU" sz="2400" b="1" dirty="0" err="1" smtClean="0"/>
              <a:t>країна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затиснена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двох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сторін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пустелями</a:t>
            </a:r>
            <a:r>
              <a:rPr lang="ru-RU" sz="2400" b="1" dirty="0" smtClean="0"/>
              <a:t>, горами, </a:t>
            </a:r>
            <a:r>
              <a:rPr lang="ru-RU" sz="2400" b="1" dirty="0" err="1" smtClean="0"/>
              <a:t>непрохідні</a:t>
            </a:r>
            <a:r>
              <a:rPr lang="ru-RU" sz="2400" b="1" dirty="0" smtClean="0"/>
              <a:t> болота </a:t>
            </a:r>
            <a:r>
              <a:rPr lang="ru-RU" sz="2400" b="1" dirty="0" err="1" smtClean="0"/>
              <a:t>вкривали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значну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територію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країни</a:t>
            </a:r>
            <a:r>
              <a:rPr lang="ru-RU" sz="2400" b="1" dirty="0" smtClean="0"/>
              <a:t>. </a:t>
            </a:r>
            <a:endParaRPr lang="ru-RU" sz="2400" b="1" dirty="0"/>
          </a:p>
        </p:txBody>
      </p:sp>
      <p:pic>
        <p:nvPicPr>
          <p:cNvPr id="16388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1738313"/>
            <a:ext cx="6429375" cy="385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  <p:custDataLst>
              <p:tags r:id="rId1"/>
            </p:custDataLst>
          </p:nvPr>
        </p:nvSpPr>
        <p:spPr>
          <a:xfrm>
            <a:off x="107950" y="5422900"/>
            <a:ext cx="9144000" cy="1143000"/>
          </a:xfrm>
        </p:spPr>
        <p:txBody>
          <a:bodyPr>
            <a:normAutofit fontScale="85000" lnSpcReduction="20000"/>
          </a:bodyPr>
          <a:lstStyle/>
          <a:p>
            <a:pPr marL="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400" b="1" dirty="0" err="1" smtClean="0"/>
              <a:t>Особливістю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землеробського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господарства</a:t>
            </a:r>
            <a:r>
              <a:rPr lang="ru-RU" sz="2400" b="1" dirty="0" smtClean="0"/>
              <a:t> в </a:t>
            </a:r>
            <a:r>
              <a:rPr lang="ru-RU" sz="2400" b="1" dirty="0" err="1" smtClean="0"/>
              <a:t>Єгипті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була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іригація</a:t>
            </a:r>
            <a:r>
              <a:rPr lang="ru-RU" sz="2400" b="1" dirty="0" smtClean="0"/>
              <a:t> — система </a:t>
            </a:r>
            <a:r>
              <a:rPr lang="ru-RU" sz="2400" b="1" dirty="0" err="1" smtClean="0"/>
              <a:t>зрошування</a:t>
            </a:r>
            <a:r>
              <a:rPr lang="ru-RU" sz="2400" b="1" dirty="0" smtClean="0"/>
              <a:t> («</a:t>
            </a:r>
            <a:r>
              <a:rPr lang="ru-RU" sz="2400" b="1" dirty="0" err="1" smtClean="0"/>
              <a:t>зрошувати</a:t>
            </a:r>
            <a:r>
              <a:rPr lang="ru-RU" sz="2400" b="1" dirty="0" smtClean="0"/>
              <a:t>» — </a:t>
            </a:r>
            <a:r>
              <a:rPr lang="ru-RU" sz="2400" b="1" dirty="0" err="1" smtClean="0"/>
              <a:t>просочувати</a:t>
            </a:r>
            <a:r>
              <a:rPr lang="ru-RU" sz="2400" b="1" dirty="0" smtClean="0"/>
              <a:t> водою), полив за </a:t>
            </a:r>
            <a:r>
              <a:rPr lang="ru-RU" sz="2400" b="1" dirty="0" err="1" smtClean="0"/>
              <a:t>допомогою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штучних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каналів</a:t>
            </a:r>
            <a:r>
              <a:rPr lang="ru-RU" sz="2400" b="1" dirty="0" smtClean="0"/>
              <a:t>, гребель, </a:t>
            </a:r>
            <a:r>
              <a:rPr lang="ru-RU" sz="2400" b="1" dirty="0" err="1" smtClean="0"/>
              <a:t>водосховищ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шадуфіф</a:t>
            </a:r>
            <a:r>
              <a:rPr lang="ru-RU" sz="2400" b="1" dirty="0" smtClean="0"/>
              <a:t> та </a:t>
            </a:r>
            <a:r>
              <a:rPr lang="ru-RU" sz="2400" b="1" dirty="0" err="1" smtClean="0"/>
              <a:t>ін</a:t>
            </a:r>
            <a:r>
              <a:rPr lang="ru-RU" sz="2400" b="1" dirty="0" smtClean="0"/>
              <a:t>. </a:t>
            </a:r>
            <a:r>
              <a:rPr lang="ru-RU" sz="2400" b="1" dirty="0" err="1" smtClean="0"/>
              <a:t>Таке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землеробство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називали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іригаційним</a:t>
            </a:r>
            <a:endParaRPr lang="ru-RU" sz="2400" b="1" dirty="0"/>
          </a:p>
        </p:txBody>
      </p:sp>
      <p:pic>
        <p:nvPicPr>
          <p:cNvPr id="1741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76238"/>
            <a:ext cx="7283450" cy="499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0" y="4929188"/>
            <a:ext cx="9144000" cy="1143000"/>
          </a:xfrm>
        </p:spPr>
        <p:txBody>
          <a:bodyPr>
            <a:normAutofit fontScale="92500" lnSpcReduction="20000"/>
          </a:bodyPr>
          <a:lstStyle/>
          <a:p>
            <a:pPr marL="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800" b="1" dirty="0" smtClean="0"/>
              <a:t>На </a:t>
            </a:r>
            <a:r>
              <a:rPr lang="ru-RU" sz="2800" b="1" dirty="0" err="1" smtClean="0"/>
              <a:t>узвишшя</a:t>
            </a:r>
            <a:r>
              <a:rPr lang="ru-RU" sz="2800" b="1" dirty="0" smtClean="0"/>
              <a:t> вода не доходила, тому </a:t>
            </a:r>
            <a:r>
              <a:rPr lang="ru-RU" sz="2800" b="1" dirty="0" err="1" smtClean="0"/>
              <a:t>її</a:t>
            </a:r>
            <a:r>
              <a:rPr lang="ru-RU" sz="2800" b="1" dirty="0" smtClean="0"/>
              <a:t> подавали </a:t>
            </a:r>
            <a:r>
              <a:rPr lang="ru-RU" sz="2800" b="1" dirty="0" err="1" smtClean="0"/>
              <a:t>спеціальними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пристроями</a:t>
            </a:r>
            <a:r>
              <a:rPr lang="ru-RU" sz="2800" b="1" dirty="0" smtClean="0"/>
              <a:t> (</a:t>
            </a:r>
            <a:r>
              <a:rPr lang="ru-RU" sz="2800" b="1" dirty="0" err="1" smtClean="0"/>
              <a:t>шадуф</a:t>
            </a:r>
            <a:r>
              <a:rPr lang="ru-RU" sz="2800" b="1" dirty="0" smtClean="0"/>
              <a:t>), схожими на </a:t>
            </a:r>
            <a:r>
              <a:rPr lang="ru-RU" sz="2800" b="1" dirty="0" err="1" smtClean="0"/>
              <a:t>український</a:t>
            </a:r>
            <a:r>
              <a:rPr lang="ru-RU" sz="2800" b="1" dirty="0" smtClean="0"/>
              <a:t> журавель.</a:t>
            </a:r>
            <a:endParaRPr lang="ru-RU" sz="2800" b="1" dirty="0"/>
          </a:p>
        </p:txBody>
      </p:sp>
      <p:pic>
        <p:nvPicPr>
          <p:cNvPr id="1843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55600"/>
            <a:ext cx="8572500" cy="397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514350" y="5300663"/>
            <a:ext cx="7961313" cy="1143000"/>
          </a:xfrm>
        </p:spPr>
        <p:txBody>
          <a:bodyPr>
            <a:normAutofit fontScale="70000" lnSpcReduction="20000"/>
          </a:bodyPr>
          <a:lstStyle/>
          <a:p>
            <a:pPr marL="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800" b="1" dirty="0" err="1" smtClean="0"/>
              <a:t>Спостереження</a:t>
            </a:r>
            <a:r>
              <a:rPr lang="ru-RU" sz="2800" b="1" dirty="0" smtClean="0"/>
              <a:t> за розливами </a:t>
            </a:r>
            <a:r>
              <a:rPr lang="ru-RU" sz="2800" b="1" dirty="0" err="1" smtClean="0"/>
              <a:t>Нілу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оскільки</a:t>
            </a:r>
            <a:r>
              <a:rPr lang="ru-RU" sz="2800" b="1" dirty="0" smtClean="0"/>
              <a:t> вони </a:t>
            </a:r>
            <a:r>
              <a:rPr lang="ru-RU" sz="2800" b="1" dirty="0" err="1" smtClean="0"/>
              <a:t>відбувалися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з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однаковими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проміжками</a:t>
            </a:r>
            <a:r>
              <a:rPr lang="ru-RU" sz="2800" b="1" dirty="0" smtClean="0"/>
              <a:t> часу, </a:t>
            </a:r>
            <a:r>
              <a:rPr lang="ru-RU" sz="2800" b="1" dirty="0" err="1" smtClean="0"/>
              <a:t>спонукало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єгиптян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створити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власний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календар</a:t>
            </a:r>
            <a:r>
              <a:rPr lang="ru-RU" sz="2800" b="1" dirty="0" smtClean="0"/>
              <a:t>. Вони першими </a:t>
            </a:r>
            <a:r>
              <a:rPr lang="ru-RU" sz="2800" b="1" dirty="0" err="1" smtClean="0"/>
              <a:t>розділили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рік</a:t>
            </a:r>
            <a:r>
              <a:rPr lang="ru-RU" sz="2800" b="1" dirty="0" smtClean="0"/>
              <a:t> на 365 </a:t>
            </a:r>
            <a:r>
              <a:rPr lang="ru-RU" sz="2800" b="1" dirty="0" err="1" smtClean="0"/>
              <a:t>днів</a:t>
            </a:r>
            <a:endParaRPr lang="ru-RU" sz="2800" b="1" dirty="0" smtClean="0"/>
          </a:p>
          <a:p>
            <a:pPr marL="27432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1946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" y="620713"/>
            <a:ext cx="8048625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Группа 10"/>
          <p:cNvGrpSpPr>
            <a:grpSpLocks/>
          </p:cNvGrpSpPr>
          <p:nvPr/>
        </p:nvGrpSpPr>
        <p:grpSpPr bwMode="auto">
          <a:xfrm>
            <a:off x="357188" y="285750"/>
            <a:ext cx="8429625" cy="6286500"/>
            <a:chOff x="357158" y="285728"/>
            <a:chExt cx="8429684" cy="6286568"/>
          </a:xfrm>
        </p:grpSpPr>
        <p:sp>
          <p:nvSpPr>
            <p:cNvPr id="4" name="Скругленный прямоугольник 3"/>
            <p:cNvSpPr/>
            <p:nvPr/>
          </p:nvSpPr>
          <p:spPr>
            <a:xfrm>
              <a:off x="357158" y="285728"/>
              <a:ext cx="8429684" cy="1000136"/>
            </a:xfrm>
            <a:prstGeom prst="roundRect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ru-RU" sz="2800" b="1" dirty="0" err="1">
                  <a:solidFill>
                    <a:schemeClr val="bg1"/>
                  </a:solidFill>
                </a:rPr>
                <a:t>Єгипетський</a:t>
              </a:r>
              <a:r>
                <a:rPr lang="ru-RU" sz="2800" b="1" dirty="0">
                  <a:solidFill>
                    <a:schemeClr val="bg1"/>
                  </a:solidFill>
                </a:rPr>
                <a:t> </a:t>
              </a:r>
              <a:r>
                <a:rPr lang="ru-RU" sz="2800" b="1" dirty="0" err="1">
                  <a:solidFill>
                    <a:schemeClr val="bg1"/>
                  </a:solidFill>
                </a:rPr>
                <a:t>рік</a:t>
              </a:r>
              <a:r>
                <a:rPr lang="ru-RU" sz="2800" b="1" dirty="0">
                  <a:solidFill>
                    <a:schemeClr val="bg1"/>
                  </a:solidFill>
                </a:rPr>
                <a:t> </a:t>
              </a:r>
              <a:r>
                <a:rPr lang="ru-RU" sz="2800" b="1" dirty="0" err="1">
                  <a:solidFill>
                    <a:schemeClr val="bg1"/>
                  </a:solidFill>
                </a:rPr>
                <a:t>складався</a:t>
              </a:r>
              <a:r>
                <a:rPr lang="ru-RU" sz="2800" b="1" dirty="0">
                  <a:solidFill>
                    <a:schemeClr val="bg1"/>
                  </a:solidFill>
                </a:rPr>
                <a:t> </a:t>
              </a:r>
              <a:r>
                <a:rPr lang="ru-RU" sz="2800" b="1" dirty="0" err="1">
                  <a:solidFill>
                    <a:schemeClr val="bg1"/>
                  </a:solidFill>
                </a:rPr>
                <a:t>з</a:t>
              </a:r>
              <a:r>
                <a:rPr lang="ru-RU" sz="2800" b="1" dirty="0">
                  <a:solidFill>
                    <a:schemeClr val="bg1"/>
                  </a:solidFill>
                </a:rPr>
                <a:t> </a:t>
              </a:r>
              <a:r>
                <a:rPr lang="ru-RU" sz="2800" b="1" dirty="0" err="1">
                  <a:solidFill>
                    <a:schemeClr val="bg1"/>
                  </a:solidFill>
                </a:rPr>
                <a:t>трьох</a:t>
              </a:r>
              <a:r>
                <a:rPr lang="ru-RU" sz="2800" b="1" dirty="0">
                  <a:solidFill>
                    <a:schemeClr val="bg1"/>
                  </a:solidFill>
                </a:rPr>
                <a:t> </a:t>
              </a:r>
              <a:r>
                <a:rPr lang="ru-RU" sz="2800" b="1" dirty="0" err="1">
                  <a:solidFill>
                    <a:schemeClr val="bg1"/>
                  </a:solidFill>
                </a:rPr>
                <a:t>етапів</a:t>
              </a:r>
              <a:r>
                <a:rPr lang="ru-RU" sz="2800" b="1" dirty="0">
                  <a:solidFill>
                    <a:schemeClr val="bg1"/>
                  </a:solidFill>
                </a:rPr>
                <a:t>:</a:t>
              </a:r>
            </a:p>
            <a:p>
              <a:pPr algn="ctr" eaLnBrk="1" hangingPunct="1">
                <a:defRPr/>
              </a:pPr>
              <a:endParaRPr lang="ru-RU" dirty="0"/>
            </a:p>
          </p:txBody>
        </p:sp>
        <p:sp>
          <p:nvSpPr>
            <p:cNvPr id="5" name="Скругленный прямоугольник 4"/>
            <p:cNvSpPr/>
            <p:nvPr/>
          </p:nvSpPr>
          <p:spPr>
            <a:xfrm>
              <a:off x="714347" y="1500179"/>
              <a:ext cx="3643339" cy="1643080"/>
            </a:xfrm>
            <a:prstGeom prst="round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ru-RU" sz="2400" b="1" dirty="0"/>
                <a:t>• «</a:t>
              </a:r>
              <a:r>
                <a:rPr lang="ru-RU" sz="2400" b="1" dirty="0" err="1"/>
                <a:t>ахет</a:t>
              </a:r>
              <a:r>
                <a:rPr lang="ru-RU" sz="2400" b="1" dirty="0"/>
                <a:t>» — «розлив» (</a:t>
              </a:r>
              <a:r>
                <a:rPr lang="ru-RU" sz="2400" b="1" dirty="0" err="1"/>
                <a:t>липень</a:t>
              </a:r>
              <a:r>
                <a:rPr lang="ru-RU" sz="2400" b="1" dirty="0"/>
                <a:t>, </a:t>
              </a:r>
              <a:r>
                <a:rPr lang="ru-RU" sz="2400" b="1" dirty="0" err="1"/>
                <a:t>серпень</a:t>
              </a:r>
              <a:r>
                <a:rPr lang="ru-RU" sz="2400" b="1" dirty="0"/>
                <a:t>, </a:t>
              </a:r>
              <a:r>
                <a:rPr lang="ru-RU" sz="2400" b="1" dirty="0" err="1"/>
                <a:t>вересень</a:t>
              </a:r>
              <a:r>
                <a:rPr lang="ru-RU" sz="2400" b="1" dirty="0"/>
                <a:t>, </a:t>
              </a:r>
              <a:r>
                <a:rPr lang="ru-RU" sz="2400" b="1" dirty="0" err="1"/>
                <a:t>жовтень</a:t>
              </a:r>
              <a:r>
                <a:rPr lang="ru-RU" sz="2400" b="1" dirty="0"/>
                <a:t>);</a:t>
              </a:r>
              <a:endParaRPr lang="ru-RU" dirty="0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3000363" y="3143259"/>
              <a:ext cx="3643339" cy="1714519"/>
            </a:xfrm>
            <a:prstGeom prst="round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ru-RU" sz="2400" b="1" dirty="0"/>
                <a:t>• «перт» — «сходи» (листопад, </a:t>
              </a:r>
              <a:r>
                <a:rPr lang="ru-RU" sz="2400" b="1" dirty="0" err="1"/>
                <a:t>грудень</a:t>
              </a:r>
              <a:r>
                <a:rPr lang="ru-RU" sz="2400" b="1" dirty="0"/>
                <a:t>, </a:t>
              </a:r>
              <a:r>
                <a:rPr lang="ru-RU" sz="2400" b="1" dirty="0" err="1"/>
                <a:t>січень</a:t>
              </a:r>
              <a:r>
                <a:rPr lang="ru-RU" sz="2400" b="1" dirty="0"/>
                <a:t>, </a:t>
              </a:r>
              <a:r>
                <a:rPr lang="ru-RU" sz="2400" b="1" dirty="0" err="1"/>
                <a:t>лютий</a:t>
              </a:r>
              <a:r>
                <a:rPr lang="ru-RU" sz="2400" b="1" dirty="0"/>
                <a:t>);</a:t>
              </a:r>
            </a:p>
            <a:p>
              <a:pPr algn="ctr" eaLnBrk="1" hangingPunct="1">
                <a:defRPr/>
              </a:pPr>
              <a:endParaRPr lang="ru-RU" dirty="0"/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5143503" y="4857777"/>
              <a:ext cx="3643339" cy="1714519"/>
            </a:xfrm>
            <a:prstGeom prst="round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ru-RU" sz="2400" b="1" dirty="0"/>
                <a:t>• «</a:t>
              </a:r>
              <a:r>
                <a:rPr lang="ru-RU" sz="2400" b="1" dirty="0" err="1"/>
                <a:t>шему</a:t>
              </a:r>
              <a:r>
                <a:rPr lang="ru-RU" sz="2400" b="1" dirty="0"/>
                <a:t>» — «</a:t>
              </a:r>
              <a:r>
                <a:rPr lang="ru-RU" sz="2400" b="1" dirty="0" err="1"/>
                <a:t>сухість</a:t>
              </a:r>
              <a:r>
                <a:rPr lang="ru-RU" sz="2400" b="1" dirty="0"/>
                <a:t>» (</a:t>
              </a:r>
              <a:r>
                <a:rPr lang="ru-RU" sz="2400" b="1" dirty="0" err="1"/>
                <a:t>березень</a:t>
              </a:r>
              <a:r>
                <a:rPr lang="ru-RU" sz="2400" b="1" dirty="0"/>
                <a:t>, </a:t>
              </a:r>
              <a:r>
                <a:rPr lang="ru-RU" sz="2400" b="1" dirty="0" err="1"/>
                <a:t>квітень</a:t>
              </a:r>
              <a:r>
                <a:rPr lang="ru-RU" sz="2400" b="1" dirty="0"/>
                <a:t>, </a:t>
              </a:r>
              <a:r>
                <a:rPr lang="ru-RU" sz="2400" b="1" dirty="0" err="1"/>
                <a:t>травень</a:t>
              </a:r>
              <a:r>
                <a:rPr lang="ru-RU" sz="2400" b="1" dirty="0"/>
                <a:t>, </a:t>
              </a:r>
              <a:r>
                <a:rPr lang="ru-RU" sz="2400" b="1" dirty="0" err="1"/>
                <a:t>червень</a:t>
              </a:r>
              <a:r>
                <a:rPr lang="ru-RU" sz="2400" b="1" dirty="0"/>
                <a:t>).</a:t>
              </a:r>
              <a:endParaRPr lang="ru-RU" dirty="0"/>
            </a:p>
          </p:txBody>
        </p:sp>
        <p:sp>
          <p:nvSpPr>
            <p:cNvPr id="8" name="Стрелка вниз 7"/>
            <p:cNvSpPr/>
            <p:nvPr/>
          </p:nvSpPr>
          <p:spPr>
            <a:xfrm>
              <a:off x="2214546" y="1285860"/>
              <a:ext cx="285752" cy="214314"/>
            </a:xfrm>
            <a:prstGeom prst="downArrow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9" name="Стрелка углом 8"/>
            <p:cNvSpPr/>
            <p:nvPr/>
          </p:nvSpPr>
          <p:spPr>
            <a:xfrm rot="5400000">
              <a:off x="4071934" y="2285992"/>
              <a:ext cx="1143008" cy="571504"/>
            </a:xfrm>
            <a:prstGeom prst="bentArrow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0" name="Стрелка углом 9"/>
            <p:cNvSpPr/>
            <p:nvPr/>
          </p:nvSpPr>
          <p:spPr>
            <a:xfrm rot="5400000">
              <a:off x="6357950" y="4000504"/>
              <a:ext cx="1143008" cy="571504"/>
            </a:xfrm>
            <a:prstGeom prst="bentArrow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  <p:custDataLst>
              <p:tags r:id="rId1"/>
            </p:custDataLst>
          </p:nvPr>
        </p:nvSpPr>
        <p:spPr>
          <a:xfrm>
            <a:off x="381000" y="5373688"/>
            <a:ext cx="8151813" cy="1143000"/>
          </a:xfrm>
        </p:spPr>
        <p:txBody>
          <a:bodyPr>
            <a:normAutofit fontScale="70000" lnSpcReduction="20000"/>
          </a:bodyPr>
          <a:lstStyle/>
          <a:p>
            <a:pPr marL="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400" b="1" dirty="0" err="1" smtClean="0"/>
              <a:t>Посівний</a:t>
            </a:r>
            <a:r>
              <a:rPr lang="ru-RU" sz="2400" b="1" dirty="0" smtClean="0"/>
              <a:t> сезон </a:t>
            </a:r>
            <a:r>
              <a:rPr lang="ru-RU" sz="2400" b="1" dirty="0" err="1" smtClean="0"/>
              <a:t>єгиптяни</a:t>
            </a:r>
            <a:r>
              <a:rPr lang="ru-RU" sz="2400" b="1" dirty="0" smtClean="0"/>
              <a:t> проводили </a:t>
            </a:r>
            <a:r>
              <a:rPr lang="ru-RU" sz="2400" b="1" dirty="0" err="1" smtClean="0"/>
              <a:t>після</a:t>
            </a:r>
            <a:r>
              <a:rPr lang="ru-RU" sz="2400" b="1" dirty="0" smtClean="0"/>
              <a:t> розливу </a:t>
            </a:r>
            <a:r>
              <a:rPr lang="ru-RU" sz="2400" b="1" dirty="0" err="1" smtClean="0"/>
              <a:t>Нілу</a:t>
            </a:r>
            <a:r>
              <a:rPr lang="ru-RU" sz="2400" b="1" dirty="0" smtClean="0"/>
              <a:t>. На </a:t>
            </a:r>
            <a:r>
              <a:rPr lang="ru-RU" sz="2400" b="1" dirty="0" err="1" smtClean="0"/>
              <a:t>засіяне</a:t>
            </a:r>
            <a:r>
              <a:rPr lang="ru-RU" sz="2400" b="1" dirty="0" smtClean="0"/>
              <a:t> поле </a:t>
            </a:r>
            <a:r>
              <a:rPr lang="ru-RU" sz="2400" b="1" dirty="0" err="1" smtClean="0"/>
              <a:t>виганяли</a:t>
            </a:r>
            <a:r>
              <a:rPr lang="ru-RU" sz="2400" b="1" dirty="0" smtClean="0"/>
              <a:t> худобу, </a:t>
            </a:r>
            <a:r>
              <a:rPr lang="ru-RU" sz="2400" b="1" dirty="0" err="1" smtClean="0"/>
              <a:t>щоб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тварини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своїми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ратицями</a:t>
            </a:r>
            <a:r>
              <a:rPr lang="ru-RU" sz="2400" b="1" dirty="0" smtClean="0"/>
              <a:t> втоптали зерно в землю. Урожай </a:t>
            </a:r>
            <a:r>
              <a:rPr lang="ru-RU" sz="2400" b="1" dirty="0" err="1" smtClean="0"/>
              <a:t>збирали</a:t>
            </a:r>
            <a:r>
              <a:rPr lang="ru-RU" sz="2400" b="1" dirty="0" smtClean="0"/>
              <a:t> серпами. Молотили ж колоски, </a:t>
            </a:r>
            <a:r>
              <a:rPr lang="ru-RU" sz="2400" b="1" dirty="0" err="1" smtClean="0"/>
              <a:t>кидаючи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їх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під</a:t>
            </a:r>
            <a:r>
              <a:rPr lang="ru-RU" sz="2400" b="1" dirty="0" smtClean="0"/>
              <a:t> ноги </a:t>
            </a:r>
            <a:r>
              <a:rPr lang="ru-RU" sz="2400" b="1" dirty="0" err="1" smtClean="0"/>
              <a:t>худобі</a:t>
            </a:r>
            <a:r>
              <a:rPr lang="ru-RU" sz="2400" b="1" dirty="0" smtClean="0"/>
              <a:t>. </a:t>
            </a:r>
            <a:r>
              <a:rPr lang="ru-RU" sz="2400" b="1" dirty="0" err="1" smtClean="0"/>
              <a:t>Потім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жінки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провіювали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обмолочене</a:t>
            </a:r>
            <a:r>
              <a:rPr lang="ru-RU" sz="2400" b="1" dirty="0" smtClean="0"/>
              <a:t> зерно, </a:t>
            </a:r>
            <a:r>
              <a:rPr lang="ru-RU" sz="2400" b="1" dirty="0" err="1" smtClean="0"/>
              <a:t>підкидаючи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його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вгору</a:t>
            </a:r>
            <a:r>
              <a:rPr lang="ru-RU" sz="2400" b="1" dirty="0" smtClean="0"/>
              <a:t>. 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2150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898525"/>
            <a:ext cx="8429625" cy="374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2400" smtClean="0"/>
              <a:t/>
            </a:r>
            <a:br>
              <a:rPr lang="ru-RU" sz="2400" smtClean="0"/>
            </a:br>
            <a:endParaRPr lang="ru-RU" sz="240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0" y="5429250"/>
            <a:ext cx="9144000" cy="1143000"/>
          </a:xfrm>
        </p:spPr>
        <p:txBody>
          <a:bodyPr/>
          <a:lstStyle/>
          <a:p>
            <a:pPr marL="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800" b="1" dirty="0" err="1" smtClean="0"/>
              <a:t>Використання</a:t>
            </a:r>
            <a:r>
              <a:rPr lang="ru-RU" sz="2800" b="1" dirty="0" smtClean="0"/>
              <a:t> на </a:t>
            </a:r>
            <a:r>
              <a:rPr lang="ru-RU" sz="2800" b="1" dirty="0" err="1" smtClean="0"/>
              <a:t>сільгоспроботах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тварин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вимагало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дуже</a:t>
            </a:r>
            <a:r>
              <a:rPr lang="ru-RU" sz="2800" b="1" dirty="0" smtClean="0"/>
              <a:t> добре </a:t>
            </a:r>
            <a:r>
              <a:rPr lang="ru-RU" sz="2800" b="1" dirty="0" err="1" smtClean="0"/>
              <a:t>розвиненого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скотарства</a:t>
            </a:r>
            <a:r>
              <a:rPr lang="ru-RU" sz="2800" b="1" dirty="0" smtClean="0"/>
              <a:t>.</a:t>
            </a:r>
            <a:endParaRPr lang="ru-RU" sz="2800" b="1" dirty="0"/>
          </a:p>
        </p:txBody>
      </p:sp>
      <p:pic>
        <p:nvPicPr>
          <p:cNvPr id="2253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648575" cy="464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143625" y="1071563"/>
            <a:ext cx="2892425" cy="5094287"/>
          </a:xfrm>
        </p:spPr>
        <p:txBody>
          <a:bodyPr>
            <a:normAutofit lnSpcReduction="10000"/>
          </a:bodyPr>
          <a:lstStyle/>
          <a:p>
            <a:pPr marL="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400" b="1" dirty="0" err="1" smtClean="0"/>
              <a:t>Серед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єгиптян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були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ремісники</a:t>
            </a:r>
            <a:r>
              <a:rPr lang="ru-RU" sz="2400" b="1" dirty="0" smtClean="0"/>
              <a:t> — </a:t>
            </a:r>
            <a:r>
              <a:rPr lang="ru-RU" sz="2400" b="1" dirty="0" err="1" smtClean="0"/>
              <a:t>гончарі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ткалі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ковалі</a:t>
            </a:r>
            <a:r>
              <a:rPr lang="ru-RU" sz="2400" b="1" dirty="0" smtClean="0"/>
              <a:t> та </a:t>
            </a:r>
            <a:r>
              <a:rPr lang="ru-RU" sz="2400" b="1" dirty="0" err="1" smtClean="0"/>
              <a:t>інші</a:t>
            </a:r>
            <a:r>
              <a:rPr lang="ru-RU" sz="2400" b="1" dirty="0" smtClean="0"/>
              <a:t>. </a:t>
            </a:r>
            <a:r>
              <a:rPr lang="ru-RU" sz="2400" b="1" dirty="0" err="1" smtClean="0"/>
              <a:t>Ковалі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додаючи</a:t>
            </a:r>
            <a:r>
              <a:rPr lang="ru-RU" sz="2400" b="1" dirty="0" smtClean="0"/>
              <a:t> до </a:t>
            </a:r>
            <a:r>
              <a:rPr lang="ru-RU" sz="2400" b="1" dirty="0" err="1" smtClean="0"/>
              <a:t>міді</a:t>
            </a:r>
            <a:r>
              <a:rPr lang="ru-RU" sz="2400" b="1" dirty="0" smtClean="0"/>
              <a:t> олово, </a:t>
            </a:r>
            <a:r>
              <a:rPr lang="ru-RU" sz="2400" b="1" dirty="0" err="1" smtClean="0"/>
              <a:t>кували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бронзові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мотики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мечі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ножі</a:t>
            </a:r>
            <a:r>
              <a:rPr lang="ru-RU" sz="2400" b="1" dirty="0" smtClean="0"/>
              <a:t>; </a:t>
            </a:r>
            <a:r>
              <a:rPr lang="ru-RU" sz="2400" b="1" dirty="0" err="1" smtClean="0"/>
              <a:t>склярі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виготовляли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різнокольорове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скло</a:t>
            </a:r>
            <a:r>
              <a:rPr lang="ru-RU" sz="2400" b="1" dirty="0" smtClean="0"/>
              <a:t>. </a:t>
            </a:r>
            <a:endParaRPr lang="ru-RU" dirty="0"/>
          </a:p>
        </p:txBody>
      </p:sp>
      <p:pic>
        <p:nvPicPr>
          <p:cNvPr id="2355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14313"/>
            <a:ext cx="5724525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457200" y="708025"/>
            <a:ext cx="8305800" cy="585788"/>
          </a:xfrm>
        </p:spPr>
        <p:txBody>
          <a:bodyPr/>
          <a:lstStyle/>
          <a:p>
            <a:pPr marL="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8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                </a:t>
            </a:r>
            <a:r>
              <a:rPr lang="ru-RU" sz="2800" b="1" dirty="0" err="1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Успішно</a:t>
            </a:r>
            <a:r>
              <a:rPr lang="ru-RU" sz="28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розвивалася</a:t>
            </a:r>
            <a:r>
              <a:rPr lang="ru-RU" sz="28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торгівля</a:t>
            </a:r>
            <a:r>
              <a:rPr lang="ru-RU" sz="28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.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2457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712913"/>
            <a:ext cx="7858125" cy="493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850" y="5076825"/>
            <a:ext cx="6457950" cy="1143000"/>
          </a:xfrm>
        </p:spPr>
        <p:txBody>
          <a:bodyPr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400" b="1" dirty="0" smtClean="0"/>
              <a:t>До </a:t>
            </a:r>
            <a:r>
              <a:rPr lang="ru-RU" sz="2400" b="1" dirty="0" err="1" smtClean="0"/>
              <a:t>нашого</a:t>
            </a:r>
            <a:r>
              <a:rPr lang="ru-RU" sz="2400" b="1" dirty="0" smtClean="0"/>
              <a:t> часу </a:t>
            </a:r>
            <a:r>
              <a:rPr lang="ru-RU" sz="2400" b="1" dirty="0" err="1" smtClean="0"/>
              <a:t>науці</a:t>
            </a:r>
            <a:r>
              <a:rPr lang="ru-RU" sz="2400" b="1" dirty="0" smtClean="0"/>
              <a:t> не </a:t>
            </a:r>
            <a:r>
              <a:rPr lang="ru-RU" sz="2400" b="1" dirty="0" err="1" smtClean="0"/>
              <a:t>відомо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які</a:t>
            </a:r>
            <a:r>
              <a:rPr lang="ru-RU" sz="2400" b="1" dirty="0" smtClean="0"/>
              <a:t> племена </a:t>
            </a:r>
            <a:r>
              <a:rPr lang="ru-RU" sz="2400" b="1" dirty="0" err="1" smtClean="0"/>
              <a:t>утворили</a:t>
            </a:r>
            <a:r>
              <a:rPr lang="ru-RU" sz="2400" b="1" dirty="0" smtClean="0"/>
              <a:t> народ </a:t>
            </a:r>
            <a:r>
              <a:rPr lang="ru-RU" sz="2400" b="1" dirty="0" err="1" smtClean="0"/>
              <a:t>Єгипту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адже</a:t>
            </a:r>
            <a:r>
              <a:rPr lang="ru-RU" sz="2400" b="1" dirty="0" smtClean="0"/>
              <a:t> слово «</a:t>
            </a:r>
            <a:r>
              <a:rPr lang="ru-RU" sz="2400" b="1" dirty="0" err="1" smtClean="0"/>
              <a:t>єгиптянин</a:t>
            </a:r>
            <a:r>
              <a:rPr lang="ru-RU" sz="2400" b="1" dirty="0" smtClean="0"/>
              <a:t>» </a:t>
            </a:r>
            <a:r>
              <a:rPr lang="ru-RU" sz="2400" b="1" dirty="0" err="1" smtClean="0"/>
              <a:t>перекладалося</a:t>
            </a:r>
            <a:r>
              <a:rPr lang="ru-RU" sz="2400" b="1" dirty="0" smtClean="0"/>
              <a:t> як «</a:t>
            </a:r>
            <a:r>
              <a:rPr lang="ru-RU" sz="2400" b="1" dirty="0" err="1" smtClean="0"/>
              <a:t>людина</a:t>
            </a:r>
            <a:r>
              <a:rPr lang="ru-RU" sz="2400" b="1" dirty="0" smtClean="0"/>
              <a:t>». </a:t>
            </a:r>
            <a:r>
              <a:rPr lang="ru-RU" sz="2400" b="1" dirty="0" err="1" smtClean="0"/>
              <a:t>Єгиптяни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були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середнього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зросту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смагляві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широкоплечі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з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чорним</a:t>
            </a:r>
            <a:r>
              <a:rPr lang="ru-RU" sz="2400" b="1" dirty="0" smtClean="0"/>
              <a:t> прямим </a:t>
            </a:r>
            <a:r>
              <a:rPr lang="ru-RU" sz="2400" b="1" dirty="0" err="1" smtClean="0"/>
              <a:t>волоссям</a:t>
            </a:r>
            <a:r>
              <a:rPr lang="ru-RU" sz="2400" b="1" dirty="0" smtClean="0"/>
              <a:t>.</a:t>
            </a:r>
            <a:endParaRPr lang="ru-RU" sz="2400" b="1" dirty="0"/>
          </a:p>
        </p:txBody>
      </p:sp>
      <p:sp>
        <p:nvSpPr>
          <p:cNvPr id="16386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0" y="2052638"/>
            <a:ext cx="6324600" cy="18288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2400" smtClean="0"/>
              <a:t/>
            </a:r>
            <a:br>
              <a:rPr lang="ru-RU" sz="2400" smtClean="0"/>
            </a:br>
            <a:endParaRPr lang="ru-RU" sz="2400" smtClean="0"/>
          </a:p>
        </p:txBody>
      </p:sp>
      <p:pic>
        <p:nvPicPr>
          <p:cNvPr id="2560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76250"/>
            <a:ext cx="5857875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0825" y="4786313"/>
            <a:ext cx="6530975" cy="1666875"/>
          </a:xfrm>
        </p:spPr>
        <p:txBody>
          <a:bodyPr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800" b="1" dirty="0" smtClean="0"/>
              <a:t>Часто </a:t>
            </a:r>
            <a:r>
              <a:rPr lang="ru-RU" sz="2800" b="1" dirty="0" err="1" smtClean="0"/>
              <a:t>голови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голили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й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одягали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перуку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заплетену</a:t>
            </a:r>
            <a:r>
              <a:rPr lang="ru-RU" sz="2800" b="1" dirty="0" smtClean="0"/>
              <a:t> у </a:t>
            </a:r>
            <a:r>
              <a:rPr lang="ru-RU" sz="2800" b="1" dirty="0" err="1" smtClean="0"/>
              <a:t>численні</a:t>
            </a:r>
            <a:r>
              <a:rPr lang="ru-RU" sz="2800" b="1" dirty="0" smtClean="0"/>
              <a:t> косички. </a:t>
            </a:r>
            <a:r>
              <a:rPr lang="ru-RU" sz="2800" b="1" dirty="0" err="1" smtClean="0"/>
              <a:t>Одяг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був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дуже</a:t>
            </a:r>
            <a:r>
              <a:rPr lang="ru-RU" sz="2800" b="1" dirty="0" smtClean="0"/>
              <a:t> простим — у </a:t>
            </a:r>
            <a:r>
              <a:rPr lang="ru-RU" sz="2800" b="1" dirty="0" err="1" smtClean="0"/>
              <a:t>чоловіків</a:t>
            </a:r>
            <a:r>
              <a:rPr lang="ru-RU" sz="2800" b="1" dirty="0" smtClean="0"/>
              <a:t> невеликий </a:t>
            </a:r>
            <a:r>
              <a:rPr lang="ru-RU" sz="2800" b="1" dirty="0" err="1" smtClean="0"/>
              <a:t>фартух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або</a:t>
            </a:r>
            <a:r>
              <a:rPr lang="ru-RU" sz="2800" b="1" dirty="0" smtClean="0"/>
              <a:t> коротка </a:t>
            </a:r>
            <a:r>
              <a:rPr lang="ru-RU" sz="2800" b="1" dirty="0" err="1" smtClean="0"/>
              <a:t>спідниця</a:t>
            </a:r>
            <a:r>
              <a:rPr lang="ru-RU" sz="2800" b="1" dirty="0" smtClean="0"/>
              <a:t>. У </a:t>
            </a:r>
            <a:r>
              <a:rPr lang="ru-RU" sz="2800" b="1" dirty="0" err="1" smtClean="0"/>
              <a:t>жінок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довге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плаття</a:t>
            </a:r>
            <a:r>
              <a:rPr lang="ru-RU" sz="2800" b="1" dirty="0" smtClean="0"/>
              <a:t>.</a:t>
            </a:r>
            <a:endParaRPr lang="ru-RU" sz="2800" b="1" dirty="0"/>
          </a:p>
        </p:txBody>
      </p:sp>
      <p:sp>
        <p:nvSpPr>
          <p:cNvPr id="17410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0" y="2052638"/>
            <a:ext cx="6324600" cy="18288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2400" smtClean="0"/>
              <a:t/>
            </a:r>
            <a:br>
              <a:rPr lang="ru-RU" sz="2400" smtClean="0"/>
            </a:br>
            <a:endParaRPr lang="ru-RU" sz="2400" smtClean="0"/>
          </a:p>
        </p:txBody>
      </p:sp>
      <p:pic>
        <p:nvPicPr>
          <p:cNvPr id="2662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" y="404813"/>
            <a:ext cx="6381750" cy="374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28625" y="2636838"/>
            <a:ext cx="6408738" cy="1143000"/>
          </a:xfrm>
        </p:spPr>
        <p:txBody>
          <a:bodyPr>
            <a:normAutofit fontScale="25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8000" b="1" dirty="0" smtClean="0"/>
              <a:t>1. </a:t>
            </a:r>
            <a:r>
              <a:rPr lang="ru-RU" sz="8000" b="1" dirty="0" err="1" smtClean="0"/>
              <a:t>Прочитати</a:t>
            </a:r>
            <a:r>
              <a:rPr lang="ru-RU" sz="8000" b="1" dirty="0" smtClean="0"/>
              <a:t> </a:t>
            </a:r>
            <a:r>
              <a:rPr lang="ru-RU" sz="8000" b="1" dirty="0" err="1" smtClean="0"/>
              <a:t>відповідний</a:t>
            </a:r>
            <a:r>
              <a:rPr lang="ru-RU" sz="8000" b="1" dirty="0" smtClean="0"/>
              <a:t> </a:t>
            </a:r>
            <a:r>
              <a:rPr lang="ru-RU" sz="8000" b="1" dirty="0" err="1" smtClean="0"/>
              <a:t>матеріал</a:t>
            </a:r>
            <a:r>
              <a:rPr lang="ru-RU" sz="8000" b="1" dirty="0" smtClean="0"/>
              <a:t> у </a:t>
            </a:r>
            <a:r>
              <a:rPr lang="ru-RU" sz="8000" b="1" dirty="0" err="1" smtClean="0"/>
              <a:t>підручнику</a:t>
            </a:r>
            <a:r>
              <a:rPr lang="ru-RU" sz="8000" b="1" dirty="0" smtClean="0"/>
              <a:t>.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8000" b="1" dirty="0" smtClean="0"/>
              <a:t>2. </a:t>
            </a:r>
            <a:r>
              <a:rPr lang="ru-RU" sz="8000" b="1" dirty="0" err="1" smtClean="0"/>
              <a:t>Придумати</a:t>
            </a:r>
            <a:r>
              <a:rPr lang="ru-RU" sz="8000" b="1" dirty="0" smtClean="0"/>
              <a:t> й </a:t>
            </a:r>
            <a:r>
              <a:rPr lang="ru-RU" sz="8000" b="1" dirty="0" err="1" smtClean="0"/>
              <a:t>намалювати</a:t>
            </a:r>
            <a:r>
              <a:rPr lang="ru-RU" sz="8000" b="1" dirty="0" smtClean="0"/>
              <a:t> герб </a:t>
            </a:r>
            <a:r>
              <a:rPr lang="ru-RU" sz="8000" b="1" dirty="0" err="1" smtClean="0"/>
              <a:t>Єгипту</a:t>
            </a:r>
            <a:r>
              <a:rPr lang="ru-RU" sz="8000" b="1" dirty="0" smtClean="0"/>
              <a:t>.</a:t>
            </a:r>
          </a:p>
          <a:p>
            <a:pPr fontAlgn="auto">
              <a:spcAft>
                <a:spcPts val="0"/>
              </a:spcAft>
              <a:defRPr/>
            </a:pPr>
            <a:endParaRPr lang="uk-UA" sz="8000" b="1" dirty="0"/>
          </a:p>
          <a:p>
            <a:pPr fontAlgn="auto">
              <a:spcAft>
                <a:spcPts val="0"/>
              </a:spcAft>
              <a:defRPr/>
            </a:pPr>
            <a:endParaRPr lang="uk-UA" sz="8000" b="1" dirty="0" smtClean="0"/>
          </a:p>
          <a:p>
            <a:pPr fontAlgn="auto">
              <a:spcAft>
                <a:spcPts val="0"/>
              </a:spcAft>
              <a:defRPr/>
            </a:pPr>
            <a:endParaRPr lang="uk-UA" sz="8000" b="1" dirty="0"/>
          </a:p>
          <a:p>
            <a:pPr fontAlgn="auto">
              <a:spcAft>
                <a:spcPts val="0"/>
              </a:spcAft>
              <a:defRPr/>
            </a:pPr>
            <a:endParaRPr lang="uk-UA" sz="8000" b="1" dirty="0" smtClean="0"/>
          </a:p>
          <a:p>
            <a:pPr fontAlgn="auto">
              <a:spcAft>
                <a:spcPts val="0"/>
              </a:spcAft>
              <a:defRPr/>
            </a:pPr>
            <a:endParaRPr lang="uk-UA" sz="8000" b="1" dirty="0"/>
          </a:p>
          <a:p>
            <a:pPr fontAlgn="auto">
              <a:spcAft>
                <a:spcPts val="0"/>
              </a:spcAft>
              <a:defRPr/>
            </a:pPr>
            <a:endParaRPr lang="uk-UA" sz="8000" b="1" dirty="0" smtClean="0"/>
          </a:p>
          <a:p>
            <a:pPr fontAlgn="auto">
              <a:spcAft>
                <a:spcPts val="0"/>
              </a:spcAft>
              <a:defRPr/>
            </a:pPr>
            <a:r>
              <a:rPr lang="uk-UA" sz="8000" b="1" dirty="0" smtClean="0"/>
              <a:t>Автор: Валентина Кодола</a:t>
            </a:r>
            <a:endParaRPr lang="ru-RU" sz="8000" b="1" dirty="0" smtClean="0"/>
          </a:p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8434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28625" y="214313"/>
            <a:ext cx="8305800" cy="7096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44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Домашнє</a:t>
            </a:r>
            <a:r>
              <a:rPr lang="ru-RU" sz="44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 </a:t>
            </a:r>
            <a:r>
              <a:rPr lang="ru-RU" sz="44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Arial Black" pitchFamily="34" charset="0"/>
              </a:rPr>
              <a:t>завдання</a:t>
            </a:r>
            <a:endParaRPr lang="ru-RU" sz="4400" dirty="0" smtClean="0">
              <a:solidFill>
                <a:schemeClr val="bg2">
                  <a:lumMod val="40000"/>
                  <a:lumOff val="60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ext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3102454SlideId25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3102451SlideId25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310259SlideId25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3102520SlideId25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3102544SlideId25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3102556SlideId25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310322SlideId26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3103216SlideId26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3103715SlideId26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310389SlideId26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3103926SlideId26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3104026SlideId26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3104058SlideId27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310418SlideId27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813104116SlideId272"/>
</p:tagLst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01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Тема Offic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CC00"/>
        </a:lt1>
        <a:dk2>
          <a:srgbClr val="000000"/>
        </a:dk2>
        <a:lt2>
          <a:srgbClr val="CCCCCC"/>
        </a:lt2>
        <a:accent1>
          <a:srgbClr val="A18100"/>
        </a:accent1>
        <a:accent2>
          <a:srgbClr val="916D00"/>
        </a:accent2>
        <a:accent3>
          <a:srgbClr val="FFE2AA"/>
        </a:accent3>
        <a:accent4>
          <a:srgbClr val="000000"/>
        </a:accent4>
        <a:accent5>
          <a:srgbClr val="CDC1AA"/>
        </a:accent5>
        <a:accent6>
          <a:srgbClr val="836200"/>
        </a:accent6>
        <a:hlink>
          <a:srgbClr val="735C00"/>
        </a:hlink>
        <a:folHlink>
          <a:srgbClr val="665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CC00"/>
        </a:lt1>
        <a:dk2>
          <a:srgbClr val="000000"/>
        </a:dk2>
        <a:lt2>
          <a:srgbClr val="CCCCCC"/>
        </a:lt2>
        <a:accent1>
          <a:srgbClr val="A66708"/>
        </a:accent1>
        <a:accent2>
          <a:srgbClr val="6E6E00"/>
        </a:accent2>
        <a:accent3>
          <a:srgbClr val="FFE2AA"/>
        </a:accent3>
        <a:accent4>
          <a:srgbClr val="000000"/>
        </a:accent4>
        <a:accent5>
          <a:srgbClr val="D0B8AA"/>
        </a:accent5>
        <a:accent6>
          <a:srgbClr val="636300"/>
        </a:accent6>
        <a:hlink>
          <a:srgbClr val="6E5800"/>
        </a:hlink>
        <a:folHlink>
          <a:srgbClr val="2B591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CC00"/>
        </a:lt1>
        <a:dk2>
          <a:srgbClr val="000000"/>
        </a:dk2>
        <a:lt2>
          <a:srgbClr val="CCCCCC"/>
        </a:lt2>
        <a:accent1>
          <a:srgbClr val="3D6399"/>
        </a:accent1>
        <a:accent2>
          <a:srgbClr val="735C00"/>
        </a:accent2>
        <a:accent3>
          <a:srgbClr val="FFE2AA"/>
        </a:accent3>
        <a:accent4>
          <a:srgbClr val="000000"/>
        </a:accent4>
        <a:accent5>
          <a:srgbClr val="AFB7CA"/>
        </a:accent5>
        <a:accent6>
          <a:srgbClr val="685300"/>
        </a:accent6>
        <a:hlink>
          <a:srgbClr val="913A5C"/>
        </a:hlink>
        <a:folHlink>
          <a:srgbClr val="57427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CC00"/>
        </a:lt1>
        <a:dk2>
          <a:srgbClr val="000000"/>
        </a:dk2>
        <a:lt2>
          <a:srgbClr val="CCCCCC"/>
        </a:lt2>
        <a:accent1>
          <a:srgbClr val="198019"/>
        </a:accent1>
        <a:accent2>
          <a:srgbClr val="994545"/>
        </a:accent2>
        <a:accent3>
          <a:srgbClr val="FFE2AA"/>
        </a:accent3>
        <a:accent4>
          <a:srgbClr val="000000"/>
        </a:accent4>
        <a:accent5>
          <a:srgbClr val="ABC0AB"/>
        </a:accent5>
        <a:accent6>
          <a:srgbClr val="8A3E3E"/>
        </a:accent6>
        <a:hlink>
          <a:srgbClr val="574E85"/>
        </a:hlink>
        <a:folHlink>
          <a:srgbClr val="665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A18100"/>
        </a:accent1>
        <a:accent2>
          <a:srgbClr val="916D00"/>
        </a:accent2>
        <a:accent3>
          <a:srgbClr val="FFFFFF"/>
        </a:accent3>
        <a:accent4>
          <a:srgbClr val="000000"/>
        </a:accent4>
        <a:accent5>
          <a:srgbClr val="CDC1AA"/>
        </a:accent5>
        <a:accent6>
          <a:srgbClr val="836200"/>
        </a:accent6>
        <a:hlink>
          <a:srgbClr val="735C00"/>
        </a:hlink>
        <a:folHlink>
          <a:srgbClr val="665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A66708"/>
        </a:accent1>
        <a:accent2>
          <a:srgbClr val="6E6E00"/>
        </a:accent2>
        <a:accent3>
          <a:srgbClr val="FFFFFF"/>
        </a:accent3>
        <a:accent4>
          <a:srgbClr val="000000"/>
        </a:accent4>
        <a:accent5>
          <a:srgbClr val="D0B8AA"/>
        </a:accent5>
        <a:accent6>
          <a:srgbClr val="636300"/>
        </a:accent6>
        <a:hlink>
          <a:srgbClr val="6E5800"/>
        </a:hlink>
        <a:folHlink>
          <a:srgbClr val="2B591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8F8F8"/>
        </a:lt1>
        <a:dk2>
          <a:srgbClr val="000000"/>
        </a:dk2>
        <a:lt2>
          <a:srgbClr val="CCCCCC"/>
        </a:lt2>
        <a:accent1>
          <a:srgbClr val="3D6399"/>
        </a:accent1>
        <a:accent2>
          <a:srgbClr val="735C00"/>
        </a:accent2>
        <a:accent3>
          <a:srgbClr val="FBFBFB"/>
        </a:accent3>
        <a:accent4>
          <a:srgbClr val="000000"/>
        </a:accent4>
        <a:accent5>
          <a:srgbClr val="AFB7CA"/>
        </a:accent5>
        <a:accent6>
          <a:srgbClr val="685300"/>
        </a:accent6>
        <a:hlink>
          <a:srgbClr val="913A5C"/>
        </a:hlink>
        <a:folHlink>
          <a:srgbClr val="57427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198019"/>
        </a:accent1>
        <a:accent2>
          <a:srgbClr val="994545"/>
        </a:accent2>
        <a:accent3>
          <a:srgbClr val="FFFFFF"/>
        </a:accent3>
        <a:accent4>
          <a:srgbClr val="000000"/>
        </a:accent4>
        <a:accent5>
          <a:srgbClr val="ABC0AB"/>
        </a:accent5>
        <a:accent6>
          <a:srgbClr val="8A3E3E"/>
        </a:accent6>
        <a:hlink>
          <a:srgbClr val="574E85"/>
        </a:hlink>
        <a:folHlink>
          <a:srgbClr val="6652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1_Default Design 2">
      <a:dk1>
        <a:srgbClr val="000000"/>
      </a:dk1>
      <a:lt1>
        <a:srgbClr val="FFCC00"/>
      </a:lt1>
      <a:dk2>
        <a:srgbClr val="000000"/>
      </a:dk2>
      <a:lt2>
        <a:srgbClr val="CCCCCC"/>
      </a:lt2>
      <a:accent1>
        <a:srgbClr val="A66708"/>
      </a:accent1>
      <a:accent2>
        <a:srgbClr val="6E6E00"/>
      </a:accent2>
      <a:accent3>
        <a:srgbClr val="FFE2AA"/>
      </a:accent3>
      <a:accent4>
        <a:srgbClr val="000000"/>
      </a:accent4>
      <a:accent5>
        <a:srgbClr val="D0B8AA"/>
      </a:accent5>
      <a:accent6>
        <a:srgbClr val="636300"/>
      </a:accent6>
      <a:hlink>
        <a:srgbClr val="6E5800"/>
      </a:hlink>
      <a:folHlink>
        <a:srgbClr val="2B5912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CC00"/>
        </a:lt1>
        <a:dk2>
          <a:srgbClr val="000000"/>
        </a:dk2>
        <a:lt2>
          <a:srgbClr val="CCCCCC"/>
        </a:lt2>
        <a:accent1>
          <a:srgbClr val="A18100"/>
        </a:accent1>
        <a:accent2>
          <a:srgbClr val="916D00"/>
        </a:accent2>
        <a:accent3>
          <a:srgbClr val="FFE2AA"/>
        </a:accent3>
        <a:accent4>
          <a:srgbClr val="000000"/>
        </a:accent4>
        <a:accent5>
          <a:srgbClr val="CDC1AA"/>
        </a:accent5>
        <a:accent6>
          <a:srgbClr val="836200"/>
        </a:accent6>
        <a:hlink>
          <a:srgbClr val="735C00"/>
        </a:hlink>
        <a:folHlink>
          <a:srgbClr val="665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CC00"/>
        </a:lt1>
        <a:dk2>
          <a:srgbClr val="000000"/>
        </a:dk2>
        <a:lt2>
          <a:srgbClr val="CCCCCC"/>
        </a:lt2>
        <a:accent1>
          <a:srgbClr val="A66708"/>
        </a:accent1>
        <a:accent2>
          <a:srgbClr val="6E6E00"/>
        </a:accent2>
        <a:accent3>
          <a:srgbClr val="FFE2AA"/>
        </a:accent3>
        <a:accent4>
          <a:srgbClr val="000000"/>
        </a:accent4>
        <a:accent5>
          <a:srgbClr val="D0B8AA"/>
        </a:accent5>
        <a:accent6>
          <a:srgbClr val="636300"/>
        </a:accent6>
        <a:hlink>
          <a:srgbClr val="6E5800"/>
        </a:hlink>
        <a:folHlink>
          <a:srgbClr val="2B591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CC00"/>
        </a:lt1>
        <a:dk2>
          <a:srgbClr val="000000"/>
        </a:dk2>
        <a:lt2>
          <a:srgbClr val="CCCCCC"/>
        </a:lt2>
        <a:accent1>
          <a:srgbClr val="3D6399"/>
        </a:accent1>
        <a:accent2>
          <a:srgbClr val="735C00"/>
        </a:accent2>
        <a:accent3>
          <a:srgbClr val="FFE2AA"/>
        </a:accent3>
        <a:accent4>
          <a:srgbClr val="000000"/>
        </a:accent4>
        <a:accent5>
          <a:srgbClr val="AFB7CA"/>
        </a:accent5>
        <a:accent6>
          <a:srgbClr val="685300"/>
        </a:accent6>
        <a:hlink>
          <a:srgbClr val="913A5C"/>
        </a:hlink>
        <a:folHlink>
          <a:srgbClr val="57427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CC00"/>
        </a:lt1>
        <a:dk2>
          <a:srgbClr val="000000"/>
        </a:dk2>
        <a:lt2>
          <a:srgbClr val="CCCCCC"/>
        </a:lt2>
        <a:accent1>
          <a:srgbClr val="198019"/>
        </a:accent1>
        <a:accent2>
          <a:srgbClr val="994545"/>
        </a:accent2>
        <a:accent3>
          <a:srgbClr val="FFE2AA"/>
        </a:accent3>
        <a:accent4>
          <a:srgbClr val="000000"/>
        </a:accent4>
        <a:accent5>
          <a:srgbClr val="ABC0AB"/>
        </a:accent5>
        <a:accent6>
          <a:srgbClr val="8A3E3E"/>
        </a:accent6>
        <a:hlink>
          <a:srgbClr val="574E85"/>
        </a:hlink>
        <a:folHlink>
          <a:srgbClr val="665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A18100"/>
        </a:accent1>
        <a:accent2>
          <a:srgbClr val="916D00"/>
        </a:accent2>
        <a:accent3>
          <a:srgbClr val="FFFFFF"/>
        </a:accent3>
        <a:accent4>
          <a:srgbClr val="000000"/>
        </a:accent4>
        <a:accent5>
          <a:srgbClr val="CDC1AA"/>
        </a:accent5>
        <a:accent6>
          <a:srgbClr val="836200"/>
        </a:accent6>
        <a:hlink>
          <a:srgbClr val="735C00"/>
        </a:hlink>
        <a:folHlink>
          <a:srgbClr val="665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A66708"/>
        </a:accent1>
        <a:accent2>
          <a:srgbClr val="6E6E00"/>
        </a:accent2>
        <a:accent3>
          <a:srgbClr val="FFFFFF"/>
        </a:accent3>
        <a:accent4>
          <a:srgbClr val="000000"/>
        </a:accent4>
        <a:accent5>
          <a:srgbClr val="D0B8AA"/>
        </a:accent5>
        <a:accent6>
          <a:srgbClr val="636300"/>
        </a:accent6>
        <a:hlink>
          <a:srgbClr val="6E5800"/>
        </a:hlink>
        <a:folHlink>
          <a:srgbClr val="2B591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8F8F8"/>
        </a:lt1>
        <a:dk2>
          <a:srgbClr val="000000"/>
        </a:dk2>
        <a:lt2>
          <a:srgbClr val="CCCCCC"/>
        </a:lt2>
        <a:accent1>
          <a:srgbClr val="3D6399"/>
        </a:accent1>
        <a:accent2>
          <a:srgbClr val="735C00"/>
        </a:accent2>
        <a:accent3>
          <a:srgbClr val="FBFBFB"/>
        </a:accent3>
        <a:accent4>
          <a:srgbClr val="000000"/>
        </a:accent4>
        <a:accent5>
          <a:srgbClr val="AFB7CA"/>
        </a:accent5>
        <a:accent6>
          <a:srgbClr val="685300"/>
        </a:accent6>
        <a:hlink>
          <a:srgbClr val="913A5C"/>
        </a:hlink>
        <a:folHlink>
          <a:srgbClr val="57427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198019"/>
        </a:accent1>
        <a:accent2>
          <a:srgbClr val="994545"/>
        </a:accent2>
        <a:accent3>
          <a:srgbClr val="FFFFFF"/>
        </a:accent3>
        <a:accent4>
          <a:srgbClr val="000000"/>
        </a:accent4>
        <a:accent5>
          <a:srgbClr val="ABC0AB"/>
        </a:accent5>
        <a:accent6>
          <a:srgbClr val="8A3E3E"/>
        </a:accent6>
        <a:hlink>
          <a:srgbClr val="574E85"/>
        </a:hlink>
        <a:folHlink>
          <a:srgbClr val="6652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етка">
  <a:themeElements>
    <a:clrScheme name="Сетка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Сетка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Сетка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етка">
    <a:dk1>
      <a:sysClr val="windowText" lastClr="000000"/>
    </a:dk1>
    <a:lt1>
      <a:sysClr val="window" lastClr="FFFFFF"/>
    </a:lt1>
    <a:dk2>
      <a:srgbClr val="534949"/>
    </a:dk2>
    <a:lt2>
      <a:srgbClr val="CCD1B9"/>
    </a:lt2>
    <a:accent1>
      <a:srgbClr val="C66951"/>
    </a:accent1>
    <a:accent2>
      <a:srgbClr val="BF974D"/>
    </a:accent2>
    <a:accent3>
      <a:srgbClr val="928B70"/>
    </a:accent3>
    <a:accent4>
      <a:srgbClr val="87706B"/>
    </a:accent4>
    <a:accent5>
      <a:srgbClr val="94734E"/>
    </a:accent5>
    <a:accent6>
      <a:srgbClr val="6F777D"/>
    </a:accent6>
    <a:hlink>
      <a:srgbClr val="CC9900"/>
    </a:hlink>
    <a:folHlink>
      <a:srgbClr val="C0C0C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38</Template>
  <TotalTime>310</TotalTime>
  <Words>482</Words>
  <Application>Microsoft Office PowerPoint</Application>
  <PresentationFormat>Экран (4:3)</PresentationFormat>
  <Paragraphs>45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17</vt:i4>
      </vt:variant>
    </vt:vector>
  </HeadingPairs>
  <TitlesOfParts>
    <vt:vector size="27" baseType="lpstr">
      <vt:lpstr>Arial</vt:lpstr>
      <vt:lpstr>Calibri</vt:lpstr>
      <vt:lpstr>Franklin Gothic Medium</vt:lpstr>
      <vt:lpstr>Wingdings 2</vt:lpstr>
      <vt:lpstr>Wingdings</vt:lpstr>
      <vt:lpstr>Arial Black</vt:lpstr>
      <vt:lpstr>Times New Roman</vt:lpstr>
      <vt:lpstr>01</vt:lpstr>
      <vt:lpstr>1_Default Design</vt:lpstr>
      <vt:lpstr>Сетка</vt:lpstr>
      <vt:lpstr>ПРИРОДНО-ГЕОГРАФІЧНІ УМОВИ ДАВНЬОГО ЄГИПТУ</vt:lpstr>
      <vt:lpstr>Географічні та історичні рамки Давнього Сходу</vt:lpstr>
      <vt:lpstr>Географічне становище та природа Єгипту</vt:lpstr>
      <vt:lpstr>Презентация PowerPoint</vt:lpstr>
      <vt:lpstr> </vt:lpstr>
      <vt:lpstr>Населення Єгипту та його господарська діяльність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 </vt:lpstr>
      <vt:lpstr> </vt:lpstr>
      <vt:lpstr>Домашнє завдання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Валентина</dc:creator>
  <cp:lastModifiedBy>Пользователь</cp:lastModifiedBy>
  <cp:revision>33</cp:revision>
  <dcterms:created xsi:type="dcterms:W3CDTF">2010-07-26T05:28:58Z</dcterms:created>
  <dcterms:modified xsi:type="dcterms:W3CDTF">2018-11-10T20:50:03Z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BookName">
    <vt:lpwstr/>
  </property>
  <property fmtid="{D5CDD505-2E9C-101B-9397-08002B2CF9AE}" pid="3" name="MayClose">
    <vt:bool>false</vt:bool>
  </property>
  <property fmtid="{D5CDD505-2E9C-101B-9397-08002B2CF9AE}" pid="4" name="IsFreeze">
    <vt:bool>false</vt:bool>
  </property>
  <property fmtid="{D5CDD505-2E9C-101B-9397-08002B2CF9AE}" pid="5" name="UserClose">
    <vt:bool>false</vt:bool>
  </property>
</Properties>
</file>