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3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C5AFAD-82EF-4907-A5B3-301B4C108C72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A5D40-A64E-4953-8419-64414DEF9CA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254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7A5D40-A64E-4953-8419-64414DEF9CA1}" type="slidenum">
              <a:rPr lang="ru-RU" smtClean="0"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761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E86566A7-CD1C-455D-98B5-0858681EEDF4}" type="datetimeFigureOut">
              <a:rPr lang="ru-RU" smtClean="0"/>
              <a:t>10.11.2018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1067A99-D8EC-44F9-8CB6-2CD8A330518D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Сучасні художні  </a:t>
            </a:r>
            <a:r>
              <a:rPr lang="uk-UA" dirty="0" smtClean="0"/>
              <a:t>напрями   </a:t>
            </a:r>
            <a:r>
              <a:rPr lang="uk-UA" dirty="0" err="1" smtClean="0"/>
              <a:t>поч</a:t>
            </a:r>
            <a:r>
              <a:rPr lang="uk-UA" dirty="0" smtClean="0"/>
              <a:t>. ХХ столітті в </a:t>
            </a:r>
            <a:r>
              <a:rPr lang="uk-UA" smtClean="0"/>
              <a:t>українському мистецтві.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543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" r="3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« Кого боїться </a:t>
            </a:r>
            <a:r>
              <a:rPr lang="uk-UA" dirty="0" err="1" smtClean="0"/>
              <a:t>Хьорст</a:t>
            </a:r>
            <a:r>
              <a:rPr lang="uk-UA" dirty="0" smtClean="0"/>
              <a:t>» – близько 100 тисяч доларів.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4091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733" b="20733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«шантаж» – 35-40 тисяч доларів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460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dirty="0" smtClean="0"/>
              <a:t>Олександр </a:t>
            </a:r>
            <a:r>
              <a:rPr lang="uk-UA" dirty="0" err="1" smtClean="0"/>
              <a:t>Гнилицький</a:t>
            </a:r>
            <a:r>
              <a:rPr lang="uk-UA" dirty="0" smtClean="0"/>
              <a:t> – київський художник , у 2007 році </a:t>
            </a:r>
            <a:r>
              <a:rPr lang="uk-UA" dirty="0" err="1" smtClean="0"/>
              <a:t>пркдставляв</a:t>
            </a:r>
            <a:r>
              <a:rPr lang="uk-UA" dirty="0" smtClean="0"/>
              <a:t> Україну на Венеціанському бієнале. Мав успіх на зарубіжних  аукціонах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830" y="320675"/>
            <a:ext cx="4129689" cy="5988050"/>
          </a:xfrm>
        </p:spPr>
      </p:pic>
      <p:sp>
        <p:nvSpPr>
          <p:cNvPr id="6" name="Прямоугольник 5"/>
          <p:cNvSpPr/>
          <p:nvPr/>
        </p:nvSpPr>
        <p:spPr>
          <a:xfrm>
            <a:off x="1475656" y="3356992"/>
            <a:ext cx="25922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smtClean="0"/>
              <a:t>«Небо. </a:t>
            </a:r>
            <a:r>
              <a:rPr lang="ru-RU" dirty="0" err="1" smtClean="0"/>
              <a:t>Олегівська</a:t>
            </a:r>
            <a:r>
              <a:rPr lang="ru-RU" dirty="0" smtClean="0"/>
              <a:t>» - </a:t>
            </a:r>
          </a:p>
          <a:p>
            <a:r>
              <a:rPr lang="ru-RU" dirty="0" smtClean="0"/>
              <a:t>41250 </a:t>
            </a:r>
            <a:r>
              <a:rPr lang="ru-RU" dirty="0" err="1" smtClean="0"/>
              <a:t>доларів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1832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32" b="25032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« У ліс» – 25-35 тисяч доларів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816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dirty="0" smtClean="0"/>
              <a:t>Арсен </a:t>
            </a:r>
            <a:r>
              <a:rPr lang="uk-UA" dirty="0" err="1" smtClean="0"/>
              <a:t>Савадов</a:t>
            </a:r>
            <a:r>
              <a:rPr lang="uk-UA" dirty="0" smtClean="0"/>
              <a:t> – український художник-концептуаліст працює в багатьох жанрах. Тривалий час працював у парі з Юрієм Сенченком.</a:t>
            </a:r>
          </a:p>
          <a:p>
            <a:r>
              <a:rPr lang="uk-UA" dirty="0" smtClean="0"/>
              <a:t>У червні 2009 року на аукціоні його картину «Караїмське кладовище» купили за 16,4 тисячі доларів.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50" y="1209237"/>
            <a:ext cx="5276850" cy="4210926"/>
          </a:xfrm>
        </p:spPr>
      </p:pic>
    </p:spTree>
    <p:extLst>
      <p:ext uri="{BB962C8B-B14F-4D97-AF65-F5344CB8AC3E}">
        <p14:creationId xmlns:p14="http://schemas.microsoft.com/office/powerpoint/2010/main" val="979523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dirty="0" smtClean="0"/>
              <a:t>Ілля </a:t>
            </a:r>
            <a:r>
              <a:rPr lang="uk-UA" dirty="0" err="1" smtClean="0"/>
              <a:t>Чічкан</a:t>
            </a:r>
            <a:r>
              <a:rPr lang="uk-UA" dirty="0" smtClean="0"/>
              <a:t>.</a:t>
            </a:r>
          </a:p>
          <a:p>
            <a:r>
              <a:rPr lang="uk-UA" dirty="0" smtClean="0"/>
              <a:t>Чи не наймолодший у «десятці» гравців вищої цінної ліги.</a:t>
            </a:r>
          </a:p>
          <a:p>
            <a:r>
              <a:rPr lang="uk-UA" dirty="0" smtClean="0"/>
              <a:t>В Україні його роботи коштуватимуть від 17-20 тисяч доларів.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50" y="1098423"/>
            <a:ext cx="5276850" cy="4432554"/>
          </a:xfrm>
        </p:spPr>
      </p:pic>
      <p:sp>
        <p:nvSpPr>
          <p:cNvPr id="6" name="Прямоугольник 5"/>
          <p:cNvSpPr/>
          <p:nvPr/>
        </p:nvSpPr>
        <p:spPr>
          <a:xfrm>
            <a:off x="4139952" y="260648"/>
            <a:ext cx="43204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«З </a:t>
            </a:r>
            <a:r>
              <a:rPr lang="ru-RU" dirty="0" err="1" smtClean="0"/>
              <a:t>життя</a:t>
            </a:r>
            <a:r>
              <a:rPr lang="ru-RU" dirty="0" smtClean="0"/>
              <a:t> комах»- 25 </a:t>
            </a:r>
            <a:r>
              <a:rPr lang="ru-RU" dirty="0" err="1" smtClean="0"/>
              <a:t>тисяч</a:t>
            </a:r>
            <a:r>
              <a:rPr lang="ru-RU" dirty="0" smtClean="0"/>
              <a:t> </a:t>
            </a:r>
            <a:r>
              <a:rPr lang="ru-RU" dirty="0" err="1" smtClean="0"/>
              <a:t>доларів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6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«Чарлі»          «Тоталітарний  </a:t>
            </a:r>
            <a:r>
              <a:rPr lang="uk-UA" dirty="0" err="1" smtClean="0"/>
              <a:t>психодарвінізм</a:t>
            </a:r>
            <a:r>
              <a:rPr lang="uk-UA" dirty="0" smtClean="0"/>
              <a:t>»         </a:t>
            </a:r>
            <a:endParaRPr lang="ru-RU" dirty="0"/>
          </a:p>
        </p:txBody>
      </p:sp>
      <p:pic>
        <p:nvPicPr>
          <p:cNvPr id="2050" name="Picture 2" descr="C:\Documents and Settings\PRIVAT\Рабочий стол\Новая папка (9)\C47tAlnGi2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051" y="1735098"/>
            <a:ext cx="3898283" cy="5122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PRIVAT\Рабочий стол\Новая папка (9)\zIV7kp2UkgU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735098"/>
            <a:ext cx="4321623" cy="5098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5297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76" r="2276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«Морський бій» – 35 тисяч доларів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1006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1" b="1551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«Лижник, що летить» – 9-11 тисяч доларів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136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410" b="18410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Артем Волокітін «Атлант» – 8,5-10 </a:t>
            </a:r>
            <a:r>
              <a:rPr lang="uk-UA" smtClean="0"/>
              <a:t>тисяч доларів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5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052736"/>
            <a:ext cx="73448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Картина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художнього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життя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20 ст. не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порівнянна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ні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з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однією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з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минулих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епох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за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своєю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різноманітністю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і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парадоксальністю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Виникло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безліч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жанрів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- 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або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внаслідок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переосмислення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традиційних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,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або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завдяки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новим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технічним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можливостям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Надзвичайно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поширився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синтез </a:t>
            </a:r>
            <a:r>
              <a:rPr lang="ru-RU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мистецтв</a:t>
            </a:r>
            <a:r>
              <a:rPr lang="ru-RU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.</a:t>
            </a:r>
          </a:p>
          <a:p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 п.20 ст. у сфері художньої творчості виникло безліч течій, груп, шкіл, які позначають збірним терміном «модернізм». Об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’</a:t>
            </a:r>
            <a:r>
              <a:rPr lang="uk-UA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єднував</a:t>
            </a:r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їх насамперед авангардизм – розрив із визнаними нормами і традиціями , бунт проти старих форм не тільки в мистецтві, але й у житті взагалі.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04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dirty="0" smtClean="0"/>
              <a:t>Модернізм – загальна назва течій у мистецтві 20 ст., яким властиві заперечення реалізму , пошук нових художніх форм.</a:t>
            </a:r>
          </a:p>
          <a:p>
            <a:endParaRPr lang="uk-UA" dirty="0"/>
          </a:p>
          <a:p>
            <a:r>
              <a:rPr lang="uk-UA" dirty="0" smtClean="0"/>
              <a:t>Авангардизм – принципово нове мистецьке явище, що з</a:t>
            </a:r>
            <a:r>
              <a:rPr lang="en-US" dirty="0" smtClean="0"/>
              <a:t>’</a:t>
            </a:r>
            <a:r>
              <a:rPr lang="uk-UA" dirty="0" smtClean="0"/>
              <a:t>явилося на п20 ст. Українським авангардом вважають перші течії модернізму.</a:t>
            </a:r>
          </a:p>
          <a:p>
            <a:endParaRPr lang="uk-UA" dirty="0"/>
          </a:p>
          <a:p>
            <a:r>
              <a:rPr lang="uk-UA" dirty="0" smtClean="0"/>
              <a:t>Постмодернізм – напрям у мистецтві, що прийшов на зміну модернізму, спрямований проти безликої стандартизації.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7944" y="404664"/>
            <a:ext cx="4521169" cy="2880320"/>
          </a:xfrm>
        </p:spPr>
      </p:pic>
      <p:pic>
        <p:nvPicPr>
          <p:cNvPr id="1026" name="Picture 2" descr="C:\Documents and Settings\PRIVAT\Рабочий стол\Новая папка (9)\l4P3WTwjRwU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3501008"/>
            <a:ext cx="3528392" cy="3191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500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117" b="19117"/>
          <a:stretch>
            <a:fillRect/>
          </a:stretch>
        </p:blipFill>
        <p:spPr>
          <a:xfrm>
            <a:off x="1187624" y="1335175"/>
            <a:ext cx="6048672" cy="452519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Г. Нарбут. Ілюстрація до поеми І. Котляревського «Енеїда»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4954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82336" cy="6050616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dirty="0" err="1" smtClean="0"/>
              <a:t>Гіперреалізм</a:t>
            </a:r>
            <a:r>
              <a:rPr lang="uk-UA" dirty="0" smtClean="0"/>
              <a:t> – мистецький напрям 20 ст., для якого характерним є наслідування фотографії живописними та графічними засобами.</a:t>
            </a:r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Концептуалізм – мистецький напрям 20ст., який </a:t>
            </a:r>
            <a:r>
              <a:rPr lang="uk-UA" dirty="0" err="1" smtClean="0"/>
              <a:t>грунтується</a:t>
            </a:r>
            <a:r>
              <a:rPr lang="uk-UA" dirty="0" smtClean="0"/>
              <a:t> на поєднанні </a:t>
            </a:r>
            <a:r>
              <a:rPr lang="uk-UA" dirty="0" err="1" smtClean="0"/>
              <a:t>несполучуваних</a:t>
            </a:r>
            <a:r>
              <a:rPr lang="uk-UA" dirty="0" smtClean="0"/>
              <a:t> предметів.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84784"/>
            <a:ext cx="3528392" cy="5018997"/>
          </a:xfrm>
        </p:spPr>
      </p:pic>
      <p:sp>
        <p:nvSpPr>
          <p:cNvPr id="6" name="Прямоугольник 5"/>
          <p:cNvSpPr/>
          <p:nvPr/>
        </p:nvSpPr>
        <p:spPr>
          <a:xfrm>
            <a:off x="5076056" y="-1611560"/>
            <a:ext cx="25922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К. </a:t>
            </a:r>
            <a:r>
              <a:rPr lang="ru-RU" dirty="0" err="1" smtClean="0"/>
              <a:t>Кустодієв</a:t>
            </a:r>
            <a:r>
              <a:rPr lang="ru-RU" dirty="0" smtClean="0"/>
              <a:t>. Портрет Г. Нарбута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705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dirty="0" smtClean="0"/>
              <a:t>Тісні </a:t>
            </a:r>
            <a:r>
              <a:rPr lang="uk-UA" dirty="0" err="1" smtClean="0"/>
              <a:t>зв</a:t>
            </a:r>
            <a:r>
              <a:rPr lang="en-US" dirty="0" smtClean="0"/>
              <a:t>’</a:t>
            </a:r>
            <a:r>
              <a:rPr lang="uk-UA" dirty="0" err="1" smtClean="0"/>
              <a:t>язки</a:t>
            </a:r>
            <a:r>
              <a:rPr lang="uk-UA" dirty="0" smtClean="0"/>
              <a:t> між окремими видами мистецтва відбуваються в інсталяції, головною метою якої є візуальне поєднання світу реальних об</a:t>
            </a:r>
            <a:r>
              <a:rPr lang="en-US" dirty="0" smtClean="0"/>
              <a:t>’</a:t>
            </a:r>
            <a:r>
              <a:rPr lang="uk-UA" dirty="0" err="1" smtClean="0"/>
              <a:t>єктів</a:t>
            </a:r>
            <a:r>
              <a:rPr lang="uk-UA" dirty="0" smtClean="0"/>
              <a:t>, що існують поряд із людиною.</a:t>
            </a:r>
          </a:p>
          <a:p>
            <a:endParaRPr lang="uk-UA" dirty="0"/>
          </a:p>
          <a:p>
            <a:r>
              <a:rPr lang="uk-UA" dirty="0" smtClean="0"/>
              <a:t>Інсталяція – просторова композиція, створена з різних речей.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1844824"/>
            <a:ext cx="3325694" cy="4164620"/>
          </a:xfrm>
        </p:spPr>
      </p:pic>
      <p:sp>
        <p:nvSpPr>
          <p:cNvPr id="6" name="Прямоугольник 5"/>
          <p:cNvSpPr/>
          <p:nvPr/>
        </p:nvSpPr>
        <p:spPr>
          <a:xfrm>
            <a:off x="4355976" y="483660"/>
            <a:ext cx="3600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r>
              <a:rPr lang="ru-RU" dirty="0" err="1" smtClean="0"/>
              <a:t>О.Богомазов</a:t>
            </a:r>
            <a:r>
              <a:rPr lang="ru-RU" dirty="0" smtClean="0"/>
              <a:t>. Автопортрет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852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uk-UA" dirty="0" smtClean="0"/>
              <a:t>Олександр </a:t>
            </a:r>
            <a:r>
              <a:rPr lang="uk-UA" dirty="0" err="1" smtClean="0"/>
              <a:t>Ройтбурд</a:t>
            </a:r>
            <a:r>
              <a:rPr lang="uk-UA" dirty="0" smtClean="0"/>
              <a:t> – найдорожчий сучасний художник. Його роботи галеристи вважають дуже цінними з мистецької точки зору.</a:t>
            </a:r>
          </a:p>
          <a:p>
            <a:endParaRPr lang="uk-UA" dirty="0"/>
          </a:p>
          <a:p>
            <a:r>
              <a:rPr lang="uk-UA" dirty="0" smtClean="0"/>
              <a:t>В Україні нижня цінова межа на роботи </a:t>
            </a:r>
            <a:r>
              <a:rPr lang="uk-UA" dirty="0" err="1" smtClean="0"/>
              <a:t>Ройтбурда</a:t>
            </a:r>
            <a:r>
              <a:rPr lang="uk-UA" dirty="0" smtClean="0"/>
              <a:t> складатиме від 15 до 30 тисяч доларів.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50" y="1499464"/>
            <a:ext cx="5276850" cy="3630472"/>
          </a:xfrm>
        </p:spPr>
      </p:pic>
      <p:sp>
        <p:nvSpPr>
          <p:cNvPr id="6" name="Прямоугольник 5"/>
          <p:cNvSpPr/>
          <p:nvPr/>
        </p:nvSpPr>
        <p:spPr>
          <a:xfrm>
            <a:off x="4067944" y="116632"/>
            <a:ext cx="42484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«</a:t>
            </a:r>
            <a:r>
              <a:rPr lang="ru-RU" dirty="0" err="1" smtClean="0"/>
              <a:t>Прощавай</a:t>
            </a:r>
            <a:r>
              <a:rPr lang="ru-RU" dirty="0" smtClean="0"/>
              <a:t>, Караваджо» - 97 </a:t>
            </a:r>
            <a:r>
              <a:rPr lang="ru-RU" dirty="0" err="1" smtClean="0"/>
              <a:t>тисяч</a:t>
            </a:r>
            <a:r>
              <a:rPr lang="ru-RU" dirty="0" smtClean="0"/>
              <a:t> </a:t>
            </a:r>
            <a:r>
              <a:rPr lang="ru-RU" dirty="0" err="1" smtClean="0"/>
              <a:t>доларів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707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1520" b="31520"/>
          <a:stretch>
            <a:fillRect/>
          </a:stretch>
        </p:blipFill>
        <p:spPr>
          <a:xfrm>
            <a:off x="1138237" y="82226"/>
            <a:ext cx="6602115" cy="5778140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«Портрет дами в білому» – 27-32 тисяч доларів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0107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" r="137"/>
          <a:stretch>
            <a:fillRect/>
          </a:stretch>
        </p:blipFill>
        <p:spPr/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uk-UA" dirty="0" smtClean="0"/>
              <a:t>«Зайчик» – 41 тисяча доларів.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138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87</TotalTime>
  <Words>477</Words>
  <Application>Microsoft Office PowerPoint</Application>
  <PresentationFormat>Экран (4:3)</PresentationFormat>
  <Paragraphs>62</Paragraphs>
  <Slides>19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Calibri</vt:lpstr>
      <vt:lpstr>Century Gothic</vt:lpstr>
      <vt:lpstr>Verdana</vt:lpstr>
      <vt:lpstr>Wingdings 2</vt:lpstr>
      <vt:lpstr>Яркая</vt:lpstr>
      <vt:lpstr>Сучасні художні  напрями   поч. ХХ столітті в українському мистецтві.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«Чарлі»          «Тоталітарний  психодарвінізм»         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художні  напрями</dc:title>
  <dc:creator>IVANNA</dc:creator>
  <cp:lastModifiedBy>Пользователь</cp:lastModifiedBy>
  <cp:revision>7</cp:revision>
  <dcterms:created xsi:type="dcterms:W3CDTF">2014-04-16T17:35:20Z</dcterms:created>
  <dcterms:modified xsi:type="dcterms:W3CDTF">2018-11-10T18:23:11Z</dcterms:modified>
</cp:coreProperties>
</file>