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0" r:id="rId3"/>
    <p:sldId id="257" r:id="rId4"/>
    <p:sldId id="261" r:id="rId5"/>
    <p:sldId id="259" r:id="rId6"/>
    <p:sldId id="262" r:id="rId7"/>
    <p:sldId id="258" r:id="rId8"/>
    <p:sldId id="267" r:id="rId9"/>
    <p:sldId id="265" r:id="rId10"/>
    <p:sldId id="272" r:id="rId11"/>
    <p:sldId id="273" r:id="rId12"/>
    <p:sldId id="263" r:id="rId13"/>
    <p:sldId id="266" r:id="rId14"/>
    <p:sldId id="285" r:id="rId15"/>
    <p:sldId id="268" r:id="rId16"/>
    <p:sldId id="264" r:id="rId17"/>
    <p:sldId id="269" r:id="rId18"/>
    <p:sldId id="283" r:id="rId19"/>
    <p:sldId id="282" r:id="rId20"/>
    <p:sldId id="284" r:id="rId21"/>
    <p:sldId id="289" r:id="rId22"/>
    <p:sldId id="290" r:id="rId23"/>
    <p:sldId id="291" r:id="rId24"/>
    <p:sldId id="274" r:id="rId25"/>
    <p:sldId id="275" r:id="rId26"/>
    <p:sldId id="277" r:id="rId27"/>
    <p:sldId id="276" r:id="rId28"/>
    <p:sldId id="279" r:id="rId29"/>
    <p:sldId id="280" r:id="rId30"/>
    <p:sldId id="286" r:id="rId31"/>
    <p:sldId id="287" r:id="rId32"/>
    <p:sldId id="288" r:id="rId33"/>
    <p:sldId id="281" r:id="rId34"/>
    <p:sldId id="292"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54" autoAdjust="0"/>
    <p:restoredTop sz="94348" autoAdjust="0"/>
  </p:normalViewPr>
  <p:slideViewPr>
    <p:cSldViewPr>
      <p:cViewPr varScale="1">
        <p:scale>
          <a:sx n="69" d="100"/>
          <a:sy n="69"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15CA4-0F7A-4A7A-B784-5417B6C96192}" type="datetimeFigureOut">
              <a:rPr lang="ru-RU" smtClean="0"/>
              <a:pPr/>
              <a:t>23.11.2011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BAD6D1-B867-4323-BDAF-F075F95599A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CBAD6D1-B867-4323-BDAF-F075F95599A3}"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23.11.2011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23.11.2011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9.gif"/></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1.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Ольга\Desktop\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a:xfrm>
            <a:off x="457200" y="-142900"/>
            <a:ext cx="8229600" cy="3857652"/>
          </a:xfrm>
        </p:spPr>
        <p:txBody>
          <a:bodyPr/>
          <a:lstStyle/>
          <a:p>
            <a:r>
              <a:rPr lang="uk-UA" b="1" dirty="0" smtClean="0">
                <a:solidFill>
                  <a:srgbClr val="FF0000"/>
                </a:solidFill>
              </a:rPr>
              <a:t>ГОЛОДОМОР</a:t>
            </a:r>
            <a:r>
              <a:rPr lang="uk-UA" dirty="0" smtClean="0"/>
              <a:t/>
            </a:r>
            <a:br>
              <a:rPr lang="uk-UA" dirty="0" smtClean="0"/>
            </a:br>
            <a:r>
              <a:rPr lang="uk-UA" dirty="0" smtClean="0">
                <a:solidFill>
                  <a:schemeClr val="bg2"/>
                </a:solidFill>
              </a:rPr>
              <a:t>1932- 1933 РОКІВ</a:t>
            </a:r>
            <a:r>
              <a:rPr lang="uk-UA" dirty="0" smtClean="0"/>
              <a:t/>
            </a:r>
            <a:br>
              <a:rPr lang="uk-UA" dirty="0" smtClean="0"/>
            </a:br>
            <a:r>
              <a:rPr lang="uk-UA" sz="9600" b="1" dirty="0" smtClean="0">
                <a:solidFill>
                  <a:srgbClr val="FF0000"/>
                </a:solidFill>
              </a:rPr>
              <a:t>ГЕНОЦИД</a:t>
            </a:r>
            <a:r>
              <a:rPr lang="uk-UA" dirty="0" smtClean="0"/>
              <a:t/>
            </a:r>
            <a:br>
              <a:rPr lang="uk-UA" dirty="0" smtClean="0"/>
            </a:br>
            <a:r>
              <a:rPr lang="uk-UA" dirty="0" smtClean="0">
                <a:solidFill>
                  <a:schemeClr val="bg2"/>
                </a:solidFill>
              </a:rPr>
              <a:t>УКРАЇНСЬКОГО НАРОДУ</a:t>
            </a:r>
            <a:endParaRPr lang="ru-RU" dirty="0">
              <a:solidFill>
                <a:schemeClr val="bg2"/>
              </a:solidFill>
            </a:endParaRPr>
          </a:p>
        </p:txBody>
      </p:sp>
      <p:pic>
        <p:nvPicPr>
          <p:cNvPr id="1028" name="Picture 4" descr="C:\Users\Ольга\Desktop\голодомор\India-famine-family-crop-420.jpg"/>
          <p:cNvPicPr>
            <a:picLocks noChangeAspect="1" noChangeArrowheads="1"/>
          </p:cNvPicPr>
          <p:nvPr/>
        </p:nvPicPr>
        <p:blipFill>
          <a:blip r:embed="rId3" cstate="print"/>
          <a:srcRect/>
          <a:stretch>
            <a:fillRect/>
          </a:stretch>
        </p:blipFill>
        <p:spPr bwMode="auto">
          <a:xfrm>
            <a:off x="1785918" y="3429000"/>
            <a:ext cx="5715040" cy="342900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 y="0"/>
            <a:ext cx="9182100" cy="6858000"/>
          </a:xfrm>
          <a:prstGeom prst="rect">
            <a:avLst/>
          </a:prstGeom>
          <a:noFill/>
          <a:ln w="9525">
            <a:noFill/>
            <a:miter lim="800000"/>
            <a:headEnd/>
            <a:tailEnd/>
          </a:ln>
          <a:effectLst/>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t="41709"/>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ДОКУМЕНТИ ДОКУМЕНТИ\Викладачі, майстри\Пантелеевна\голодомор\hq-wallpapers_ru_abstraction3d_1774_1920x1200.jpg"/>
          <p:cNvPicPr>
            <a:picLocks noChangeAspect="1" noChangeArrowheads="1"/>
          </p:cNvPicPr>
          <p:nvPr/>
        </p:nvPicPr>
        <p:blipFill>
          <a:blip r:embed="rId2" cstate="print"/>
          <a:srcRect/>
          <a:stretch>
            <a:fillRect/>
          </a:stretch>
        </p:blipFill>
        <p:spPr bwMode="auto">
          <a:xfrm>
            <a:off x="-142940" y="0"/>
            <a:ext cx="9286940" cy="6858000"/>
          </a:xfrm>
          <a:prstGeom prst="rect">
            <a:avLst/>
          </a:prstGeom>
          <a:noFill/>
        </p:spPr>
      </p:pic>
      <p:sp>
        <p:nvSpPr>
          <p:cNvPr id="2" name="Заголовок 1"/>
          <p:cNvSpPr>
            <a:spLocks noGrp="1"/>
          </p:cNvSpPr>
          <p:nvPr>
            <p:ph type="title"/>
          </p:nvPr>
        </p:nvSpPr>
        <p:spPr>
          <a:xfrm>
            <a:off x="1214414" y="500042"/>
            <a:ext cx="7500990" cy="5572164"/>
          </a:xfrm>
        </p:spPr>
        <p:txBody>
          <a:bodyPr>
            <a:normAutofit fontScale="90000"/>
          </a:bodyPr>
          <a:lstStyle/>
          <a:p>
            <a:pPr algn="l"/>
            <a:r>
              <a:rPr lang="uk-UA" dirty="0" smtClean="0"/>
              <a:t>    Голод ламає людину </a:t>
            </a:r>
            <a:br>
              <a:rPr lang="uk-UA" dirty="0" smtClean="0"/>
            </a:br>
            <a:r>
              <a:rPr lang="uk-UA" dirty="0" smtClean="0"/>
              <a:t>як особистість, </a:t>
            </a:r>
            <a:br>
              <a:rPr lang="uk-UA" dirty="0" smtClean="0"/>
            </a:br>
            <a:r>
              <a:rPr lang="uk-UA" dirty="0" smtClean="0"/>
              <a:t>в організмі відбуваються фізіологічні і психологічні  зміни,    </a:t>
            </a:r>
            <a:br>
              <a:rPr lang="uk-UA" dirty="0" smtClean="0"/>
            </a:br>
            <a:r>
              <a:rPr lang="uk-UA" dirty="0" smtClean="0"/>
              <a:t>                деформується емоційна  </a:t>
            </a:r>
            <a:br>
              <a:rPr lang="uk-UA" dirty="0" smtClean="0"/>
            </a:br>
            <a:r>
              <a:rPr lang="uk-UA" dirty="0" smtClean="0"/>
              <a:t>               сфера, спотворюється  </a:t>
            </a:r>
            <a:br>
              <a:rPr lang="uk-UA" dirty="0" smtClean="0"/>
            </a:br>
            <a:r>
              <a:rPr lang="uk-UA" dirty="0" smtClean="0"/>
              <a:t>                мораль. </a:t>
            </a:r>
            <a:endParaRPr lang="ru-RU" dirty="0"/>
          </a:p>
        </p:txBody>
      </p:sp>
      <p:pic>
        <p:nvPicPr>
          <p:cNvPr id="5123" name="Picture 3" descr="C:\Users\Ольга\Desktop\голодомор\голод.jpg"/>
          <p:cNvPicPr>
            <a:picLocks noChangeAspect="1" noChangeArrowheads="1"/>
          </p:cNvPicPr>
          <p:nvPr/>
        </p:nvPicPr>
        <p:blipFill>
          <a:blip r:embed="rId3" cstate="print"/>
          <a:srcRect/>
          <a:stretch>
            <a:fillRect/>
          </a:stretch>
        </p:blipFill>
        <p:spPr bwMode="auto">
          <a:xfrm>
            <a:off x="6215074" y="142852"/>
            <a:ext cx="2786082" cy="2357454"/>
          </a:xfrm>
          <a:prstGeom prst="rect">
            <a:avLst/>
          </a:prstGeom>
          <a:ln>
            <a:noFill/>
          </a:ln>
          <a:effectLst>
            <a:softEdge rad="112500"/>
          </a:effectLst>
        </p:spPr>
      </p:pic>
      <p:pic>
        <p:nvPicPr>
          <p:cNvPr id="5124" name="Picture 4" descr="C:\Users\Ольга\Desktop\голодомор\голодомор_діти.jpg"/>
          <p:cNvPicPr>
            <a:picLocks noChangeAspect="1" noChangeArrowheads="1"/>
          </p:cNvPicPr>
          <p:nvPr/>
        </p:nvPicPr>
        <p:blipFill>
          <a:blip r:embed="rId4" cstate="print"/>
          <a:srcRect/>
          <a:stretch>
            <a:fillRect/>
          </a:stretch>
        </p:blipFill>
        <p:spPr bwMode="auto">
          <a:xfrm>
            <a:off x="285720" y="3500390"/>
            <a:ext cx="2786082" cy="3357610"/>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142844" y="2928934"/>
            <a:ext cx="6500858" cy="3929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9" name="Picture 3"/>
          <p:cNvPicPr>
            <a:picLocks noChangeAspect="1" noChangeArrowheads="1"/>
          </p:cNvPicPr>
          <p:nvPr/>
        </p:nvPicPr>
        <p:blipFill>
          <a:blip r:embed="rId4" cstate="print"/>
          <a:srcRect/>
          <a:stretch>
            <a:fillRect/>
          </a:stretch>
        </p:blipFill>
        <p:spPr bwMode="auto">
          <a:xfrm>
            <a:off x="1000100" y="0"/>
            <a:ext cx="4286280" cy="314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C:\Users\Ольга\Desktop\голодомор\600c39f-udatne.jpg"/>
          <p:cNvPicPr>
            <a:picLocks noChangeAspect="1" noChangeArrowheads="1"/>
          </p:cNvPicPr>
          <p:nvPr/>
        </p:nvPicPr>
        <p:blipFill>
          <a:blip r:embed="rId5" cstate="print"/>
          <a:srcRect/>
          <a:stretch>
            <a:fillRect/>
          </a:stretch>
        </p:blipFill>
        <p:spPr bwMode="auto">
          <a:xfrm>
            <a:off x="5048241" y="1643050"/>
            <a:ext cx="4095759" cy="3057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КУМЕНТИ ДОКУМЕНТИ\Викладачі, майстри\Джерелейко Р. П.\голодомор\holodomor 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льга\Desktop\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642910" y="642918"/>
            <a:ext cx="3857652"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p:cNvPicPr>
            <a:picLocks noChangeAspect="1" noChangeArrowheads="1"/>
          </p:cNvPicPr>
          <p:nvPr/>
        </p:nvPicPr>
        <p:blipFill>
          <a:blip r:embed="rId4" cstate="print"/>
          <a:srcRect/>
          <a:stretch>
            <a:fillRect/>
          </a:stretch>
        </p:blipFill>
        <p:spPr bwMode="auto">
          <a:xfrm>
            <a:off x="4786314" y="2000240"/>
            <a:ext cx="3929090" cy="4286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0" y="0"/>
            <a:ext cx="9144000" cy="6357958"/>
          </a:xfrm>
          <a:prstGeom prst="rect">
            <a:avLst/>
          </a:prstGeom>
          <a:noFill/>
          <a:ln w="9525">
            <a:noFill/>
            <a:miter lim="800000"/>
            <a:headEnd/>
            <a:tailEnd/>
          </a:ln>
        </p:spPr>
      </p:pic>
      <p:sp>
        <p:nvSpPr>
          <p:cNvPr id="3074" name="Text Box 2"/>
          <p:cNvSpPr txBox="1">
            <a:spLocks noChangeArrowheads="1"/>
          </p:cNvSpPr>
          <p:nvPr/>
        </p:nvSpPr>
        <p:spPr bwMode="auto">
          <a:xfrm>
            <a:off x="1820863" y="1503363"/>
            <a:ext cx="6881812" cy="5359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5" name="Text Box 3"/>
          <p:cNvSpPr txBox="1">
            <a:spLocks noChangeArrowheads="1"/>
          </p:cNvSpPr>
          <p:nvPr/>
        </p:nvSpPr>
        <p:spPr bwMode="auto">
          <a:xfrm>
            <a:off x="1820863" y="1503363"/>
            <a:ext cx="6881812" cy="5359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Заголовок 5"/>
          <p:cNvSpPr>
            <a:spLocks noGrp="1"/>
          </p:cNvSpPr>
          <p:nvPr>
            <p:ph type="title"/>
          </p:nvPr>
        </p:nvSpPr>
        <p:spPr>
          <a:xfrm>
            <a:off x="0" y="6286520"/>
            <a:ext cx="9144000" cy="571480"/>
          </a:xfrm>
        </p:spPr>
        <p:style>
          <a:lnRef idx="1">
            <a:schemeClr val="dk1"/>
          </a:lnRef>
          <a:fillRef idx="2">
            <a:schemeClr val="dk1"/>
          </a:fillRef>
          <a:effectRef idx="1">
            <a:schemeClr val="dk1"/>
          </a:effectRef>
          <a:fontRef idx="minor">
            <a:schemeClr val="dk1"/>
          </a:fontRef>
        </p:style>
        <p:txBody>
          <a:bodyPr>
            <a:normAutofit fontScale="90000"/>
          </a:bodyPr>
          <a:lstStyle/>
          <a:p>
            <a:r>
              <a:rPr lang="uk-UA" sz="3600" dirty="0" smtClean="0"/>
              <a:t>Інтелігенція захищала український народ</a:t>
            </a:r>
            <a:endParaRPr lang="ru-RU" sz="3600" dirty="0"/>
          </a:p>
        </p:txBody>
      </p:sp>
    </p:spTree>
  </p:cSld>
  <p:clrMapOvr>
    <a:masterClrMapping/>
  </p:clrMapOvr>
  <p:transition spd="slow">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И ДОКУМЕНТИ\Викладачі, майстри\Джерелейко Р. П.\голодомор\366879_3.jpg"/>
          <p:cNvPicPr>
            <a:picLocks noChangeAspect="1" noChangeArrowheads="1"/>
          </p:cNvPicPr>
          <p:nvPr/>
        </p:nvPicPr>
        <p:blipFill>
          <a:blip r:embed="rId2" cstate="print"/>
          <a:srcRect/>
          <a:stretch>
            <a:fillRect/>
          </a:stretch>
        </p:blipFill>
        <p:spPr bwMode="auto">
          <a:xfrm>
            <a:off x="1" y="-571528"/>
            <a:ext cx="9143999" cy="7286676"/>
          </a:xfrm>
          <a:prstGeom prst="rect">
            <a:avLst/>
          </a:prstGeom>
          <a:noFill/>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ДОКУМЕНТИ ДОКУМЕНТИ\Викладачі, майстри\Пантелеевна\голодомор\famine-victim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Ольга\Desktop\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229600" cy="6500834"/>
          </a:xfrm>
        </p:spPr>
        <p:txBody>
          <a:bodyPr>
            <a:normAutofit fontScale="90000"/>
          </a:bodyPr>
          <a:lstStyle/>
          <a:p>
            <a:r>
              <a:rPr lang="uk-UA" sz="3600" b="1" i="1" u="sng" dirty="0" smtClean="0">
                <a:solidFill>
                  <a:srgbClr val="FF0000"/>
                </a:solidFill>
              </a:rPr>
              <a:t>ГЕНОЦИД</a:t>
            </a:r>
            <a:r>
              <a:rPr lang="uk-UA" sz="3600" dirty="0" smtClean="0">
                <a:solidFill>
                  <a:srgbClr val="FF0000"/>
                </a:solidFill>
              </a:rPr>
              <a:t> </a:t>
            </a:r>
            <a:r>
              <a:rPr lang="uk-UA" sz="3600" b="1" dirty="0" smtClean="0">
                <a:solidFill>
                  <a:schemeClr val="bg1">
                    <a:lumMod val="95000"/>
                  </a:schemeClr>
                </a:solidFill>
              </a:rPr>
              <a:t>означає будь – яке з наступних діянь, що здійснюються з наміром знищити повністю або частково, яку - </a:t>
            </a:r>
            <a:r>
              <a:rPr lang="uk-UA" sz="3600" b="1" dirty="0" err="1" smtClean="0">
                <a:solidFill>
                  <a:schemeClr val="bg1">
                    <a:lumMod val="95000"/>
                  </a:schemeClr>
                </a:solidFill>
              </a:rPr>
              <a:t>небудь</a:t>
            </a:r>
            <a:r>
              <a:rPr lang="uk-UA" sz="3600" b="1" dirty="0" smtClean="0">
                <a:solidFill>
                  <a:schemeClr val="bg1">
                    <a:lumMod val="95000"/>
                  </a:schemeClr>
                </a:solidFill>
              </a:rPr>
              <a:t> національну, етнічну, расову групу як таку.</a:t>
            </a:r>
            <a:r>
              <a:rPr lang="uk-UA" sz="3600" dirty="0" smtClean="0">
                <a:solidFill>
                  <a:schemeClr val="bg1">
                    <a:lumMod val="95000"/>
                  </a:schemeClr>
                </a:solidFill>
              </a:rPr>
              <a:t/>
            </a:r>
            <a:br>
              <a:rPr lang="uk-UA" sz="3600" dirty="0" smtClean="0">
                <a:solidFill>
                  <a:schemeClr val="bg1">
                    <a:lumMod val="95000"/>
                  </a:schemeClr>
                </a:solidFill>
              </a:rPr>
            </a:br>
            <a:r>
              <a:rPr lang="uk-UA" sz="3600" dirty="0" smtClean="0">
                <a:solidFill>
                  <a:schemeClr val="bg1">
                    <a:lumMod val="95000"/>
                  </a:schemeClr>
                </a:solidFill>
              </a:rPr>
              <a:t/>
            </a:r>
            <a:br>
              <a:rPr lang="uk-UA" sz="3600" dirty="0" smtClean="0">
                <a:solidFill>
                  <a:schemeClr val="bg1">
                    <a:lumMod val="95000"/>
                  </a:schemeClr>
                </a:solidFill>
              </a:rPr>
            </a:br>
            <a:r>
              <a:rPr lang="uk-UA" sz="3600" dirty="0" smtClean="0">
                <a:solidFill>
                  <a:schemeClr val="bg1">
                    <a:lumMod val="95000"/>
                  </a:schemeClr>
                </a:solidFill>
              </a:rPr>
              <a:t>  </a:t>
            </a:r>
            <a:r>
              <a:rPr lang="uk-UA" sz="3600" b="1" i="1" u="sng" dirty="0" smtClean="0">
                <a:solidFill>
                  <a:srgbClr val="FF0000"/>
                </a:solidFill>
              </a:rPr>
              <a:t>ВИНИЩУВАННЯ</a:t>
            </a:r>
            <a:r>
              <a:rPr lang="uk-UA" sz="3600" dirty="0" smtClean="0">
                <a:solidFill>
                  <a:schemeClr val="bg1">
                    <a:lumMod val="95000"/>
                  </a:schemeClr>
                </a:solidFill>
              </a:rPr>
              <a:t> </a:t>
            </a:r>
            <a:r>
              <a:rPr lang="uk-UA" sz="3600" b="1" dirty="0" smtClean="0">
                <a:solidFill>
                  <a:schemeClr val="bg1">
                    <a:lumMod val="95000"/>
                  </a:schemeClr>
                </a:solidFill>
              </a:rPr>
              <a:t>включає умисне створення    </a:t>
            </a:r>
            <a:br>
              <a:rPr lang="uk-UA" sz="3600" b="1" dirty="0" smtClean="0">
                <a:solidFill>
                  <a:schemeClr val="bg1">
                    <a:lumMod val="95000"/>
                  </a:schemeClr>
                </a:solidFill>
              </a:rPr>
            </a:br>
            <a:r>
              <a:rPr lang="uk-UA" sz="3600" b="1" dirty="0" smtClean="0">
                <a:solidFill>
                  <a:schemeClr val="bg1">
                    <a:lumMod val="95000"/>
                  </a:schemeClr>
                </a:solidFill>
              </a:rPr>
              <a:t>                   умов життя, зокрема позбавлення доступу до     </a:t>
            </a:r>
            <a:br>
              <a:rPr lang="uk-UA" sz="3600" b="1" dirty="0" smtClean="0">
                <a:solidFill>
                  <a:schemeClr val="bg1">
                    <a:lumMod val="95000"/>
                  </a:schemeClr>
                </a:solidFill>
              </a:rPr>
            </a:br>
            <a:r>
              <a:rPr lang="uk-UA" sz="3600" b="1" dirty="0" smtClean="0">
                <a:solidFill>
                  <a:schemeClr val="bg1">
                    <a:lumMod val="95000"/>
                  </a:schemeClr>
                </a:solidFill>
              </a:rPr>
              <a:t>                  продуктів харчування і ліків,   </a:t>
            </a:r>
            <a:br>
              <a:rPr lang="uk-UA" sz="3600" b="1" dirty="0" smtClean="0">
                <a:solidFill>
                  <a:schemeClr val="bg1">
                    <a:lumMod val="95000"/>
                  </a:schemeClr>
                </a:solidFill>
              </a:rPr>
            </a:br>
            <a:r>
              <a:rPr lang="uk-UA" sz="3600" b="1" dirty="0" smtClean="0">
                <a:solidFill>
                  <a:schemeClr val="bg1">
                    <a:lumMod val="95000"/>
                  </a:schemeClr>
                </a:solidFill>
              </a:rPr>
              <a:t>                              розрахованих на те, аби   </a:t>
            </a:r>
            <a:br>
              <a:rPr lang="uk-UA" sz="3600" b="1" dirty="0" smtClean="0">
                <a:solidFill>
                  <a:schemeClr val="bg1">
                    <a:lumMod val="95000"/>
                  </a:schemeClr>
                </a:solidFill>
              </a:rPr>
            </a:br>
            <a:r>
              <a:rPr lang="uk-UA" sz="3600" b="1" dirty="0" smtClean="0">
                <a:solidFill>
                  <a:schemeClr val="bg1">
                    <a:lumMod val="95000"/>
                  </a:schemeClr>
                </a:solidFill>
              </a:rPr>
              <a:t>                              знищити частину населення…</a:t>
            </a:r>
            <a:r>
              <a:rPr lang="uk-UA" dirty="0" smtClean="0"/>
              <a:t/>
            </a:r>
            <a:br>
              <a:rPr lang="uk-UA" dirty="0" smtClean="0"/>
            </a:br>
            <a:endParaRPr lang="ru-RU" dirty="0"/>
          </a:p>
        </p:txBody>
      </p:sp>
      <p:pic>
        <p:nvPicPr>
          <p:cNvPr id="3075" name="Picture 3" descr="C:\Users\Ольга\Desktop\голодомор\Ukraine-famine-holodomor.JPG"/>
          <p:cNvPicPr>
            <a:picLocks noChangeAspect="1" noChangeArrowheads="1"/>
          </p:cNvPicPr>
          <p:nvPr/>
        </p:nvPicPr>
        <p:blipFill>
          <a:blip r:embed="rId3" cstate="print"/>
          <a:srcRect/>
          <a:stretch>
            <a:fillRect/>
          </a:stretch>
        </p:blipFill>
        <p:spPr bwMode="auto">
          <a:xfrm>
            <a:off x="357158" y="3571876"/>
            <a:ext cx="2076450" cy="3048000"/>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ДОКУМЕНТИ ДОКУМЕНТИ\Викладачі, майстри\Джерелейко Р. П.\голодомор\India-famine-family-crop-420.jpg"/>
          <p:cNvPicPr>
            <a:picLocks noChangeAspect="1" noChangeArrowheads="1"/>
          </p:cNvPicPr>
          <p:nvPr/>
        </p:nvPicPr>
        <p:blipFill>
          <a:blip r:embed="rId2" cstate="print"/>
          <a:srcRect/>
          <a:stretch>
            <a:fillRect/>
          </a:stretch>
        </p:blipFill>
        <p:spPr bwMode="auto">
          <a:xfrm>
            <a:off x="0" y="-1000156"/>
            <a:ext cx="9144000" cy="7858156"/>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369072"/>
          </a:xfrm>
        </p:spPr>
        <p:txBody>
          <a:bodyPr>
            <a:normAutofit/>
          </a:bodyPr>
          <a:lstStyle/>
          <a:p>
            <a:r>
              <a:rPr lang="ru-RU" sz="3600" dirty="0" smtClean="0">
                <a:solidFill>
                  <a:schemeClr val="bg1"/>
                </a:solidFill>
              </a:rPr>
              <a:t>До 1 </a:t>
            </a:r>
            <a:r>
              <a:rPr lang="ru-RU" sz="3600" dirty="0" err="1" smtClean="0">
                <a:solidFill>
                  <a:schemeClr val="bg1"/>
                </a:solidFill>
              </a:rPr>
              <a:t>березня</a:t>
            </a:r>
            <a:r>
              <a:rPr lang="ru-RU" sz="3600" dirty="0" smtClean="0">
                <a:solidFill>
                  <a:schemeClr val="bg1"/>
                </a:solidFill>
              </a:rPr>
              <a:t> 1933 року в </a:t>
            </a:r>
            <a:r>
              <a:rPr lang="ru-RU" sz="3600" dirty="0" err="1" smtClean="0">
                <a:solidFill>
                  <a:schemeClr val="bg1"/>
                </a:solidFill>
              </a:rPr>
              <a:t>Уманському</a:t>
            </a:r>
            <a:r>
              <a:rPr lang="ru-RU" sz="3600" dirty="0" smtClean="0">
                <a:solidFill>
                  <a:schemeClr val="bg1"/>
                </a:solidFill>
              </a:rPr>
              <a:t> район</a:t>
            </a:r>
            <a:r>
              <a:rPr lang="uk-UA" sz="3600" dirty="0" smtClean="0">
                <a:solidFill>
                  <a:schemeClr val="bg1"/>
                </a:solidFill>
              </a:rPr>
              <a:t>і</a:t>
            </a:r>
            <a:r>
              <a:rPr lang="ru-RU" sz="3600" dirty="0" smtClean="0">
                <a:solidFill>
                  <a:schemeClr val="bg1"/>
                </a:solidFill>
              </a:rPr>
              <a:t> </a:t>
            </a:r>
            <a:r>
              <a:rPr lang="ru-RU" sz="3600" dirty="0" err="1" smtClean="0">
                <a:solidFill>
                  <a:schemeClr val="bg1"/>
                </a:solidFill>
              </a:rPr>
              <a:t>було</a:t>
            </a:r>
            <a:r>
              <a:rPr lang="ru-RU" sz="3600" dirty="0" smtClean="0">
                <a:solidFill>
                  <a:schemeClr val="bg1"/>
                </a:solidFill>
              </a:rPr>
              <a:t> 29 </a:t>
            </a:r>
            <a:r>
              <a:rPr lang="ru-RU" sz="3600" dirty="0" err="1" smtClean="0">
                <a:solidFill>
                  <a:schemeClr val="bg1"/>
                </a:solidFill>
              </a:rPr>
              <a:t>населених</a:t>
            </a:r>
            <a:r>
              <a:rPr lang="ru-RU" sz="3600" dirty="0" smtClean="0">
                <a:solidFill>
                  <a:schemeClr val="bg1"/>
                </a:solidFill>
              </a:rPr>
              <a:t> </a:t>
            </a:r>
            <a:r>
              <a:rPr lang="ru-RU" sz="3600" dirty="0" err="1" smtClean="0">
                <a:solidFill>
                  <a:schemeClr val="bg1"/>
                </a:solidFill>
              </a:rPr>
              <a:t>пункти</a:t>
            </a:r>
            <a:r>
              <a:rPr lang="ru-RU" sz="3600" dirty="0" smtClean="0">
                <a:solidFill>
                  <a:schemeClr val="bg1"/>
                </a:solidFill>
              </a:rPr>
              <a:t>. </a:t>
            </a:r>
            <a:r>
              <a:rPr lang="ru-RU" sz="3600" dirty="0" err="1" smtClean="0">
                <a:solidFill>
                  <a:schemeClr val="bg1"/>
                </a:solidFill>
              </a:rPr>
              <a:t>Недоїданням</a:t>
            </a:r>
            <a:r>
              <a:rPr lang="ru-RU" sz="3600" dirty="0" smtClean="0">
                <a:solidFill>
                  <a:schemeClr val="bg1"/>
                </a:solidFill>
              </a:rPr>
              <a:t> </a:t>
            </a:r>
            <a:r>
              <a:rPr lang="ru-RU" sz="3600" dirty="0" err="1" smtClean="0">
                <a:solidFill>
                  <a:schemeClr val="bg1"/>
                </a:solidFill>
              </a:rPr>
              <a:t>було</a:t>
            </a:r>
            <a:r>
              <a:rPr lang="ru-RU" sz="3600" dirty="0" smtClean="0">
                <a:solidFill>
                  <a:schemeClr val="bg1"/>
                </a:solidFill>
              </a:rPr>
              <a:t> </a:t>
            </a:r>
            <a:r>
              <a:rPr lang="ru-RU" sz="3600" dirty="0" err="1" smtClean="0">
                <a:solidFill>
                  <a:schemeClr val="bg1"/>
                </a:solidFill>
              </a:rPr>
              <a:t>охоплено</a:t>
            </a:r>
            <a:r>
              <a:rPr lang="ru-RU" sz="3600" dirty="0" smtClean="0">
                <a:solidFill>
                  <a:schemeClr val="bg1"/>
                </a:solidFill>
              </a:rPr>
              <a:t> </a:t>
            </a:r>
            <a:r>
              <a:rPr lang="ru-RU" sz="3600" dirty="0" err="1" smtClean="0">
                <a:solidFill>
                  <a:schemeClr val="bg1"/>
                </a:solidFill>
              </a:rPr>
              <a:t>населення</a:t>
            </a:r>
            <a:r>
              <a:rPr lang="ru-RU" sz="3600" dirty="0" smtClean="0">
                <a:solidFill>
                  <a:schemeClr val="bg1"/>
                </a:solidFill>
              </a:rPr>
              <a:t> в </a:t>
            </a:r>
            <a:r>
              <a:rPr lang="ru-RU" sz="3600" dirty="0" err="1" smtClean="0">
                <a:solidFill>
                  <a:schemeClr val="bg1"/>
                </a:solidFill>
              </a:rPr>
              <a:t>усіх</a:t>
            </a:r>
            <a:r>
              <a:rPr lang="ru-RU" sz="3600" dirty="0" smtClean="0">
                <a:solidFill>
                  <a:schemeClr val="bg1"/>
                </a:solidFill>
              </a:rPr>
              <a:t> селах району </a:t>
            </a:r>
            <a:r>
              <a:rPr lang="ru-RU" sz="3600" dirty="0" err="1" smtClean="0">
                <a:solidFill>
                  <a:schemeClr val="bg1"/>
                </a:solidFill>
              </a:rPr>
              <a:t>і</a:t>
            </a:r>
            <a:r>
              <a:rPr lang="ru-RU" sz="3600" dirty="0" smtClean="0">
                <a:solidFill>
                  <a:schemeClr val="bg1"/>
                </a:solidFill>
              </a:rPr>
              <a:t> в </a:t>
            </a:r>
            <a:r>
              <a:rPr lang="ru-RU" sz="3600" dirty="0" err="1" smtClean="0">
                <a:solidFill>
                  <a:schemeClr val="bg1"/>
                </a:solidFill>
              </a:rPr>
              <a:t>місті</a:t>
            </a:r>
            <a:r>
              <a:rPr lang="ru-RU" sz="3600" dirty="0" smtClean="0">
                <a:solidFill>
                  <a:schemeClr val="bg1"/>
                </a:solidFill>
              </a:rPr>
              <a:t> </a:t>
            </a:r>
            <a:r>
              <a:rPr lang="ru-RU" sz="3600" dirty="0" err="1" smtClean="0">
                <a:solidFill>
                  <a:schemeClr val="bg1"/>
                </a:solidFill>
              </a:rPr>
              <a:t>Умані</a:t>
            </a:r>
            <a:r>
              <a:rPr lang="ru-RU" sz="3600" dirty="0" smtClean="0">
                <a:solidFill>
                  <a:schemeClr val="bg1"/>
                </a:solidFill>
              </a:rPr>
              <a:t>. За 13 </a:t>
            </a:r>
            <a:r>
              <a:rPr lang="ru-RU" sz="3600" dirty="0" err="1" smtClean="0">
                <a:solidFill>
                  <a:schemeClr val="bg1"/>
                </a:solidFill>
              </a:rPr>
              <a:t>днів</a:t>
            </a:r>
            <a:r>
              <a:rPr lang="ru-RU" sz="3600" dirty="0" smtClean="0">
                <a:solidFill>
                  <a:schemeClr val="bg1"/>
                </a:solidFill>
              </a:rPr>
              <a:t> </a:t>
            </a:r>
            <a:r>
              <a:rPr lang="ru-RU" sz="3600" dirty="0" err="1" smtClean="0">
                <a:solidFill>
                  <a:schemeClr val="bg1"/>
                </a:solidFill>
              </a:rPr>
              <a:t>березня</a:t>
            </a:r>
            <a:r>
              <a:rPr lang="ru-RU" sz="3600" dirty="0" smtClean="0">
                <a:solidFill>
                  <a:schemeClr val="bg1"/>
                </a:solidFill>
              </a:rPr>
              <a:t> 1933 року </a:t>
            </a:r>
            <a:r>
              <a:rPr lang="ru-RU" sz="3600" dirty="0" err="1" smtClean="0">
                <a:solidFill>
                  <a:schemeClr val="bg1"/>
                </a:solidFill>
              </a:rPr>
              <a:t>тільки</a:t>
            </a:r>
            <a:r>
              <a:rPr lang="ru-RU" sz="3600" dirty="0" smtClean="0">
                <a:solidFill>
                  <a:schemeClr val="bg1"/>
                </a:solidFill>
              </a:rPr>
              <a:t> в </a:t>
            </a:r>
            <a:r>
              <a:rPr lang="ru-RU" sz="3600" dirty="0" err="1" smtClean="0">
                <a:solidFill>
                  <a:schemeClr val="bg1"/>
                </a:solidFill>
              </a:rPr>
              <a:t>Умані</a:t>
            </a:r>
            <a:r>
              <a:rPr lang="ru-RU" sz="3600" dirty="0" smtClean="0">
                <a:solidFill>
                  <a:schemeClr val="bg1"/>
                </a:solidFill>
              </a:rPr>
              <a:t> померло 282 особи, </a:t>
            </a:r>
            <a:r>
              <a:rPr lang="ru-RU" sz="3600" dirty="0" err="1" smtClean="0">
                <a:solidFill>
                  <a:schemeClr val="bg1"/>
                </a:solidFill>
              </a:rPr>
              <a:t>значитькожного</a:t>
            </a:r>
            <a:r>
              <a:rPr lang="ru-RU" sz="3600" dirty="0" smtClean="0">
                <a:solidFill>
                  <a:schemeClr val="bg1"/>
                </a:solidFill>
              </a:rPr>
              <a:t> дня – 21 </a:t>
            </a:r>
            <a:r>
              <a:rPr lang="ru-RU" sz="3600" dirty="0" err="1" smtClean="0">
                <a:solidFill>
                  <a:schemeClr val="bg1"/>
                </a:solidFill>
              </a:rPr>
              <a:t>чоловік</a:t>
            </a:r>
            <a:r>
              <a:rPr lang="ru-RU" sz="3600" dirty="0" smtClean="0">
                <a:solidFill>
                  <a:schemeClr val="bg1"/>
                </a:solidFill>
              </a:rPr>
              <a:t>. </a:t>
            </a:r>
            <a:r>
              <a:rPr lang="ru-RU" sz="3600" dirty="0" err="1" smtClean="0">
                <a:solidFill>
                  <a:schemeClr val="bg1"/>
                </a:solidFill>
              </a:rPr>
              <a:t>Інформація</a:t>
            </a:r>
            <a:r>
              <a:rPr lang="ru-RU" sz="3600" dirty="0" smtClean="0">
                <a:solidFill>
                  <a:schemeClr val="bg1"/>
                </a:solidFill>
              </a:rPr>
              <a:t> про </a:t>
            </a:r>
            <a:r>
              <a:rPr lang="ru-RU" sz="3600" dirty="0" err="1" smtClean="0">
                <a:solidFill>
                  <a:schemeClr val="bg1"/>
                </a:solidFill>
              </a:rPr>
              <a:t>померлих</a:t>
            </a:r>
            <a:r>
              <a:rPr lang="ru-RU" sz="3600" dirty="0" smtClean="0">
                <a:solidFill>
                  <a:schemeClr val="bg1"/>
                </a:solidFill>
              </a:rPr>
              <a:t> та </a:t>
            </a:r>
            <a:r>
              <a:rPr lang="ru-RU" sz="3600" dirty="0" err="1" smtClean="0">
                <a:solidFill>
                  <a:schemeClr val="bg1"/>
                </a:solidFill>
              </a:rPr>
              <a:t>хворих</a:t>
            </a:r>
            <a:r>
              <a:rPr lang="ru-RU" sz="3600" dirty="0" smtClean="0">
                <a:solidFill>
                  <a:schemeClr val="bg1"/>
                </a:solidFill>
              </a:rPr>
              <a:t> </a:t>
            </a:r>
            <a:r>
              <a:rPr lang="ru-RU" sz="3600" dirty="0" err="1" smtClean="0">
                <a:solidFill>
                  <a:schemeClr val="bg1"/>
                </a:solidFill>
              </a:rPr>
              <a:t>відсутня</a:t>
            </a:r>
            <a:r>
              <a:rPr lang="ru-RU" sz="3600" dirty="0" smtClean="0">
                <a:solidFill>
                  <a:schemeClr val="bg1"/>
                </a:solidFill>
              </a:rPr>
              <a:t>, в той же час в </a:t>
            </a:r>
            <a:r>
              <a:rPr lang="ru-RU" sz="3600" dirty="0" err="1" smtClean="0">
                <a:solidFill>
                  <a:schemeClr val="bg1"/>
                </a:solidFill>
              </a:rPr>
              <a:t>документі</a:t>
            </a:r>
            <a:r>
              <a:rPr lang="ru-RU" sz="3600" dirty="0" smtClean="0">
                <a:solidFill>
                  <a:schemeClr val="bg1"/>
                </a:solidFill>
              </a:rPr>
              <a:t> </a:t>
            </a:r>
            <a:r>
              <a:rPr lang="ru-RU" sz="3600" dirty="0" err="1" smtClean="0">
                <a:solidFill>
                  <a:schemeClr val="bg1"/>
                </a:solidFill>
              </a:rPr>
              <a:t>зафіксовано</a:t>
            </a:r>
            <a:r>
              <a:rPr lang="ru-RU" sz="3600" dirty="0" smtClean="0">
                <a:solidFill>
                  <a:schemeClr val="bg1"/>
                </a:solidFill>
              </a:rPr>
              <a:t> 16 </a:t>
            </a:r>
            <a:r>
              <a:rPr lang="ru-RU" sz="3600" dirty="0" err="1" smtClean="0">
                <a:solidFill>
                  <a:schemeClr val="bg1"/>
                </a:solidFill>
              </a:rPr>
              <a:t>випадків</a:t>
            </a:r>
            <a:r>
              <a:rPr lang="ru-RU" sz="3600" dirty="0" smtClean="0">
                <a:solidFill>
                  <a:schemeClr val="bg1"/>
                </a:solidFill>
              </a:rPr>
              <a:t> </a:t>
            </a:r>
            <a:r>
              <a:rPr lang="ru-RU" sz="3600" dirty="0" err="1" smtClean="0">
                <a:solidFill>
                  <a:schemeClr val="bg1"/>
                </a:solidFill>
              </a:rPr>
              <a:t>людоїдства</a:t>
            </a:r>
            <a:r>
              <a:rPr lang="ru-RU" sz="3600" dirty="0" smtClean="0">
                <a:solidFill>
                  <a:schemeClr val="bg1"/>
                </a:solidFill>
              </a:rPr>
              <a:t> та два </a:t>
            </a:r>
            <a:r>
              <a:rPr lang="ru-RU" sz="3600" dirty="0" err="1" smtClean="0">
                <a:solidFill>
                  <a:schemeClr val="bg1"/>
                </a:solidFill>
              </a:rPr>
              <a:t>випадки</a:t>
            </a:r>
            <a:r>
              <a:rPr lang="ru-RU" sz="3600" dirty="0" smtClean="0">
                <a:solidFill>
                  <a:schemeClr val="bg1"/>
                </a:solidFill>
              </a:rPr>
              <a:t> </a:t>
            </a:r>
            <a:r>
              <a:rPr lang="ru-RU" sz="3600" dirty="0" err="1" smtClean="0">
                <a:solidFill>
                  <a:schemeClr val="bg1"/>
                </a:solidFill>
              </a:rPr>
              <a:t>трупоїдства</a:t>
            </a:r>
            <a:r>
              <a:rPr lang="ru-RU" sz="3600" dirty="0" smtClean="0">
                <a:solidFill>
                  <a:schemeClr val="bg1"/>
                </a:solidFill>
              </a:rPr>
              <a:t>.</a:t>
            </a:r>
            <a:endParaRPr lang="ru-RU" sz="3600"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214290"/>
            <a:ext cx="8229600" cy="6226196"/>
          </a:xfrm>
        </p:spPr>
        <p:txBody>
          <a:bodyPr/>
          <a:lstStyle/>
          <a:p>
            <a:r>
              <a:rPr lang="uk-UA" dirty="0" smtClean="0">
                <a:solidFill>
                  <a:schemeClr val="bg1">
                    <a:lumMod val="85000"/>
                  </a:schemeClr>
                </a:solidFill>
              </a:rPr>
              <a:t>Трупи валялися на вулицях, місцеве керівництво виділило підводу, яка б збирала трупи. Коли їздові бачили людей, що ледве дихали, то також кидали їх на підводу, аби другий раз не приїздити. На південь від Умані були села, які повністю вимерли, сільради в них ліквідували</a:t>
            </a:r>
            <a:r>
              <a:rPr lang="uk-UA" dirty="0" smtClean="0">
                <a:solidFill>
                  <a:schemeClr val="bg1"/>
                </a:solidFill>
              </a:rPr>
              <a:t>. </a:t>
            </a:r>
            <a:endParaRPr lang="ru-RU"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583362"/>
          </a:xfrm>
        </p:spPr>
        <p:txBody>
          <a:bodyPr>
            <a:normAutofit fontScale="90000"/>
          </a:bodyPr>
          <a:lstStyle/>
          <a:p>
            <a:r>
              <a:rPr lang="uk-UA" dirty="0" smtClean="0">
                <a:solidFill>
                  <a:schemeClr val="bg1"/>
                </a:solidFill>
              </a:rPr>
              <a:t>    В селі </a:t>
            </a:r>
            <a:r>
              <a:rPr lang="uk-UA" dirty="0" err="1" smtClean="0">
                <a:solidFill>
                  <a:schemeClr val="bg1"/>
                </a:solidFill>
              </a:rPr>
              <a:t>Рижавка</a:t>
            </a:r>
            <a:r>
              <a:rPr lang="uk-UA" dirty="0" smtClean="0">
                <a:solidFill>
                  <a:schemeClr val="bg1"/>
                </a:solidFill>
              </a:rPr>
              <a:t>, де проживало понад 5000 мешканців, в роки голодомору вимерло 60% населення.</a:t>
            </a:r>
            <a:br>
              <a:rPr lang="uk-UA" dirty="0" smtClean="0">
                <a:solidFill>
                  <a:schemeClr val="bg1"/>
                </a:solidFill>
              </a:rPr>
            </a:br>
            <a:r>
              <a:rPr lang="uk-UA" dirty="0" smtClean="0">
                <a:solidFill>
                  <a:schemeClr val="bg1"/>
                </a:solidFill>
              </a:rPr>
              <a:t>    Вшановуючи пам’ять загиблих, і на згадку майбутнім поколінням, в ряді сіл району – селі </a:t>
            </a:r>
            <a:r>
              <a:rPr lang="uk-UA" dirty="0" err="1" smtClean="0">
                <a:solidFill>
                  <a:schemeClr val="bg1"/>
                </a:solidFill>
              </a:rPr>
              <a:t>Рижавка</a:t>
            </a:r>
            <a:r>
              <a:rPr lang="uk-UA" dirty="0" smtClean="0">
                <a:solidFill>
                  <a:schemeClr val="bg1"/>
                </a:solidFill>
              </a:rPr>
              <a:t>, </a:t>
            </a:r>
            <a:r>
              <a:rPr lang="uk-UA" dirty="0" err="1" smtClean="0">
                <a:solidFill>
                  <a:schemeClr val="bg1"/>
                </a:solidFill>
              </a:rPr>
              <a:t>Берестівець</a:t>
            </a:r>
            <a:r>
              <a:rPr lang="uk-UA" dirty="0" smtClean="0">
                <a:solidFill>
                  <a:schemeClr val="bg1"/>
                </a:solidFill>
              </a:rPr>
              <a:t>, Умані, відкрито пам'ятники загиблим </a:t>
            </a:r>
            <a:br>
              <a:rPr lang="uk-UA" dirty="0" smtClean="0">
                <a:solidFill>
                  <a:schemeClr val="bg1"/>
                </a:solidFill>
              </a:rPr>
            </a:br>
            <a:r>
              <a:rPr lang="uk-UA" dirty="0" smtClean="0">
                <a:solidFill>
                  <a:schemeClr val="bg1"/>
                </a:solidFill>
              </a:rPr>
              <a:t>                      від Голодомору. </a:t>
            </a:r>
            <a:r>
              <a:rPr lang="uk-UA" dirty="0" smtClean="0"/>
              <a:t>1932-1933 років.</a:t>
            </a:r>
            <a:endParaRPr lang="ru-RU" dirty="0"/>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r="-855" b="27881"/>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t="72549"/>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ДОКУМЕНТИ ДОКУМЕНТИ\Викладачі, майстри\Пантелеевна\голодомор\Flame_from_a_Burning_Cand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154758"/>
          </a:xfrm>
        </p:spPr>
        <p:txBody>
          <a:bodyPr>
            <a:normAutofit fontScale="90000"/>
          </a:bodyPr>
          <a:lstStyle/>
          <a:p>
            <a:r>
              <a:rPr lang="uk-UA" sz="4000" b="1" dirty="0" smtClean="0">
                <a:solidFill>
                  <a:schemeClr val="bg1">
                    <a:lumMod val="85000"/>
                  </a:schemeClr>
                </a:solidFill>
              </a:rPr>
              <a:t>Висновок американської Комісії дослідження Великого голоду в Україні 1932 – 1933 </a:t>
            </a:r>
            <a:r>
              <a:rPr lang="uk-UA" sz="4000" b="1" dirty="0" err="1" smtClean="0">
                <a:solidFill>
                  <a:schemeClr val="bg1">
                    <a:lumMod val="85000"/>
                  </a:schemeClr>
                </a:solidFill>
              </a:rPr>
              <a:t>р.р</a:t>
            </a:r>
            <a:r>
              <a:rPr lang="uk-UA" sz="4000" b="1" dirty="0" smtClean="0">
                <a:solidFill>
                  <a:schemeClr val="bg1">
                    <a:lumMod val="85000"/>
                  </a:schemeClr>
                </a:solidFill>
              </a:rPr>
              <a:t>.</a:t>
            </a:r>
            <a:r>
              <a:rPr lang="uk-UA" sz="3600" dirty="0" smtClean="0">
                <a:solidFill>
                  <a:schemeClr val="bg1">
                    <a:lumMod val="85000"/>
                  </a:schemeClr>
                </a:solidFill>
              </a:rPr>
              <a:t/>
            </a:r>
            <a:br>
              <a:rPr lang="uk-UA" sz="3600" dirty="0" smtClean="0">
                <a:solidFill>
                  <a:schemeClr val="bg1">
                    <a:lumMod val="85000"/>
                  </a:schemeClr>
                </a:solidFill>
              </a:rPr>
            </a:br>
            <a:r>
              <a:rPr lang="uk-UA" sz="3600" dirty="0" smtClean="0">
                <a:solidFill>
                  <a:schemeClr val="bg1">
                    <a:lumMod val="85000"/>
                  </a:schemeClr>
                </a:solidFill>
              </a:rPr>
              <a:t>- наприкінці 1932 р. Сталін знав, що в Україні люди помирають від голоду;</a:t>
            </a:r>
            <a:br>
              <a:rPr lang="uk-UA" sz="3600" dirty="0" smtClean="0">
                <a:solidFill>
                  <a:schemeClr val="bg1">
                    <a:lumMod val="85000"/>
                  </a:schemeClr>
                </a:solidFill>
              </a:rPr>
            </a:br>
            <a:r>
              <a:rPr lang="uk-UA" sz="3600" dirty="0" smtClean="0">
                <a:solidFill>
                  <a:schemeClr val="bg1">
                    <a:lumMod val="85000"/>
                  </a:schemeClr>
                </a:solidFill>
              </a:rPr>
              <a:t>- влада вживала заходів для заборони проїзду голодуючих до регіонів, де їжа була більш доступною;</a:t>
            </a:r>
            <a:br>
              <a:rPr lang="uk-UA" sz="3600" dirty="0" smtClean="0">
                <a:solidFill>
                  <a:schemeClr val="bg1">
                    <a:lumMod val="85000"/>
                  </a:schemeClr>
                </a:solidFill>
              </a:rPr>
            </a:br>
            <a:r>
              <a:rPr lang="uk-UA" sz="3600" dirty="0" smtClean="0">
                <a:solidFill>
                  <a:schemeClr val="bg1">
                    <a:lumMod val="85000"/>
                  </a:schemeClr>
                </a:solidFill>
              </a:rPr>
              <a:t>- Сталін та його оточення здійснили геноцид проти українців у 1932 – 1933 </a:t>
            </a:r>
            <a:r>
              <a:rPr lang="uk-UA" sz="3600" dirty="0" err="1" smtClean="0">
                <a:solidFill>
                  <a:schemeClr val="bg1">
                    <a:lumMod val="85000"/>
                  </a:schemeClr>
                </a:solidFill>
              </a:rPr>
              <a:t>р.р</a:t>
            </a:r>
            <a:r>
              <a:rPr lang="uk-UA" sz="3600" dirty="0" smtClean="0">
                <a:solidFill>
                  <a:schemeClr val="bg1">
                    <a:lumMod val="85000"/>
                  </a:schemeClr>
                </a:solidFill>
              </a:rPr>
              <a:t>.</a:t>
            </a:r>
            <a:r>
              <a:rPr lang="uk-UA" dirty="0" smtClean="0"/>
              <a:t/>
            </a:r>
            <a:br>
              <a:rPr lang="uk-UA" dirty="0" smtClean="0"/>
            </a:br>
            <a:endParaRPr lang="ru-RU" dirty="0"/>
          </a:p>
        </p:txBody>
      </p:sp>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C:\Users\Ольга\Desktop\голодомор\гол.jpg"/>
          <p:cNvPicPr>
            <a:picLocks noChangeAspect="1" noChangeArrowheads="1"/>
          </p:cNvPicPr>
          <p:nvPr/>
        </p:nvPicPr>
        <p:blipFill>
          <a:blip r:embed="rId3" cstate="print"/>
          <a:srcRect/>
          <a:stretch>
            <a:fillRect/>
          </a:stretch>
        </p:blipFill>
        <p:spPr bwMode="auto">
          <a:xfrm>
            <a:off x="142844" y="1500174"/>
            <a:ext cx="5429256" cy="3500462"/>
          </a:xfrm>
          <a:prstGeom prst="rect">
            <a:avLst/>
          </a:prstGeom>
          <a:ln>
            <a:noFill/>
          </a:ln>
          <a:effectLst>
            <a:softEdge rad="112500"/>
          </a:effectLst>
        </p:spPr>
      </p:pic>
      <p:pic>
        <p:nvPicPr>
          <p:cNvPr id="1027" name="Picture 3" descr="C:\Users\Ольга\Desktop\голодомор\399.jpg"/>
          <p:cNvPicPr>
            <a:picLocks noChangeAspect="1" noChangeArrowheads="1"/>
          </p:cNvPicPr>
          <p:nvPr/>
        </p:nvPicPr>
        <p:blipFill>
          <a:blip r:embed="rId4" cstate="print"/>
          <a:srcRect/>
          <a:stretch>
            <a:fillRect/>
          </a:stretch>
        </p:blipFill>
        <p:spPr bwMode="auto">
          <a:xfrm>
            <a:off x="5929322" y="142852"/>
            <a:ext cx="3000396" cy="4357718"/>
          </a:xfrm>
          <a:prstGeom prst="rect">
            <a:avLst/>
          </a:prstGeom>
          <a:ln>
            <a:noFill/>
          </a:ln>
          <a:effectLst>
            <a:softEdge rad="112500"/>
          </a:effectLst>
        </p:spPr>
      </p:pic>
      <p:sp>
        <p:nvSpPr>
          <p:cNvPr id="4" name="Заголовок 3"/>
          <p:cNvSpPr>
            <a:spLocks noGrp="1"/>
          </p:cNvSpPr>
          <p:nvPr>
            <p:ph type="title"/>
          </p:nvPr>
        </p:nvSpPr>
        <p:spPr>
          <a:xfrm>
            <a:off x="457200" y="274638"/>
            <a:ext cx="6615130" cy="1143000"/>
          </a:xfrm>
        </p:spPr>
        <p:txBody>
          <a:bodyPr>
            <a:normAutofit fontScale="90000"/>
          </a:bodyPr>
          <a:lstStyle/>
          <a:p>
            <a:r>
              <a:rPr lang="uk-UA" b="1" i="1" dirty="0" err="1" smtClean="0">
                <a:solidFill>
                  <a:srgbClr val="FF0000"/>
                </a:solidFill>
              </a:rPr>
              <a:t>Пам</a:t>
            </a:r>
            <a:r>
              <a:rPr lang="uk-UA" b="1" i="1" dirty="0" err="1" smtClean="0">
                <a:solidFill>
                  <a:srgbClr val="FF0000"/>
                </a:solidFill>
                <a:sym typeface="Symbol"/>
              </a:rPr>
              <a:t>ятник</a:t>
            </a:r>
            <a:r>
              <a:rPr lang="uk-UA" b="1" i="1" dirty="0" smtClean="0">
                <a:solidFill>
                  <a:srgbClr val="FF0000"/>
                </a:solidFill>
                <a:sym typeface="Symbol"/>
              </a:rPr>
              <a:t> жертвам </a:t>
            </a:r>
            <a:br>
              <a:rPr lang="uk-UA" b="1" i="1" dirty="0" smtClean="0">
                <a:solidFill>
                  <a:srgbClr val="FF0000"/>
                </a:solidFill>
                <a:sym typeface="Symbol"/>
              </a:rPr>
            </a:br>
            <a:r>
              <a:rPr lang="uk-UA" b="1" i="1" dirty="0" smtClean="0">
                <a:solidFill>
                  <a:srgbClr val="FF0000"/>
                </a:solidFill>
                <a:sym typeface="Symbol"/>
              </a:rPr>
              <a:t>Голодомору в Києві</a:t>
            </a:r>
            <a:endParaRPr lang="ru-RU" b="1" i="1" dirty="0">
              <a:solidFill>
                <a:srgbClr val="FF0000"/>
              </a:solidFill>
            </a:endParaRPr>
          </a:p>
        </p:txBody>
      </p:sp>
      <p:pic>
        <p:nvPicPr>
          <p:cNvPr id="7170" name="Picture 2" descr="D:\ДОКУМЕНТИ ДОКУМЕНТИ\Викладачі, майстри\Пантелеевна\голодомор\в к.jpg"/>
          <p:cNvPicPr>
            <a:picLocks noChangeAspect="1" noChangeArrowheads="1"/>
          </p:cNvPicPr>
          <p:nvPr/>
        </p:nvPicPr>
        <p:blipFill>
          <a:blip r:embed="rId5" cstate="print"/>
          <a:srcRect/>
          <a:stretch>
            <a:fillRect/>
          </a:stretch>
        </p:blipFill>
        <p:spPr bwMode="auto">
          <a:xfrm>
            <a:off x="4286248" y="4044952"/>
            <a:ext cx="4071966" cy="2813048"/>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i="1" dirty="0" err="1" smtClean="0">
                <a:solidFill>
                  <a:srgbClr val="FF0000"/>
                </a:solidFill>
              </a:rPr>
              <a:t>Меморіальний</a:t>
            </a:r>
            <a:r>
              <a:rPr lang="ru-RU" b="1" i="1" dirty="0" smtClean="0">
                <a:solidFill>
                  <a:srgbClr val="FF0000"/>
                </a:solidFill>
              </a:rPr>
              <a:t> комплекс </a:t>
            </a:r>
            <a:r>
              <a:rPr lang="ru-RU" b="1" i="1" dirty="0" err="1" smtClean="0">
                <a:solidFill>
                  <a:srgbClr val="FF0000"/>
                </a:solidFill>
              </a:rPr>
              <a:t>пам'яті</a:t>
            </a:r>
            <a:r>
              <a:rPr lang="ru-RU" b="1" i="1" dirty="0" smtClean="0">
                <a:solidFill>
                  <a:srgbClr val="FF0000"/>
                </a:solidFill>
              </a:rPr>
              <a:t> жертв Голодомору в </a:t>
            </a:r>
            <a:r>
              <a:rPr lang="ru-RU" b="1" i="1" dirty="0" err="1" smtClean="0">
                <a:solidFill>
                  <a:srgbClr val="FF0000"/>
                </a:solidFill>
              </a:rPr>
              <a:t>Харкові</a:t>
            </a:r>
            <a:r>
              <a:rPr lang="ru-RU" dirty="0" smtClean="0"/>
              <a:t/>
            </a:r>
            <a:br>
              <a:rPr lang="ru-RU" dirty="0" smtClean="0"/>
            </a:br>
            <a:endParaRPr lang="ru-RU" dirty="0"/>
          </a:p>
        </p:txBody>
      </p:sp>
      <p:sp>
        <p:nvSpPr>
          <p:cNvPr id="6" name="Подзаголовок 5"/>
          <p:cNvSpPr>
            <a:spLocks noGrp="1"/>
          </p:cNvSpPr>
          <p:nvPr>
            <p:ph type="body" idx="1"/>
          </p:nvPr>
        </p:nvSpPr>
        <p:spPr>
          <a:xfrm>
            <a:off x="457200" y="5429264"/>
            <a:ext cx="4040188" cy="1143008"/>
          </a:xfrm>
        </p:spPr>
        <p:txBody>
          <a:bodyPr>
            <a:normAutofit/>
          </a:bodyPr>
          <a:lstStyle/>
          <a:p>
            <a:pPr algn="ctr"/>
            <a:r>
              <a:rPr lang="ru-RU" b="1" dirty="0" err="1" smtClean="0">
                <a:solidFill>
                  <a:schemeClr val="tx1"/>
                </a:solidFill>
              </a:rPr>
              <a:t>Благання</a:t>
            </a:r>
            <a:r>
              <a:rPr lang="ru-RU" b="1" dirty="0" smtClean="0">
                <a:solidFill>
                  <a:schemeClr val="tx1"/>
                </a:solidFill>
              </a:rPr>
              <a:t> про </a:t>
            </a:r>
            <a:r>
              <a:rPr lang="ru-RU" b="1" dirty="0" err="1" smtClean="0">
                <a:solidFill>
                  <a:schemeClr val="tx1"/>
                </a:solidFill>
              </a:rPr>
              <a:t>порятунок</a:t>
            </a:r>
            <a:r>
              <a:rPr lang="ru-RU" b="1" dirty="0" smtClean="0">
                <a:solidFill>
                  <a:schemeClr val="tx1"/>
                </a:solidFill>
              </a:rPr>
              <a:t> </a:t>
            </a:r>
            <a:r>
              <a:rPr lang="ru-RU" b="1" dirty="0" err="1" smtClean="0">
                <a:solidFill>
                  <a:schemeClr val="tx1"/>
                </a:solidFill>
              </a:rPr>
              <a:t>від</a:t>
            </a:r>
            <a:r>
              <a:rPr lang="ru-RU" b="1" dirty="0" smtClean="0">
                <a:solidFill>
                  <a:schemeClr val="tx1"/>
                </a:solidFill>
              </a:rPr>
              <a:t> </a:t>
            </a:r>
            <a:r>
              <a:rPr lang="ru-RU" b="1" dirty="0" err="1" smtClean="0">
                <a:solidFill>
                  <a:schemeClr val="tx1"/>
                </a:solidFill>
              </a:rPr>
              <a:t>голодної</a:t>
            </a:r>
            <a:r>
              <a:rPr lang="ru-RU" b="1" dirty="0" smtClean="0">
                <a:solidFill>
                  <a:schemeClr val="tx1"/>
                </a:solidFill>
              </a:rPr>
              <a:t> </a:t>
            </a:r>
            <a:r>
              <a:rPr lang="ru-RU" b="1" dirty="0" err="1" smtClean="0">
                <a:solidFill>
                  <a:schemeClr val="tx1"/>
                </a:solidFill>
              </a:rPr>
              <a:t>смерті</a:t>
            </a:r>
            <a:endParaRPr lang="ru-RU" b="1" dirty="0">
              <a:solidFill>
                <a:schemeClr val="tx1"/>
              </a:solidFill>
            </a:endParaRPr>
          </a:p>
        </p:txBody>
      </p:sp>
      <p:sp>
        <p:nvSpPr>
          <p:cNvPr id="11" name="Текст 10"/>
          <p:cNvSpPr>
            <a:spLocks noGrp="1"/>
          </p:cNvSpPr>
          <p:nvPr>
            <p:ph type="body" sz="quarter" idx="3"/>
          </p:nvPr>
        </p:nvSpPr>
        <p:spPr>
          <a:xfrm>
            <a:off x="4500562" y="5643578"/>
            <a:ext cx="4286279" cy="1071570"/>
          </a:xfrm>
        </p:spPr>
        <p:txBody>
          <a:bodyPr>
            <a:normAutofit fontScale="92500" lnSpcReduction="10000"/>
          </a:bodyPr>
          <a:lstStyle/>
          <a:p>
            <a:pPr algn="ctr"/>
            <a:r>
              <a:rPr lang="ru-RU" dirty="0" err="1" smtClean="0"/>
              <a:t>Український</a:t>
            </a:r>
            <a:r>
              <a:rPr lang="ru-RU" dirty="0" smtClean="0"/>
              <a:t> селянин, </a:t>
            </a:r>
            <a:r>
              <a:rPr lang="ru-RU" dirty="0" err="1" smtClean="0"/>
              <a:t>символічно</a:t>
            </a:r>
            <a:r>
              <a:rPr lang="ru-RU" dirty="0" smtClean="0"/>
              <a:t> </a:t>
            </a:r>
            <a:r>
              <a:rPr lang="ru-RU" dirty="0" err="1" smtClean="0"/>
              <a:t>намагається</a:t>
            </a:r>
            <a:r>
              <a:rPr lang="ru-RU" dirty="0" smtClean="0"/>
              <a:t> </a:t>
            </a:r>
            <a:r>
              <a:rPr lang="ru-RU" dirty="0" err="1" smtClean="0"/>
              <a:t>захистити</a:t>
            </a:r>
            <a:r>
              <a:rPr lang="ru-RU" dirty="0" smtClean="0"/>
              <a:t> свою </a:t>
            </a:r>
            <a:r>
              <a:rPr lang="ru-RU" dirty="0" err="1" smtClean="0"/>
              <a:t>сім'ю</a:t>
            </a:r>
            <a:r>
              <a:rPr lang="ru-RU" dirty="0" smtClean="0"/>
              <a:t> </a:t>
            </a:r>
            <a:r>
              <a:rPr lang="ru-RU" dirty="0" err="1" smtClean="0"/>
              <a:t>від</a:t>
            </a:r>
            <a:r>
              <a:rPr lang="ru-RU" dirty="0" smtClean="0"/>
              <a:t> голоду</a:t>
            </a:r>
            <a:endParaRPr lang="ru-RU" dirty="0"/>
          </a:p>
        </p:txBody>
      </p:sp>
      <p:pic>
        <p:nvPicPr>
          <p:cNvPr id="8195" name="Picture 3" descr="D:\ДОКУМЕНТИ ДОКУМЕНТИ\Викладачі, майстри\Пантелеевна\голодомор\220px-Molba_o_spasenii_ot_goloda.JPG"/>
          <p:cNvPicPr>
            <a:picLocks noChangeAspect="1" noChangeArrowheads="1"/>
          </p:cNvPicPr>
          <p:nvPr/>
        </p:nvPicPr>
        <p:blipFill>
          <a:blip r:embed="rId3" cstate="print"/>
          <a:srcRect/>
          <a:stretch>
            <a:fillRect/>
          </a:stretch>
        </p:blipFill>
        <p:spPr bwMode="auto">
          <a:xfrm>
            <a:off x="642910" y="1428736"/>
            <a:ext cx="3643337"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6" name="Picture 4" descr="D:\ДОКУМЕНТИ ДОКУМЕНТИ\Викладачі, майстри\Пантелеевна\голодомор\220px-Zaschita_sem'i.JPG"/>
          <p:cNvPicPr>
            <a:picLocks noChangeAspect="1" noChangeArrowheads="1"/>
          </p:cNvPicPr>
          <p:nvPr/>
        </p:nvPicPr>
        <p:blipFill>
          <a:blip r:embed="rId4" cstate="print"/>
          <a:srcRect/>
          <a:stretch>
            <a:fillRect/>
          </a:stretch>
        </p:blipFill>
        <p:spPr bwMode="auto">
          <a:xfrm>
            <a:off x="4786314" y="1428736"/>
            <a:ext cx="3643338"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Заголовок 6"/>
          <p:cNvSpPr>
            <a:spLocks noGrp="1"/>
          </p:cNvSpPr>
          <p:nvPr>
            <p:ph type="title"/>
          </p:nvPr>
        </p:nvSpPr>
        <p:spPr/>
        <p:txBody>
          <a:bodyPr>
            <a:normAutofit fontScale="90000"/>
          </a:bodyPr>
          <a:lstStyle/>
          <a:p>
            <a:r>
              <a:rPr lang="uk-UA" b="1" i="1" dirty="0" err="1" smtClean="0">
                <a:solidFill>
                  <a:srgbClr val="FF0000"/>
                </a:solidFill>
              </a:rPr>
              <a:t>Пам</a:t>
            </a:r>
            <a:r>
              <a:rPr lang="uk-UA" b="1" i="1" dirty="0" err="1" smtClean="0">
                <a:solidFill>
                  <a:srgbClr val="FF0000"/>
                </a:solidFill>
                <a:sym typeface="Symbol"/>
              </a:rPr>
              <a:t>ятник</a:t>
            </a:r>
            <a:r>
              <a:rPr lang="uk-UA" b="1" i="1" dirty="0" smtClean="0">
                <a:solidFill>
                  <a:srgbClr val="FF0000"/>
                </a:solidFill>
                <a:sym typeface="Symbol"/>
              </a:rPr>
              <a:t> жертвам </a:t>
            </a:r>
            <a:br>
              <a:rPr lang="uk-UA" b="1" i="1" dirty="0" smtClean="0">
                <a:solidFill>
                  <a:srgbClr val="FF0000"/>
                </a:solidFill>
                <a:sym typeface="Symbol"/>
              </a:rPr>
            </a:br>
            <a:r>
              <a:rPr lang="uk-UA" b="1" i="1" dirty="0" smtClean="0">
                <a:solidFill>
                  <a:srgbClr val="FF0000"/>
                </a:solidFill>
                <a:sym typeface="Symbol"/>
              </a:rPr>
              <a:t>Голодомору в Запоріжжі</a:t>
            </a:r>
            <a:endParaRPr lang="ru-RU" dirty="0"/>
          </a:p>
        </p:txBody>
      </p:sp>
      <p:pic>
        <p:nvPicPr>
          <p:cNvPr id="9219" name="Picture 3" descr="D:\ДОКУМЕНТИ ДОКУМЕНТИ\Викладачі, майстри\Пантелеевна\голодомор\запоріжжя.jpg"/>
          <p:cNvPicPr>
            <a:picLocks noChangeAspect="1" noChangeArrowheads="1"/>
          </p:cNvPicPr>
          <p:nvPr/>
        </p:nvPicPr>
        <p:blipFill>
          <a:blip r:embed="rId3" cstate="print"/>
          <a:srcRect/>
          <a:stretch>
            <a:fillRect/>
          </a:stretch>
        </p:blipFill>
        <p:spPr bwMode="auto">
          <a:xfrm>
            <a:off x="357158" y="1500174"/>
            <a:ext cx="4786346" cy="3643338"/>
          </a:xfrm>
          <a:prstGeom prst="rect">
            <a:avLst/>
          </a:prstGeom>
          <a:ln>
            <a:noFill/>
          </a:ln>
          <a:effectLst>
            <a:softEdge rad="112500"/>
          </a:effectLst>
        </p:spPr>
      </p:pic>
      <p:pic>
        <p:nvPicPr>
          <p:cNvPr id="9220" name="Picture 4" descr="D:\ДОКУМЕНТИ ДОКУМЕНТИ\Викладачі, майстри\Пантелеевна\голодомор\з.jpg"/>
          <p:cNvPicPr>
            <a:picLocks noChangeAspect="1" noChangeArrowheads="1"/>
          </p:cNvPicPr>
          <p:nvPr/>
        </p:nvPicPr>
        <p:blipFill>
          <a:blip r:embed="rId4" cstate="print"/>
          <a:srcRect/>
          <a:stretch>
            <a:fillRect/>
          </a:stretch>
        </p:blipFill>
        <p:spPr bwMode="auto">
          <a:xfrm>
            <a:off x="4429124" y="3429000"/>
            <a:ext cx="4286250" cy="321945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85728"/>
            <a:ext cx="8229600" cy="6357982"/>
          </a:xfrm>
        </p:spPr>
        <p:txBody>
          <a:bodyPr>
            <a:normAutofit fontScale="90000"/>
          </a:bodyPr>
          <a:lstStyle/>
          <a:p>
            <a:pPr algn="l"/>
            <a:r>
              <a:rPr lang="uk-UA" sz="4000" dirty="0" smtClean="0">
                <a:solidFill>
                  <a:schemeClr val="bg1"/>
                </a:solidFill>
              </a:rPr>
              <a:t>	                   </a:t>
            </a:r>
            <a:r>
              <a:rPr lang="uk-UA" sz="4000" b="1" dirty="0" smtClean="0">
                <a:solidFill>
                  <a:schemeClr val="bg1">
                    <a:lumMod val="75000"/>
                  </a:schemeClr>
                </a:solidFill>
              </a:rPr>
              <a:t>Згадуймо! </a:t>
            </a:r>
            <a:r>
              <a:rPr lang="uk-UA" sz="4000" dirty="0" smtClean="0">
                <a:solidFill>
                  <a:schemeClr val="bg1">
                    <a:lumMod val="75000"/>
                  </a:schemeClr>
                </a:solidFill>
              </a:rPr>
              <a:t/>
            </a:r>
            <a:br>
              <a:rPr lang="uk-UA" sz="4000" dirty="0" smtClean="0">
                <a:solidFill>
                  <a:schemeClr val="bg1">
                    <a:lumMod val="75000"/>
                  </a:schemeClr>
                </a:solidFill>
              </a:rPr>
            </a:br>
            <a:r>
              <a:rPr lang="uk-UA" sz="4000" dirty="0" smtClean="0">
                <a:solidFill>
                  <a:schemeClr val="bg1">
                    <a:lumMod val="75000"/>
                  </a:schemeClr>
                </a:solidFill>
              </a:rPr>
              <a:t>В Україні в 1932 -1933 роках вмирало </a:t>
            </a:r>
            <a:br>
              <a:rPr lang="uk-UA" sz="4000" dirty="0" smtClean="0">
                <a:solidFill>
                  <a:schemeClr val="bg1">
                    <a:lumMod val="75000"/>
                  </a:schemeClr>
                </a:solidFill>
              </a:rPr>
            </a:br>
            <a:r>
              <a:rPr lang="uk-UA" sz="4000" dirty="0" smtClean="0">
                <a:solidFill>
                  <a:schemeClr val="bg1">
                    <a:lumMod val="75000"/>
                  </a:schemeClr>
                </a:solidFill>
              </a:rPr>
              <a:t>17 людей щохвилини, 1000 – щогодини, </a:t>
            </a:r>
            <a:br>
              <a:rPr lang="uk-UA" sz="4000" dirty="0" smtClean="0">
                <a:solidFill>
                  <a:schemeClr val="bg1">
                    <a:lumMod val="75000"/>
                  </a:schemeClr>
                </a:solidFill>
              </a:rPr>
            </a:br>
            <a:r>
              <a:rPr lang="uk-UA" sz="4000" dirty="0" smtClean="0">
                <a:solidFill>
                  <a:schemeClr val="bg1">
                    <a:lumMod val="75000"/>
                  </a:schemeClr>
                </a:solidFill>
              </a:rPr>
              <a:t>25 000 – щодня.</a:t>
            </a:r>
            <a:br>
              <a:rPr lang="uk-UA" sz="4000" dirty="0" smtClean="0">
                <a:solidFill>
                  <a:schemeClr val="bg1">
                    <a:lumMod val="75000"/>
                  </a:schemeClr>
                </a:solidFill>
              </a:rPr>
            </a:br>
            <a:r>
              <a:rPr lang="uk-UA" sz="4000" dirty="0" smtClean="0">
                <a:solidFill>
                  <a:schemeClr val="bg1">
                    <a:lumMod val="75000"/>
                  </a:schemeClr>
                </a:solidFill>
              </a:rPr>
              <a:t>        З урахуванням непрямих жертв, за приблизними підрахунками, голодомор забрав 14 мільйонів людей.</a:t>
            </a:r>
            <a:r>
              <a:rPr lang="uk-UA" sz="4000" dirty="0" smtClean="0"/>
              <a:t/>
            </a:r>
            <a:br>
              <a:rPr lang="uk-UA" sz="4000" dirty="0" smtClean="0"/>
            </a:br>
            <a:r>
              <a:rPr lang="uk-UA" sz="4000" b="1" i="1" dirty="0" smtClean="0">
                <a:solidFill>
                  <a:schemeClr val="bg1"/>
                </a:solidFill>
              </a:rPr>
              <a:t>Хай палає свіча, </a:t>
            </a:r>
            <a:br>
              <a:rPr lang="uk-UA" sz="4000" b="1" i="1" dirty="0" smtClean="0">
                <a:solidFill>
                  <a:schemeClr val="bg1"/>
                </a:solidFill>
              </a:rPr>
            </a:br>
            <a:r>
              <a:rPr lang="uk-UA" sz="4000" b="1" i="1" dirty="0" smtClean="0">
                <a:solidFill>
                  <a:schemeClr val="bg1"/>
                </a:solidFill>
              </a:rPr>
              <a:t>                       хай палає,</a:t>
            </a:r>
            <a:br>
              <a:rPr lang="uk-UA" sz="4000" b="1" i="1" dirty="0" smtClean="0">
                <a:solidFill>
                  <a:schemeClr val="bg1"/>
                </a:solidFill>
              </a:rPr>
            </a:br>
            <a:r>
              <a:rPr lang="uk-UA" sz="4000" b="1" i="1" dirty="0" smtClean="0">
                <a:solidFill>
                  <a:schemeClr val="bg1"/>
                </a:solidFill>
              </a:rPr>
              <a:t>Поєднає нас вона в цей час,</a:t>
            </a:r>
            <a:br>
              <a:rPr lang="uk-UA" sz="4000" b="1" i="1" dirty="0" smtClean="0">
                <a:solidFill>
                  <a:schemeClr val="bg1"/>
                </a:solidFill>
              </a:rPr>
            </a:br>
            <a:r>
              <a:rPr lang="uk-UA" sz="4000" b="1" i="1" dirty="0" smtClean="0">
                <a:solidFill>
                  <a:schemeClr val="bg1"/>
                </a:solidFill>
              </a:rPr>
              <a:t>хай сьогодні спогади лунають…</a:t>
            </a:r>
            <a:r>
              <a:rPr lang="uk-UA" dirty="0" smtClean="0">
                <a:solidFill>
                  <a:schemeClr val="bg1">
                    <a:lumMod val="75000"/>
                  </a:schemeClr>
                </a:solidFill>
              </a:rPr>
              <a:t/>
            </a:r>
            <a:br>
              <a:rPr lang="uk-UA" dirty="0" smtClean="0">
                <a:solidFill>
                  <a:schemeClr val="bg1">
                    <a:lumMod val="75000"/>
                  </a:schemeClr>
                </a:solidFill>
              </a:rPr>
            </a:br>
            <a:endParaRPr lang="ru-RU" dirty="0">
              <a:solidFill>
                <a:schemeClr val="bg1">
                  <a:lumMod val="75000"/>
                </a:schemeClr>
              </a:solidFill>
            </a:endParaRPr>
          </a:p>
        </p:txBody>
      </p:sp>
      <p:pic>
        <p:nvPicPr>
          <p:cNvPr id="2051" name="Picture 3" descr="D:\ДОКУМЕНТИ ДОКУМЕНТИ\Викладачі, майстри\Пантелеевна\голодомор\a7cc83324f41252d9e594d29b4470b5a.gif"/>
          <p:cNvPicPr>
            <a:picLocks noChangeAspect="1" noChangeArrowheads="1" noCrop="1"/>
          </p:cNvPicPr>
          <p:nvPr/>
        </p:nvPicPr>
        <p:blipFill>
          <a:blip r:embed="rId3" cstate="print"/>
          <a:srcRect/>
          <a:stretch>
            <a:fillRect/>
          </a:stretch>
        </p:blipFill>
        <p:spPr bwMode="auto">
          <a:xfrm>
            <a:off x="6858006" y="3643314"/>
            <a:ext cx="2285994" cy="2786082"/>
          </a:xfrm>
          <a:prstGeom prst="rect">
            <a:avLst/>
          </a:prstGeom>
          <a:ln>
            <a:noFill/>
          </a:ln>
          <a:effectLst>
            <a:softEdge rad="112500"/>
          </a:effectLst>
        </p:spPr>
      </p:pic>
    </p:spTree>
  </p:cSld>
  <p:clrMapOvr>
    <a:masterClrMapping/>
  </p:clrMapOvr>
  <p:transition spd="slow">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Autofit/>
          </a:bodyPr>
          <a:lstStyle/>
          <a:p>
            <a:r>
              <a:rPr lang="ru-RU" sz="3200" b="1" i="1" dirty="0" smtClean="0">
                <a:solidFill>
                  <a:srgbClr val="FF0000"/>
                </a:solidFill>
              </a:rPr>
              <a:t>В Будапешт</a:t>
            </a:r>
            <a:r>
              <a:rPr lang="uk-UA" sz="3200" b="1" i="1" dirty="0" smtClean="0">
                <a:solidFill>
                  <a:srgbClr val="FF0000"/>
                </a:solidFill>
              </a:rPr>
              <a:t>і</a:t>
            </a:r>
            <a:r>
              <a:rPr lang="ru-RU" sz="3200" b="1" i="1" dirty="0" smtClean="0">
                <a:solidFill>
                  <a:srgbClr val="FF0000"/>
                </a:solidFill>
              </a:rPr>
              <a:t> (</a:t>
            </a:r>
            <a:r>
              <a:rPr lang="ru-RU" sz="3200" b="1" i="1" dirty="0" err="1" smtClean="0">
                <a:solidFill>
                  <a:srgbClr val="FF0000"/>
                </a:solidFill>
              </a:rPr>
              <a:t>Угорщина</a:t>
            </a:r>
            <a:r>
              <a:rPr lang="ru-RU" sz="3200" b="1" i="1" dirty="0" smtClean="0">
                <a:solidFill>
                  <a:srgbClr val="FF0000"/>
                </a:solidFill>
              </a:rPr>
              <a:t>) - </a:t>
            </a:r>
            <a:r>
              <a:rPr lang="ru-RU" sz="3200" b="1" i="1" dirty="0" err="1" smtClean="0">
                <a:solidFill>
                  <a:srgbClr val="FF0000"/>
                </a:solidFill>
              </a:rPr>
              <a:t>Свічка</a:t>
            </a:r>
            <a:r>
              <a:rPr lang="ru-RU" sz="3200" b="1" i="1" dirty="0" smtClean="0">
                <a:solidFill>
                  <a:srgbClr val="FF0000"/>
                </a:solidFill>
              </a:rPr>
              <a:t> </a:t>
            </a:r>
            <a:r>
              <a:rPr lang="ru-RU" sz="3200" b="1" i="1" dirty="0" err="1" smtClean="0">
                <a:solidFill>
                  <a:srgbClr val="FF0000"/>
                </a:solidFill>
              </a:rPr>
              <a:t>пам'яті</a:t>
            </a:r>
            <a:r>
              <a:rPr lang="ru-RU" sz="3200" b="1" i="1" dirty="0" smtClean="0">
                <a:solidFill>
                  <a:srgbClr val="FF0000"/>
                </a:solidFill>
              </a:rPr>
              <a:t> - </a:t>
            </a:r>
            <a:r>
              <a:rPr lang="ru-RU" sz="3200" b="1" i="1" dirty="0" err="1" smtClean="0">
                <a:solidFill>
                  <a:srgbClr val="FF0000"/>
                </a:solidFill>
              </a:rPr>
              <a:t>меморіал</a:t>
            </a:r>
            <a:r>
              <a:rPr lang="ru-RU" sz="3200" b="1" i="1" dirty="0" smtClean="0">
                <a:solidFill>
                  <a:srgbClr val="FF0000"/>
                </a:solidFill>
              </a:rPr>
              <a:t> </a:t>
            </a:r>
            <a:r>
              <a:rPr lang="ru-RU" sz="3200" b="1" i="1" dirty="0" err="1" smtClean="0">
                <a:solidFill>
                  <a:srgbClr val="FF0000"/>
                </a:solidFill>
              </a:rPr>
              <a:t>пам'яті</a:t>
            </a:r>
            <a:r>
              <a:rPr lang="ru-RU" sz="3200" b="1" i="1" dirty="0" smtClean="0">
                <a:solidFill>
                  <a:srgbClr val="FF0000"/>
                </a:solidFill>
              </a:rPr>
              <a:t> жертв Голодомору в </a:t>
            </a:r>
            <a:r>
              <a:rPr lang="ru-RU" sz="3200" b="1" i="1" dirty="0" err="1" smtClean="0">
                <a:solidFill>
                  <a:srgbClr val="FF0000"/>
                </a:solidFill>
              </a:rPr>
              <a:t>Україні</a:t>
            </a:r>
            <a:r>
              <a:rPr lang="ru-RU" sz="3200" b="1" i="1" dirty="0" smtClean="0">
                <a:solidFill>
                  <a:srgbClr val="FF0000"/>
                </a:solidFill>
              </a:rPr>
              <a:t> 1932-33 </a:t>
            </a:r>
            <a:r>
              <a:rPr lang="ru-RU" sz="3200" b="1" i="1" dirty="0" err="1" smtClean="0">
                <a:solidFill>
                  <a:srgbClr val="FF0000"/>
                </a:solidFill>
              </a:rPr>
              <a:t>рр</a:t>
            </a:r>
            <a:r>
              <a:rPr lang="ru-RU" sz="3200" b="1" i="1" dirty="0" smtClean="0">
                <a:solidFill>
                  <a:srgbClr val="FF0000"/>
                </a:solidFill>
              </a:rPr>
              <a:t>. </a:t>
            </a:r>
            <a:endParaRPr lang="ru-RU" sz="3200" b="1" i="1" dirty="0">
              <a:solidFill>
                <a:srgbClr val="FF0000"/>
              </a:solidFill>
            </a:endParaRPr>
          </a:p>
        </p:txBody>
      </p:sp>
      <p:pic>
        <p:nvPicPr>
          <p:cNvPr id="1028" name="Picture 4" descr="C:\Users\Ольга\Desktop\уг.jpg"/>
          <p:cNvPicPr>
            <a:picLocks noChangeAspect="1" noChangeArrowheads="1"/>
          </p:cNvPicPr>
          <p:nvPr/>
        </p:nvPicPr>
        <p:blipFill>
          <a:blip r:embed="rId3" cstate="print"/>
          <a:srcRect/>
          <a:stretch>
            <a:fillRect/>
          </a:stretch>
        </p:blipFill>
        <p:spPr bwMode="auto">
          <a:xfrm>
            <a:off x="0" y="1643050"/>
            <a:ext cx="5000628" cy="3929090"/>
          </a:xfrm>
          <a:prstGeom prst="rect">
            <a:avLst/>
          </a:prstGeom>
          <a:ln>
            <a:noFill/>
          </a:ln>
          <a:effectLst>
            <a:softEdge rad="112500"/>
          </a:effectLst>
        </p:spPr>
      </p:pic>
      <p:pic>
        <p:nvPicPr>
          <p:cNvPr id="1029" name="Picture 5" descr="C:\Users\Ольга\Desktop\Угорщина.jpg"/>
          <p:cNvPicPr>
            <a:picLocks noChangeAspect="1" noChangeArrowheads="1"/>
          </p:cNvPicPr>
          <p:nvPr/>
        </p:nvPicPr>
        <p:blipFill>
          <a:blip r:embed="rId4" cstate="print"/>
          <a:srcRect/>
          <a:stretch>
            <a:fillRect/>
          </a:stretch>
        </p:blipFill>
        <p:spPr bwMode="auto">
          <a:xfrm>
            <a:off x="3857620" y="2571744"/>
            <a:ext cx="5286380" cy="4071966"/>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Текст 6"/>
          <p:cNvSpPr>
            <a:spLocks noGrp="1"/>
          </p:cNvSpPr>
          <p:nvPr>
            <p:ph type="body" sz="half" idx="2"/>
          </p:nvPr>
        </p:nvSpPr>
        <p:spPr>
          <a:xfrm>
            <a:off x="457200" y="357166"/>
            <a:ext cx="3471858" cy="5768997"/>
          </a:xfrm>
        </p:spPr>
        <p:txBody>
          <a:bodyPr>
            <a:normAutofit lnSpcReduction="10000"/>
          </a:bodyPr>
          <a:lstStyle/>
          <a:p>
            <a:pPr algn="ctr">
              <a:lnSpc>
                <a:spcPct val="150000"/>
              </a:lnSpc>
            </a:pPr>
            <a:r>
              <a:rPr lang="uk-UA" sz="3600" b="1" i="1" dirty="0" smtClean="0">
                <a:solidFill>
                  <a:srgbClr val="FF0000"/>
                </a:solidFill>
              </a:rPr>
              <a:t>   </a:t>
            </a:r>
            <a:r>
              <a:rPr lang="uk-UA" sz="4000" b="1" i="1" dirty="0" smtClean="0">
                <a:solidFill>
                  <a:srgbClr val="FF0000"/>
                </a:solidFill>
              </a:rPr>
              <a:t>В </a:t>
            </a:r>
            <a:r>
              <a:rPr lang="uk-UA" sz="4000" b="1" i="1" dirty="0" err="1" smtClean="0">
                <a:solidFill>
                  <a:srgbClr val="FF0000"/>
                </a:solidFill>
              </a:rPr>
              <a:t>Тороното</a:t>
            </a:r>
            <a:r>
              <a:rPr lang="uk-UA" sz="4000" b="1" i="1" dirty="0" smtClean="0">
                <a:solidFill>
                  <a:srgbClr val="FF0000"/>
                </a:solidFill>
              </a:rPr>
              <a:t> </a:t>
            </a:r>
            <a:r>
              <a:rPr lang="uk-UA" sz="4000" b="1" i="1" dirty="0" err="1" smtClean="0">
                <a:solidFill>
                  <a:srgbClr val="FF0000"/>
                </a:solidFill>
              </a:rPr>
              <a:t>пам</a:t>
            </a:r>
            <a:r>
              <a:rPr lang="uk-UA" sz="4000" b="1" i="1" dirty="0" err="1" smtClean="0">
                <a:solidFill>
                  <a:srgbClr val="FF0000"/>
                </a:solidFill>
                <a:sym typeface="Symbol"/>
              </a:rPr>
              <a:t>ятник</a:t>
            </a:r>
            <a:r>
              <a:rPr lang="uk-UA" sz="4000" b="1" i="1" dirty="0" smtClean="0">
                <a:solidFill>
                  <a:srgbClr val="FF0000"/>
                </a:solidFill>
                <a:sym typeface="Symbol"/>
              </a:rPr>
              <a:t> жертвам </a:t>
            </a:r>
            <a:br>
              <a:rPr lang="uk-UA" sz="4000" b="1" i="1" dirty="0" smtClean="0">
                <a:solidFill>
                  <a:srgbClr val="FF0000"/>
                </a:solidFill>
                <a:sym typeface="Symbol"/>
              </a:rPr>
            </a:br>
            <a:r>
              <a:rPr lang="uk-UA" sz="4000" b="1" i="1" dirty="0" smtClean="0">
                <a:solidFill>
                  <a:srgbClr val="FF0000"/>
                </a:solidFill>
                <a:sym typeface="Symbol"/>
              </a:rPr>
              <a:t>Голодомору</a:t>
            </a:r>
            <a:r>
              <a:rPr lang="ru-RU" sz="4000" b="1" i="1" dirty="0" smtClean="0">
                <a:solidFill>
                  <a:srgbClr val="FF0000"/>
                </a:solidFill>
              </a:rPr>
              <a:t> </a:t>
            </a:r>
          </a:p>
          <a:p>
            <a:pPr algn="ctr">
              <a:lnSpc>
                <a:spcPct val="150000"/>
              </a:lnSpc>
            </a:pPr>
            <a:r>
              <a:rPr lang="ru-RU" sz="4000" b="1" i="1" dirty="0" smtClean="0">
                <a:solidFill>
                  <a:srgbClr val="FF0000"/>
                </a:solidFill>
              </a:rPr>
              <a:t>в </a:t>
            </a:r>
            <a:r>
              <a:rPr lang="ru-RU" sz="4000" b="1" i="1" dirty="0" err="1" smtClean="0">
                <a:solidFill>
                  <a:srgbClr val="FF0000"/>
                </a:solidFill>
              </a:rPr>
              <a:t>Україні</a:t>
            </a:r>
            <a:r>
              <a:rPr lang="ru-RU" sz="4000" b="1" i="1" dirty="0" smtClean="0">
                <a:solidFill>
                  <a:srgbClr val="FF0000"/>
                </a:solidFill>
              </a:rPr>
              <a:t> </a:t>
            </a:r>
          </a:p>
          <a:p>
            <a:pPr algn="ctr">
              <a:lnSpc>
                <a:spcPct val="150000"/>
              </a:lnSpc>
            </a:pPr>
            <a:r>
              <a:rPr lang="ru-RU" sz="4000" b="1" i="1" dirty="0" smtClean="0">
                <a:solidFill>
                  <a:srgbClr val="FF0000"/>
                </a:solidFill>
              </a:rPr>
              <a:t>1932-33 </a:t>
            </a:r>
            <a:r>
              <a:rPr lang="ru-RU" sz="4000" b="1" i="1" dirty="0" err="1" smtClean="0">
                <a:solidFill>
                  <a:srgbClr val="FF0000"/>
                </a:solidFill>
              </a:rPr>
              <a:t>рр</a:t>
            </a:r>
            <a:r>
              <a:rPr lang="ru-RU" sz="4000" b="1" i="1" dirty="0" smtClean="0">
                <a:solidFill>
                  <a:srgbClr val="FF0000"/>
                </a:solidFill>
              </a:rPr>
              <a:t>. </a:t>
            </a:r>
            <a:endParaRPr lang="ru-RU" sz="4000" dirty="0"/>
          </a:p>
        </p:txBody>
      </p:sp>
      <p:pic>
        <p:nvPicPr>
          <p:cNvPr id="2052" name="Picture 4" descr="C:\Users\Ольга\Desktop\Торонто.jpg"/>
          <p:cNvPicPr>
            <a:picLocks noGrp="1" noChangeAspect="1" noChangeArrowheads="1"/>
          </p:cNvPicPr>
          <p:nvPr>
            <p:ph idx="1"/>
          </p:nvPr>
        </p:nvPicPr>
        <p:blipFill>
          <a:blip r:embed="rId3" cstate="print"/>
          <a:srcRect/>
          <a:stretch>
            <a:fillRect/>
          </a:stretch>
        </p:blipFill>
        <p:spPr bwMode="auto">
          <a:xfrm>
            <a:off x="4643438" y="285728"/>
            <a:ext cx="3857651" cy="6143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715008" y="273050"/>
            <a:ext cx="3143272" cy="5853113"/>
          </a:xfrm>
        </p:spPr>
        <p:txBody>
          <a:bodyPr>
            <a:normAutofit fontScale="92500"/>
          </a:bodyPr>
          <a:lstStyle/>
          <a:p>
            <a:pPr algn="ctr">
              <a:lnSpc>
                <a:spcPct val="150000"/>
              </a:lnSpc>
              <a:buNone/>
            </a:pPr>
            <a:r>
              <a:rPr lang="uk-UA" sz="4000" b="1" i="1" dirty="0" smtClean="0">
                <a:solidFill>
                  <a:srgbClr val="FF0000"/>
                </a:solidFill>
              </a:rPr>
              <a:t>В Польщі </a:t>
            </a:r>
            <a:r>
              <a:rPr lang="uk-UA" sz="4000" b="1" i="1" dirty="0" err="1" smtClean="0">
                <a:solidFill>
                  <a:srgbClr val="FF0000"/>
                </a:solidFill>
              </a:rPr>
              <a:t>пам</a:t>
            </a:r>
            <a:r>
              <a:rPr lang="uk-UA" sz="4000" b="1" i="1" dirty="0" err="1" smtClean="0">
                <a:solidFill>
                  <a:srgbClr val="FF0000"/>
                </a:solidFill>
                <a:sym typeface="Symbol"/>
              </a:rPr>
              <a:t>ятник</a:t>
            </a:r>
            <a:r>
              <a:rPr lang="uk-UA" sz="4000" b="1" i="1" dirty="0" smtClean="0">
                <a:solidFill>
                  <a:srgbClr val="FF0000"/>
                </a:solidFill>
                <a:sym typeface="Symbol"/>
              </a:rPr>
              <a:t> жертвам </a:t>
            </a:r>
            <a:br>
              <a:rPr lang="uk-UA" sz="4000" b="1" i="1" dirty="0" smtClean="0">
                <a:solidFill>
                  <a:srgbClr val="FF0000"/>
                </a:solidFill>
                <a:sym typeface="Symbol"/>
              </a:rPr>
            </a:br>
            <a:r>
              <a:rPr lang="uk-UA" sz="4000" b="1" i="1" dirty="0" smtClean="0">
                <a:solidFill>
                  <a:srgbClr val="FF0000"/>
                </a:solidFill>
                <a:sym typeface="Symbol"/>
              </a:rPr>
              <a:t>Голодомору</a:t>
            </a:r>
            <a:r>
              <a:rPr lang="ru-RU" sz="4000" b="1" i="1" dirty="0" smtClean="0">
                <a:solidFill>
                  <a:srgbClr val="FF0000"/>
                </a:solidFill>
              </a:rPr>
              <a:t> </a:t>
            </a:r>
          </a:p>
          <a:p>
            <a:pPr algn="ctr">
              <a:lnSpc>
                <a:spcPct val="150000"/>
              </a:lnSpc>
              <a:buNone/>
            </a:pPr>
            <a:r>
              <a:rPr lang="ru-RU" sz="4000" b="1" i="1" dirty="0" smtClean="0">
                <a:solidFill>
                  <a:srgbClr val="FF0000"/>
                </a:solidFill>
              </a:rPr>
              <a:t>в </a:t>
            </a:r>
            <a:r>
              <a:rPr lang="ru-RU" sz="4000" b="1" i="1" dirty="0" err="1" smtClean="0">
                <a:solidFill>
                  <a:srgbClr val="FF0000"/>
                </a:solidFill>
              </a:rPr>
              <a:t>Україні</a:t>
            </a:r>
            <a:r>
              <a:rPr lang="ru-RU" sz="4000" b="1" i="1" dirty="0" smtClean="0">
                <a:solidFill>
                  <a:srgbClr val="FF0000"/>
                </a:solidFill>
              </a:rPr>
              <a:t> </a:t>
            </a:r>
          </a:p>
          <a:p>
            <a:pPr algn="ctr">
              <a:lnSpc>
                <a:spcPct val="150000"/>
              </a:lnSpc>
              <a:buNone/>
            </a:pPr>
            <a:r>
              <a:rPr lang="ru-RU" sz="4000" b="1" i="1" dirty="0" smtClean="0">
                <a:solidFill>
                  <a:srgbClr val="FF0000"/>
                </a:solidFill>
              </a:rPr>
              <a:t>1932-33 </a:t>
            </a:r>
            <a:r>
              <a:rPr lang="ru-RU" sz="4000" b="1" i="1" dirty="0" err="1" smtClean="0">
                <a:solidFill>
                  <a:srgbClr val="FF0000"/>
                </a:solidFill>
              </a:rPr>
              <a:t>рр</a:t>
            </a:r>
            <a:r>
              <a:rPr lang="ru-RU" sz="4000" b="1" i="1" dirty="0" smtClean="0">
                <a:solidFill>
                  <a:srgbClr val="FF0000"/>
                </a:solidFill>
              </a:rPr>
              <a:t>. </a:t>
            </a:r>
            <a:endParaRPr lang="ru-RU" sz="4000" dirty="0" smtClean="0"/>
          </a:p>
          <a:p>
            <a:pPr>
              <a:buNone/>
            </a:pPr>
            <a:endParaRPr lang="ru-RU" dirty="0"/>
          </a:p>
        </p:txBody>
      </p:sp>
      <p:sp>
        <p:nvSpPr>
          <p:cNvPr id="4" name="Текст 3"/>
          <p:cNvSpPr>
            <a:spLocks noGrp="1"/>
          </p:cNvSpPr>
          <p:nvPr>
            <p:ph type="body" sz="half" idx="2"/>
          </p:nvPr>
        </p:nvSpPr>
        <p:spPr>
          <a:xfrm>
            <a:off x="500034" y="428604"/>
            <a:ext cx="4357718" cy="5697559"/>
          </a:xfrm>
        </p:spPr>
        <p:txBody>
          <a:bodyPr/>
          <a:lstStyle/>
          <a:p>
            <a:endParaRPr lang="ru-RU" dirty="0"/>
          </a:p>
        </p:txBody>
      </p:sp>
      <p:pic>
        <p:nvPicPr>
          <p:cNvPr id="3075" name="Picture 3" descr="C:\Users\Ольга\Desktop\Польща.jpg"/>
          <p:cNvPicPr>
            <a:picLocks noChangeAspect="1" noChangeArrowheads="1"/>
          </p:cNvPicPr>
          <p:nvPr/>
        </p:nvPicPr>
        <p:blipFill>
          <a:blip r:embed="rId3" cstate="print"/>
          <a:srcRect/>
          <a:stretch>
            <a:fillRect/>
          </a:stretch>
        </p:blipFill>
        <p:spPr bwMode="auto">
          <a:xfrm>
            <a:off x="500034" y="428604"/>
            <a:ext cx="5214974" cy="6072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ДОКУМЕНТИ ДОКУМЕНТИ\Викладачі, майстри\Пантелеевна\голодомор\hq-wallpapers_ru_abstraction3d_1774_1920x12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42" name="Picture 2" descr="D:\ДОКУМЕНТИ ДОКУМЕНТИ\Викладачі, майстри\Пантелеевна\голодомор\169-4-3.jpg"/>
          <p:cNvPicPr>
            <a:picLocks noChangeAspect="1" noChangeArrowheads="1"/>
          </p:cNvPicPr>
          <p:nvPr/>
        </p:nvPicPr>
        <p:blipFill>
          <a:blip r:embed="rId3" cstate="print"/>
          <a:srcRect/>
          <a:stretch>
            <a:fillRect/>
          </a:stretch>
        </p:blipFill>
        <p:spPr bwMode="auto">
          <a:xfrm>
            <a:off x="428596" y="0"/>
            <a:ext cx="7429552" cy="6858000"/>
          </a:xfrm>
          <a:prstGeom prst="rect">
            <a:avLst/>
          </a:prstGeom>
          <a:noFill/>
        </p:spPr>
      </p:pic>
      <p:pic>
        <p:nvPicPr>
          <p:cNvPr id="10244" name="Picture 4" descr="D:\ДОКУМЕНТИ ДОКУМЕНТИ\Викладачі, майстри\Пантелеевна\голодомор\ea1ae481aaaa.gif"/>
          <p:cNvPicPr>
            <a:picLocks noChangeAspect="1" noChangeArrowheads="1" noCrop="1"/>
          </p:cNvPicPr>
          <p:nvPr/>
        </p:nvPicPr>
        <p:blipFill>
          <a:blip r:embed="rId4" cstate="print"/>
          <a:srcRect/>
          <a:stretch>
            <a:fillRect/>
          </a:stretch>
        </p:blipFill>
        <p:spPr bwMode="auto">
          <a:xfrm>
            <a:off x="6734145" y="3214661"/>
            <a:ext cx="2409855" cy="3643339"/>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4368808"/>
          </a:xfrm>
        </p:spPr>
        <p:txBody>
          <a:bodyPr>
            <a:normAutofit/>
          </a:bodyPr>
          <a:lstStyle/>
          <a:p>
            <a:pPr algn="l"/>
            <a:r>
              <a:rPr lang="uk-UA" sz="8000" b="1" i="1" dirty="0" smtClean="0">
                <a:solidFill>
                  <a:srgbClr val="FF0000"/>
                </a:solidFill>
              </a:rPr>
              <a:t>ЗГАДУЄМО,</a:t>
            </a:r>
            <a:br>
              <a:rPr lang="uk-UA" sz="8000" b="1" i="1" dirty="0" smtClean="0">
                <a:solidFill>
                  <a:srgbClr val="FF0000"/>
                </a:solidFill>
              </a:rPr>
            </a:br>
            <a:r>
              <a:rPr lang="uk-UA" sz="8000" b="1" i="1" dirty="0" smtClean="0">
                <a:solidFill>
                  <a:srgbClr val="FF0000"/>
                </a:solidFill>
              </a:rPr>
              <a:t>ПАМ'ЯТАЄМО,</a:t>
            </a:r>
            <a:br>
              <a:rPr lang="uk-UA" sz="8000" b="1" i="1" dirty="0" smtClean="0">
                <a:solidFill>
                  <a:srgbClr val="FF0000"/>
                </a:solidFill>
              </a:rPr>
            </a:br>
            <a:r>
              <a:rPr lang="uk-UA" sz="8000" b="1" i="1" dirty="0" smtClean="0">
                <a:solidFill>
                  <a:srgbClr val="FF0000"/>
                </a:solidFill>
              </a:rPr>
              <a:t>НЕ ЗАБУВАЄМО …</a:t>
            </a:r>
            <a:endParaRPr lang="ru-RU" sz="8000" b="1" i="1" dirty="0">
              <a:solidFill>
                <a:srgbClr val="FF0000"/>
              </a:solidFill>
            </a:endParaRPr>
          </a:p>
        </p:txBody>
      </p:sp>
      <p:pic>
        <p:nvPicPr>
          <p:cNvPr id="1027" name="Picture 3" descr="F:\681944.jpg"/>
          <p:cNvPicPr>
            <a:picLocks noChangeAspect="1" noChangeArrowheads="1"/>
          </p:cNvPicPr>
          <p:nvPr/>
        </p:nvPicPr>
        <p:blipFill>
          <a:blip r:embed="rId3"/>
          <a:srcRect/>
          <a:stretch>
            <a:fillRect/>
          </a:stretch>
        </p:blipFill>
        <p:spPr bwMode="auto">
          <a:xfrm>
            <a:off x="4857752" y="4321951"/>
            <a:ext cx="4286248" cy="2536049"/>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И ДОКУМЕНТИ\Викладачі, майстри\Пантелеевна\голодомор\Flame_from_a_Burning_Candle.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500034" y="214290"/>
            <a:ext cx="8229600" cy="6286544"/>
          </a:xfrm>
        </p:spPr>
        <p:txBody>
          <a:bodyPr>
            <a:normAutofit fontScale="90000"/>
          </a:bodyPr>
          <a:lstStyle/>
          <a:p>
            <a:r>
              <a:rPr lang="uk-UA" dirty="0" smtClean="0">
                <a:solidFill>
                  <a:schemeClr val="bg1">
                    <a:lumMod val="95000"/>
                  </a:schemeClr>
                </a:solidFill>
              </a:rPr>
              <a:t>Заможні господарі є фундаментом сільського господарства</a:t>
            </a:r>
            <a:br>
              <a:rPr lang="uk-UA" dirty="0" smtClean="0">
                <a:solidFill>
                  <a:schemeClr val="bg1">
                    <a:lumMod val="95000"/>
                  </a:schemeClr>
                </a:solidFill>
              </a:rPr>
            </a:br>
            <a:r>
              <a:rPr lang="uk-UA" sz="3600" dirty="0" smtClean="0">
                <a:solidFill>
                  <a:schemeClr val="bg1">
                    <a:lumMod val="95000"/>
                  </a:schemeClr>
                </a:solidFill>
              </a:rPr>
              <a:t>На них припадає 50 % валового збору зерна. Режим навмисно ліквідовує кращі селянські господарства, які незалежні від держави. Знищує їх або депортує на Урал, до Сибіру.</a:t>
            </a:r>
            <a:br>
              <a:rPr lang="uk-UA" sz="3600" dirty="0" smtClean="0">
                <a:solidFill>
                  <a:schemeClr val="bg1">
                    <a:lumMod val="95000"/>
                  </a:schemeClr>
                </a:solidFill>
              </a:rPr>
            </a:br>
            <a:r>
              <a:rPr lang="uk-UA" sz="3600" dirty="0" smtClean="0">
                <a:solidFill>
                  <a:schemeClr val="bg1">
                    <a:lumMod val="95000"/>
                  </a:schemeClr>
                </a:solidFill>
              </a:rPr>
              <a:t>Вивезено з України 250 тис. розкуркулених сімей, тобто понад мільйон осіб, це робилось з метою залякування інших.</a:t>
            </a:r>
            <a:br>
              <a:rPr lang="uk-UA" sz="3600" dirty="0" smtClean="0">
                <a:solidFill>
                  <a:schemeClr val="bg1">
                    <a:lumMod val="95000"/>
                  </a:schemeClr>
                </a:solidFill>
              </a:rPr>
            </a:br>
            <a:r>
              <a:rPr lang="uk-UA" sz="3600" dirty="0" smtClean="0">
                <a:solidFill>
                  <a:schemeClr val="bg1">
                    <a:lumMod val="95000"/>
                  </a:schemeClr>
                </a:solidFill>
              </a:rPr>
              <a:t>Режим наводить жах на сільське населення.</a:t>
            </a:r>
            <a:br>
              <a:rPr lang="uk-UA" sz="3600" dirty="0" smtClean="0">
                <a:solidFill>
                  <a:schemeClr val="bg1">
                    <a:lumMod val="95000"/>
                  </a:schemeClr>
                </a:solidFill>
              </a:rPr>
            </a:br>
            <a:r>
              <a:rPr lang="uk-UA" sz="3600" dirty="0" smtClean="0">
                <a:solidFill>
                  <a:schemeClr val="bg1">
                    <a:lumMod val="95000"/>
                  </a:schemeClr>
                </a:solidFill>
              </a:rPr>
              <a:t>Майно розкуркулених селянських родин розбирається чи розподіляється між більшовицькими активістами.</a:t>
            </a:r>
            <a:endParaRPr lang="ru-RU" dirty="0">
              <a:solidFill>
                <a:schemeClr val="bg1">
                  <a:lumMod val="95000"/>
                </a:schemeClr>
              </a:solidFill>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285728"/>
            <a:ext cx="8229600" cy="5643602"/>
          </a:xfrm>
        </p:spPr>
        <p:txBody>
          <a:bodyPr>
            <a:normAutofit fontScale="90000"/>
          </a:bodyPr>
          <a:lstStyle/>
          <a:p>
            <a:pPr algn="l"/>
            <a:r>
              <a:rPr lang="uk-UA" dirty="0" smtClean="0"/>
              <a:t>     </a:t>
            </a:r>
            <a:r>
              <a:rPr lang="uk-UA" b="1" dirty="0" smtClean="0"/>
              <a:t>ВЖЕ З </a:t>
            </a:r>
            <a:r>
              <a:rPr lang="uk-UA" b="1" dirty="0" smtClean="0">
                <a:solidFill>
                  <a:srgbClr val="FF0000"/>
                </a:solidFill>
              </a:rPr>
              <a:t>1928</a:t>
            </a:r>
            <a:r>
              <a:rPr lang="uk-UA" b="1" dirty="0" smtClean="0"/>
              <a:t> РОКУ</a:t>
            </a:r>
            <a:br>
              <a:rPr lang="uk-UA" b="1" dirty="0" smtClean="0"/>
            </a:br>
            <a:r>
              <a:rPr lang="uk-UA" b="1" dirty="0" smtClean="0"/>
              <a:t>ТЕРОР БІЛЬШОВИЦЬКОГО  РЕЖИМУ В УКРАЇНІ НАБУВАЄ ЧІТКИХ ОЗНАК</a:t>
            </a:r>
            <a:br>
              <a:rPr lang="uk-UA" b="1" dirty="0" smtClean="0"/>
            </a:br>
            <a:r>
              <a:rPr lang="uk-UA" b="1" dirty="0" smtClean="0">
                <a:solidFill>
                  <a:srgbClr val="FF0000"/>
                </a:solidFill>
              </a:rPr>
              <a:t>ЗЛОЧИНІВ ПРОТИ ЛЮДЯНОСТІ</a:t>
            </a:r>
            <a:r>
              <a:rPr lang="uk-UA" b="1" dirty="0" smtClean="0"/>
              <a:t>, ЯКІ МАЛИ СВОЇМ АПОГЕЄМ ГОЛОДОМОР </a:t>
            </a:r>
            <a:br>
              <a:rPr lang="uk-UA" b="1" dirty="0" smtClean="0"/>
            </a:br>
            <a:r>
              <a:rPr lang="uk-UA" b="1" dirty="0" smtClean="0"/>
              <a:t> В УКРАЇНІ.</a:t>
            </a:r>
            <a:r>
              <a:rPr lang="uk-UA" dirty="0" smtClean="0"/>
              <a:t/>
            </a:r>
            <a:br>
              <a:rPr lang="uk-UA" dirty="0" smtClean="0"/>
            </a:br>
            <a:r>
              <a:rPr lang="uk-UA" dirty="0" smtClean="0"/>
              <a:t/>
            </a:r>
            <a:br>
              <a:rPr lang="uk-UA" dirty="0" smtClean="0"/>
            </a:br>
            <a:endParaRPr lang="ru-RU" dirty="0"/>
          </a:p>
        </p:txBody>
      </p:sp>
      <p:pic>
        <p:nvPicPr>
          <p:cNvPr id="2051" name="Picture 3" descr="C:\Users\Ольга\Desktop\голодомор\golodomorКЕНГ.jpg"/>
          <p:cNvPicPr>
            <a:picLocks noChangeAspect="1" noChangeArrowheads="1"/>
          </p:cNvPicPr>
          <p:nvPr/>
        </p:nvPicPr>
        <p:blipFill>
          <a:blip r:embed="rId3" cstate="print"/>
          <a:srcRect/>
          <a:stretch>
            <a:fillRect/>
          </a:stretch>
        </p:blipFill>
        <p:spPr bwMode="auto">
          <a:xfrm>
            <a:off x="4071934" y="3429000"/>
            <a:ext cx="4643470" cy="3143272"/>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КУМЕНТИ ДОКУМЕНТИ\Викладачі, майстри\Пантелеевна\голодомор\hq-wallpapers_ru_abstraction3d_1774_1920x1200.jpg"/>
          <p:cNvPicPr>
            <a:picLocks noChangeAspect="1" noChangeArrowheads="1"/>
          </p:cNvPicPr>
          <p:nvPr/>
        </p:nvPicPr>
        <p:blipFill>
          <a:blip r:embed="rId3" cstate="print"/>
          <a:srcRect/>
          <a:stretch>
            <a:fillRect/>
          </a:stretch>
        </p:blipFill>
        <p:spPr bwMode="auto">
          <a:xfrm>
            <a:off x="0" y="0"/>
            <a:ext cx="9144064" cy="6858000"/>
          </a:xfrm>
          <a:prstGeom prst="rect">
            <a:avLst/>
          </a:prstGeom>
          <a:noFill/>
        </p:spPr>
      </p:pic>
      <p:sp>
        <p:nvSpPr>
          <p:cNvPr id="2" name="Заголовок 1"/>
          <p:cNvSpPr>
            <a:spLocks noGrp="1"/>
          </p:cNvSpPr>
          <p:nvPr>
            <p:ph type="title"/>
          </p:nvPr>
        </p:nvSpPr>
        <p:spPr>
          <a:xfrm>
            <a:off x="214282" y="0"/>
            <a:ext cx="8472518" cy="6858000"/>
          </a:xfrm>
        </p:spPr>
        <p:txBody>
          <a:bodyPr>
            <a:normAutofit/>
          </a:bodyPr>
          <a:lstStyle/>
          <a:p>
            <a:pPr algn="l"/>
            <a:r>
              <a:rPr lang="uk-UA" dirty="0" smtClean="0"/>
              <a:t/>
            </a:r>
            <a:br>
              <a:rPr lang="uk-UA" dirty="0" smtClean="0"/>
            </a:br>
            <a:endParaRPr lang="ru-RU" dirty="0"/>
          </a:p>
        </p:txBody>
      </p:sp>
      <p:pic>
        <p:nvPicPr>
          <p:cNvPr id="4098" name="Picture 2" descr="C:\Users\Ольга\Desktop\голодомор\holodomor 20.jpg"/>
          <p:cNvPicPr>
            <a:picLocks noChangeAspect="1" noChangeArrowheads="1"/>
          </p:cNvPicPr>
          <p:nvPr/>
        </p:nvPicPr>
        <p:blipFill>
          <a:blip r:embed="rId4" cstate="print"/>
          <a:srcRect/>
          <a:stretch>
            <a:fillRect/>
          </a:stretch>
        </p:blipFill>
        <p:spPr bwMode="auto">
          <a:xfrm>
            <a:off x="4572000" y="3571876"/>
            <a:ext cx="4214842" cy="3000396"/>
          </a:xfrm>
          <a:prstGeom prst="rect">
            <a:avLst/>
          </a:prstGeom>
          <a:ln>
            <a:noFill/>
          </a:ln>
          <a:effectLst>
            <a:softEdge rad="112500"/>
          </a:effectLst>
        </p:spPr>
      </p:pic>
      <p:sp>
        <p:nvSpPr>
          <p:cNvPr id="4" name="Прямоугольник 3"/>
          <p:cNvSpPr/>
          <p:nvPr/>
        </p:nvSpPr>
        <p:spPr>
          <a:xfrm>
            <a:off x="285720" y="214290"/>
            <a:ext cx="7786742" cy="5509200"/>
          </a:xfrm>
          <a:prstGeom prst="rect">
            <a:avLst/>
          </a:prstGeom>
        </p:spPr>
        <p:txBody>
          <a:bodyPr wrap="square">
            <a:spAutoFit/>
          </a:bodyPr>
          <a:lstStyle/>
          <a:p>
            <a:r>
              <a:rPr lang="uk-UA" sz="3200" dirty="0" smtClean="0">
                <a:solidFill>
                  <a:schemeClr val="bg1">
                    <a:lumMod val="75000"/>
                  </a:schemeClr>
                </a:solidFill>
              </a:rPr>
              <a:t>         </a:t>
            </a:r>
            <a:r>
              <a:rPr lang="uk-UA" sz="3200" dirty="0" smtClean="0">
                <a:solidFill>
                  <a:schemeClr val="bg1"/>
                </a:solidFill>
              </a:rPr>
              <a:t>1929 року влада розгортає тотальну колективізацію.</a:t>
            </a:r>
            <a:r>
              <a:rPr lang="uk-UA" sz="3200" dirty="0" smtClean="0"/>
              <a:t/>
            </a:r>
            <a:br>
              <a:rPr lang="uk-UA" sz="3200" dirty="0" smtClean="0"/>
            </a:br>
            <a:r>
              <a:rPr lang="uk-UA" sz="3200" dirty="0" smtClean="0">
                <a:solidFill>
                  <a:schemeClr val="bg1"/>
                </a:solidFill>
              </a:rPr>
              <a:t>        У селянина </a:t>
            </a:r>
            <a:r>
              <a:rPr lang="uk-UA" sz="3200" dirty="0" err="1" smtClean="0">
                <a:solidFill>
                  <a:schemeClr val="bg1"/>
                </a:solidFill>
              </a:rPr>
              <a:t>забирать</a:t>
            </a:r>
            <a:r>
              <a:rPr lang="uk-UA" sz="3200" dirty="0" smtClean="0">
                <a:solidFill>
                  <a:schemeClr val="bg1"/>
                </a:solidFill>
              </a:rPr>
              <a:t> найдорожче – батьківську землю… Селяни втрачають власність. Режим отримує можливість повністю реквізувати зерно.</a:t>
            </a:r>
            <a:r>
              <a:rPr lang="uk-UA" sz="3200" dirty="0" smtClean="0"/>
              <a:t/>
            </a:r>
            <a:br>
              <a:rPr lang="uk-UA" sz="3200" dirty="0" smtClean="0"/>
            </a:br>
            <a:r>
              <a:rPr lang="uk-UA" sz="3200" dirty="0" smtClean="0"/>
              <a:t>        </a:t>
            </a:r>
            <a:r>
              <a:rPr lang="uk-UA" sz="3200" i="1" dirty="0" smtClean="0"/>
              <a:t>Наслідки колективізації:</a:t>
            </a:r>
            <a:r>
              <a:rPr lang="uk-UA" sz="3200" dirty="0" smtClean="0"/>
              <a:t/>
            </a:r>
            <a:br>
              <a:rPr lang="uk-UA" sz="3200" dirty="0" smtClean="0"/>
            </a:br>
            <a:r>
              <a:rPr lang="uk-UA" sz="3200" dirty="0" err="1" smtClean="0"/>
              <a:t>-зниження</a:t>
            </a:r>
            <a:r>
              <a:rPr lang="uk-UA" sz="3200" dirty="0" smtClean="0"/>
              <a:t> продуктивності праці;</a:t>
            </a:r>
            <a:br>
              <a:rPr lang="uk-UA" sz="3200" dirty="0" smtClean="0"/>
            </a:br>
            <a:r>
              <a:rPr lang="uk-UA" sz="3200" dirty="0" err="1" smtClean="0"/>
              <a:t>-падіння</a:t>
            </a:r>
            <a:r>
              <a:rPr lang="uk-UA" sz="3200" dirty="0" smtClean="0"/>
              <a:t> врожайності;</a:t>
            </a:r>
            <a:br>
              <a:rPr lang="uk-UA" sz="3200" dirty="0" smtClean="0"/>
            </a:br>
            <a:r>
              <a:rPr lang="uk-UA" sz="3200" dirty="0" err="1" smtClean="0"/>
              <a:t>-непомірність</a:t>
            </a:r>
            <a:r>
              <a:rPr lang="uk-UA" sz="3200" dirty="0" smtClean="0"/>
              <a:t> </a:t>
            </a:r>
            <a:r>
              <a:rPr lang="uk-UA" sz="3200" dirty="0" err="1" smtClean="0"/>
              <a:t>хлібозаготівель</a:t>
            </a:r>
            <a:r>
              <a:rPr lang="uk-UA" sz="3200" dirty="0" smtClean="0"/>
              <a:t>;</a:t>
            </a:r>
            <a:br>
              <a:rPr lang="uk-UA" sz="3200" dirty="0" smtClean="0"/>
            </a:br>
            <a:r>
              <a:rPr lang="uk-UA" sz="3200" dirty="0" err="1" smtClean="0"/>
              <a:t>-початок</a:t>
            </a:r>
            <a:r>
              <a:rPr lang="uk-UA" sz="3200" dirty="0" smtClean="0"/>
              <a:t> голоду.</a:t>
            </a:r>
            <a:endParaRPr lang="ru-RU" sz="3200" dirty="0"/>
          </a:p>
        </p:txBody>
      </p:sp>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Ольга\Desktop\голодомор\1265882005_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154758"/>
          </a:xfrm>
        </p:spPr>
        <p:txBody>
          <a:bodyPr>
            <a:normAutofit/>
          </a:bodyPr>
          <a:lstStyle/>
          <a:p>
            <a:pPr algn="l"/>
            <a:r>
              <a:rPr lang="uk-UA" sz="2800" b="1" dirty="0" smtClean="0"/>
              <a:t>       </a:t>
            </a:r>
            <a:r>
              <a:rPr lang="uk-UA" sz="2800" dirty="0" smtClean="0">
                <a:solidFill>
                  <a:schemeClr val="bg1"/>
                </a:solidFill>
              </a:rPr>
              <a:t>Особливе занепокоєння влади викликає Україна. Потужна національна еліта, економічно незалежне і національно свідоме селянство становлять головну загрозу для комуністичного режиму. </a:t>
            </a:r>
            <a:br>
              <a:rPr lang="uk-UA" sz="2800" dirty="0" smtClean="0">
                <a:solidFill>
                  <a:schemeClr val="bg1"/>
                </a:solidFill>
              </a:rPr>
            </a:br>
            <a:r>
              <a:rPr lang="uk-UA" sz="2800" dirty="0" smtClean="0">
                <a:solidFill>
                  <a:schemeClr val="bg1"/>
                </a:solidFill>
              </a:rPr>
              <a:t>      </a:t>
            </a:r>
            <a:r>
              <a:rPr lang="uk-UA" sz="2800" dirty="0" smtClean="0">
                <a:solidFill>
                  <a:schemeClr val="bg1">
                    <a:lumMod val="85000"/>
                  </a:schemeClr>
                </a:solidFill>
              </a:rPr>
              <a:t>СОЦІАЛЬНО</a:t>
            </a:r>
            <a:r>
              <a:rPr lang="uk-UA" sz="2800" b="1" dirty="0" smtClean="0">
                <a:solidFill>
                  <a:schemeClr val="bg1">
                    <a:lumMod val="85000"/>
                  </a:schemeClr>
                </a:solidFill>
              </a:rPr>
              <a:t> </a:t>
            </a:r>
            <a:r>
              <a:rPr lang="uk-UA" sz="2800" dirty="0" smtClean="0">
                <a:solidFill>
                  <a:schemeClr val="bg1">
                    <a:lumMod val="85000"/>
                  </a:schemeClr>
                </a:solidFill>
              </a:rPr>
              <a:t>– ЕКОНОМІЧНІ ПРОЦЕСИ В УКРАЇНІ               </a:t>
            </a:r>
            <a:br>
              <a:rPr lang="uk-UA" sz="2800" dirty="0" smtClean="0">
                <a:solidFill>
                  <a:schemeClr val="bg1">
                    <a:lumMod val="85000"/>
                  </a:schemeClr>
                </a:solidFill>
              </a:rPr>
            </a:br>
            <a:r>
              <a:rPr lang="uk-UA" sz="2800" dirty="0" smtClean="0">
                <a:solidFill>
                  <a:schemeClr val="bg1">
                    <a:lumMod val="85000"/>
                  </a:schemeClr>
                </a:solidFill>
              </a:rPr>
              <a:t> ЗДІЙСНЮЮТЬСЯ ЦЕНТРАЛЬНИМ КОМІТЕТОМ     </a:t>
            </a:r>
            <a:br>
              <a:rPr lang="uk-UA" sz="2800" dirty="0" smtClean="0">
                <a:solidFill>
                  <a:schemeClr val="bg1">
                    <a:lumMod val="85000"/>
                  </a:schemeClr>
                </a:solidFill>
              </a:rPr>
            </a:br>
            <a:r>
              <a:rPr lang="uk-UA" sz="2800" dirty="0" smtClean="0">
                <a:solidFill>
                  <a:schemeClr val="bg1">
                    <a:lumMod val="85000"/>
                  </a:schemeClr>
                </a:solidFill>
              </a:rPr>
              <a:t> ПАРТІЇ (БІЛЬШОВИКІВ), КЕРОВАНИМ ДИКТАТОРОМ Й. СТАЛІНИМ.</a:t>
            </a:r>
            <a:r>
              <a:rPr lang="uk-UA" sz="2800" dirty="0" smtClean="0">
                <a:solidFill>
                  <a:schemeClr val="bg1"/>
                </a:solidFill>
              </a:rPr>
              <a:t/>
            </a:r>
            <a:br>
              <a:rPr lang="uk-UA" sz="2800" dirty="0" smtClean="0">
                <a:solidFill>
                  <a:schemeClr val="bg1"/>
                </a:solidFill>
              </a:rPr>
            </a:br>
            <a:r>
              <a:rPr lang="uk-UA" sz="2800" dirty="0" smtClean="0">
                <a:solidFill>
                  <a:schemeClr val="bg1"/>
                </a:solidFill>
              </a:rPr>
              <a:t>      Наростає тотальний контроль держави і партії, впроваджуються насильницькі </a:t>
            </a:r>
            <a:br>
              <a:rPr lang="uk-UA" sz="2800" dirty="0" smtClean="0">
                <a:solidFill>
                  <a:schemeClr val="bg1"/>
                </a:solidFill>
              </a:rPr>
            </a:br>
            <a:r>
              <a:rPr lang="uk-UA" sz="2800" dirty="0" smtClean="0">
                <a:solidFill>
                  <a:schemeClr val="bg1"/>
                </a:solidFill>
              </a:rPr>
              <a:t>хлібозаготівлі, </a:t>
            </a:r>
            <a:r>
              <a:rPr lang="uk-UA" sz="2800" dirty="0" err="1" smtClean="0">
                <a:solidFill>
                  <a:schemeClr val="bg1"/>
                </a:solidFill>
              </a:rPr>
              <a:t>конфісковуються</a:t>
            </a:r>
            <a:r>
              <a:rPr lang="uk-UA" sz="2800" dirty="0" smtClean="0">
                <a:solidFill>
                  <a:schemeClr val="bg1"/>
                </a:solidFill>
              </a:rPr>
              <a:t> </a:t>
            </a:r>
            <a:br>
              <a:rPr lang="uk-UA" sz="2800" dirty="0" smtClean="0">
                <a:solidFill>
                  <a:schemeClr val="bg1"/>
                </a:solidFill>
              </a:rPr>
            </a:br>
            <a:r>
              <a:rPr lang="uk-UA" sz="2800" dirty="0" smtClean="0">
                <a:solidFill>
                  <a:schemeClr val="bg1"/>
                </a:solidFill>
              </a:rPr>
              <a:t>всі </a:t>
            </a:r>
            <a:r>
              <a:rPr lang="uk-UA" sz="2800" dirty="0" err="1" smtClean="0">
                <a:solidFill>
                  <a:schemeClr val="bg1"/>
                </a:solidFill>
                <a:sym typeface="Symbol"/>
              </a:rPr>
              <a:t></a:t>
            </a:r>
            <a:r>
              <a:rPr lang="uk-UA" sz="2800" dirty="0" err="1" smtClean="0">
                <a:solidFill>
                  <a:schemeClr val="bg1"/>
                </a:solidFill>
              </a:rPr>
              <a:t>надлишки</a:t>
            </a:r>
            <a:r>
              <a:rPr lang="uk-UA" sz="2800" dirty="0" err="1" smtClean="0">
                <a:solidFill>
                  <a:schemeClr val="bg1"/>
                </a:solidFill>
                <a:sym typeface="Symbol"/>
              </a:rPr>
              <a:t></a:t>
            </a:r>
            <a:r>
              <a:rPr lang="uk-UA" sz="2800" dirty="0" smtClean="0">
                <a:solidFill>
                  <a:schemeClr val="bg1"/>
                </a:solidFill>
              </a:rPr>
              <a:t> продуктів.</a:t>
            </a:r>
            <a:endParaRPr lang="ru-RU" sz="2800" dirty="0">
              <a:solidFill>
                <a:schemeClr val="bg1"/>
              </a:solidFill>
            </a:endParaRPr>
          </a:p>
        </p:txBody>
      </p:sp>
      <p:pic>
        <p:nvPicPr>
          <p:cNvPr id="2050" name="Picture 2" descr="C:\Users\Ольга\Desktop\голодомор\22.jpg"/>
          <p:cNvPicPr>
            <a:picLocks noChangeAspect="1" noChangeArrowheads="1"/>
          </p:cNvPicPr>
          <p:nvPr/>
        </p:nvPicPr>
        <p:blipFill>
          <a:blip r:embed="rId3" cstate="print"/>
          <a:srcRect/>
          <a:stretch>
            <a:fillRect/>
          </a:stretch>
        </p:blipFill>
        <p:spPr bwMode="auto">
          <a:xfrm>
            <a:off x="6000760" y="4643446"/>
            <a:ext cx="1905000" cy="1990725"/>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1142976" y="214290"/>
            <a:ext cx="7000924"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C:\Users\Ольга\Desktop\голодомор\22.jpg"/>
          <p:cNvPicPr>
            <a:picLocks noChangeAspect="1" noChangeArrowheads="1"/>
          </p:cNvPicPr>
          <p:nvPr/>
        </p:nvPicPr>
        <p:blipFill>
          <a:blip r:embed="rId4" cstate="print"/>
          <a:srcRect/>
          <a:stretch>
            <a:fillRect/>
          </a:stretch>
        </p:blipFill>
        <p:spPr bwMode="auto">
          <a:xfrm>
            <a:off x="642910" y="1428737"/>
            <a:ext cx="1571636" cy="1785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Содержимое 7"/>
          <p:cNvSpPr>
            <a:spLocks noGrp="1"/>
          </p:cNvSpPr>
          <p:nvPr>
            <p:ph sz="half" idx="1"/>
          </p:nvPr>
        </p:nvSpPr>
        <p:spPr>
          <a:xfrm>
            <a:off x="214282" y="1285860"/>
            <a:ext cx="8715436" cy="5572140"/>
          </a:xfrm>
        </p:spPr>
        <p:txBody>
          <a:bodyPr>
            <a:normAutofit fontScale="85000" lnSpcReduction="20000"/>
          </a:bodyPr>
          <a:lstStyle/>
          <a:p>
            <a:endParaRPr lang="uk-UA" dirty="0" smtClean="0"/>
          </a:p>
          <a:p>
            <a:endParaRPr lang="uk-UA" dirty="0" smtClean="0"/>
          </a:p>
          <a:p>
            <a:endParaRPr lang="uk-UA" dirty="0" smtClean="0"/>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r>
              <a:rPr lang="uk-UA" b="1" dirty="0" smtClean="0">
                <a:solidFill>
                  <a:schemeClr val="tx2">
                    <a:lumMod val="75000"/>
                  </a:schemeClr>
                </a:solidFill>
              </a:rPr>
              <a:t> </a:t>
            </a:r>
          </a:p>
          <a:p>
            <a:pPr>
              <a:buNone/>
            </a:pPr>
            <a:r>
              <a:rPr lang="uk-UA" sz="2400" b="1" dirty="0" smtClean="0">
                <a:solidFill>
                  <a:schemeClr val="tx2">
                    <a:lumMod val="75000"/>
                  </a:schemeClr>
                </a:solidFill>
              </a:rPr>
              <a:t>   Йосип Сталін       Всеволод </a:t>
            </a:r>
            <a:r>
              <a:rPr lang="uk-UA" sz="2400" b="1" dirty="0" err="1" smtClean="0">
                <a:solidFill>
                  <a:schemeClr val="tx2">
                    <a:lumMod val="75000"/>
                  </a:schemeClr>
                </a:solidFill>
              </a:rPr>
              <a:t>Балицький</a:t>
            </a:r>
            <a:r>
              <a:rPr lang="uk-UA" sz="2400" b="1" dirty="0" smtClean="0">
                <a:solidFill>
                  <a:schemeClr val="tx2">
                    <a:lumMod val="75000"/>
                  </a:schemeClr>
                </a:solidFill>
              </a:rPr>
              <a:t>  Мендель </a:t>
            </a:r>
            <a:r>
              <a:rPr lang="uk-UA" sz="2400" b="1" dirty="0" err="1" smtClean="0">
                <a:solidFill>
                  <a:schemeClr val="tx2">
                    <a:lumMod val="75000"/>
                  </a:schemeClr>
                </a:solidFill>
              </a:rPr>
              <a:t>Хатаєвич</a:t>
            </a:r>
            <a:r>
              <a:rPr lang="uk-UA" sz="2400" b="1" dirty="0" smtClean="0">
                <a:solidFill>
                  <a:schemeClr val="tx2">
                    <a:lumMod val="75000"/>
                  </a:schemeClr>
                </a:solidFill>
              </a:rPr>
              <a:t>   Влас Чубар</a:t>
            </a: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endParaRPr lang="uk-UA" b="1" dirty="0" smtClean="0">
              <a:solidFill>
                <a:schemeClr val="tx2">
                  <a:lumMod val="75000"/>
                </a:schemeClr>
              </a:solidFill>
            </a:endParaRPr>
          </a:p>
          <a:p>
            <a:pPr>
              <a:buNone/>
            </a:pPr>
            <a:r>
              <a:rPr lang="uk-UA" sz="2400" b="1" dirty="0" err="1" smtClean="0">
                <a:solidFill>
                  <a:schemeClr val="tx2">
                    <a:lumMod val="75000"/>
                  </a:schemeClr>
                </a:solidFill>
              </a:rPr>
              <a:t>В</a:t>
            </a:r>
            <a:r>
              <a:rPr lang="uk-UA" sz="2400" b="1" dirty="0" err="1" smtClean="0">
                <a:solidFill>
                  <a:schemeClr val="tx2">
                    <a:lumMod val="75000"/>
                  </a:schemeClr>
                </a:solidFill>
                <a:sym typeface="Symbol"/>
              </a:rPr>
              <a:t>ячеслав</a:t>
            </a:r>
            <a:r>
              <a:rPr lang="uk-UA" sz="2400" b="1" dirty="0" smtClean="0">
                <a:solidFill>
                  <a:schemeClr val="tx2">
                    <a:lumMod val="75000"/>
                  </a:schemeClr>
                </a:solidFill>
                <a:sym typeface="Symbol"/>
              </a:rPr>
              <a:t> Молотов  Павло Постишев     Лазар </a:t>
            </a:r>
            <a:r>
              <a:rPr lang="uk-UA" sz="2400" b="1" dirty="0" err="1" smtClean="0">
                <a:solidFill>
                  <a:schemeClr val="tx2">
                    <a:lumMod val="75000"/>
                  </a:schemeClr>
                </a:solidFill>
                <a:sym typeface="Symbol"/>
              </a:rPr>
              <a:t>Каганович</a:t>
            </a:r>
            <a:r>
              <a:rPr lang="uk-UA" sz="2400" b="1" dirty="0" smtClean="0">
                <a:solidFill>
                  <a:schemeClr val="tx2">
                    <a:lumMod val="75000"/>
                  </a:schemeClr>
                </a:solidFill>
                <a:sym typeface="Symbol"/>
              </a:rPr>
              <a:t>   Станіслав  </a:t>
            </a:r>
            <a:r>
              <a:rPr lang="uk-UA" sz="2400" b="1" dirty="0" err="1" smtClean="0">
                <a:solidFill>
                  <a:schemeClr val="tx2">
                    <a:lumMod val="75000"/>
                  </a:schemeClr>
                </a:solidFill>
                <a:sym typeface="Symbol"/>
              </a:rPr>
              <a:t>Косіор</a:t>
            </a:r>
            <a:r>
              <a:rPr lang="uk-UA" sz="2400" b="1" dirty="0" smtClean="0">
                <a:solidFill>
                  <a:schemeClr val="tx2">
                    <a:lumMod val="75000"/>
                  </a:schemeClr>
                </a:solidFill>
                <a:sym typeface="Symbol"/>
              </a:rPr>
              <a:t>     </a:t>
            </a:r>
            <a:endParaRPr lang="ru-RU" sz="2400" dirty="0"/>
          </a:p>
        </p:txBody>
      </p:sp>
      <p:pic>
        <p:nvPicPr>
          <p:cNvPr id="6148" name="Picture 4" descr="C:\Users\Ольга\Desktop\голодомор\Molotov.jpg"/>
          <p:cNvPicPr>
            <a:picLocks noChangeAspect="1" noChangeArrowheads="1"/>
          </p:cNvPicPr>
          <p:nvPr/>
        </p:nvPicPr>
        <p:blipFill>
          <a:blip r:embed="rId5" cstate="print"/>
          <a:srcRect/>
          <a:stretch>
            <a:fillRect/>
          </a:stretch>
        </p:blipFill>
        <p:spPr bwMode="auto">
          <a:xfrm>
            <a:off x="642910" y="3929066"/>
            <a:ext cx="1571636" cy="1976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C:\Users\Ольга\Desktop\голодомор\Балицький_Всеволод_Аполлонович.jpg"/>
          <p:cNvPicPr>
            <a:picLocks noGrp="1" noChangeAspect="1" noChangeArrowheads="1"/>
          </p:cNvPicPr>
          <p:nvPr>
            <p:ph sz="half" idx="2"/>
          </p:nvPr>
        </p:nvPicPr>
        <p:blipFill>
          <a:blip r:embed="rId6" cstate="print"/>
          <a:srcRect/>
          <a:stretch>
            <a:fillRect/>
          </a:stretch>
        </p:blipFill>
        <p:spPr bwMode="auto">
          <a:xfrm>
            <a:off x="2786050" y="1428736"/>
            <a:ext cx="1500198"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2" name="Picture 8" descr="C:\Users\Ольга\Desktop\голодомор\5.jpg"/>
          <p:cNvPicPr>
            <a:picLocks noChangeAspect="1" noChangeArrowheads="1"/>
          </p:cNvPicPr>
          <p:nvPr/>
        </p:nvPicPr>
        <p:blipFill>
          <a:blip r:embed="rId7" cstate="print"/>
          <a:srcRect/>
          <a:stretch>
            <a:fillRect/>
          </a:stretch>
        </p:blipFill>
        <p:spPr bwMode="auto">
          <a:xfrm>
            <a:off x="2714612" y="4000504"/>
            <a:ext cx="1500198"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3" name="Picture 9" descr="C:\Users\Ольга\Desktop\голодомор\M_Hataevich.JPG"/>
          <p:cNvPicPr>
            <a:picLocks noChangeAspect="1" noChangeArrowheads="1"/>
          </p:cNvPicPr>
          <p:nvPr/>
        </p:nvPicPr>
        <p:blipFill>
          <a:blip r:embed="rId8" cstate="print"/>
          <a:srcRect/>
          <a:stretch>
            <a:fillRect/>
          </a:stretch>
        </p:blipFill>
        <p:spPr bwMode="auto">
          <a:xfrm>
            <a:off x="4786314" y="1357298"/>
            <a:ext cx="1285884"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62" name="Picture 18" descr="C:\Users\Ольга\Desktop\голодомор\1255036186_kaganovich.jpg"/>
          <p:cNvPicPr>
            <a:picLocks noChangeAspect="1" noChangeArrowheads="1"/>
          </p:cNvPicPr>
          <p:nvPr/>
        </p:nvPicPr>
        <p:blipFill>
          <a:blip r:embed="rId9" cstate="print"/>
          <a:srcRect/>
          <a:stretch>
            <a:fillRect/>
          </a:stretch>
        </p:blipFill>
        <p:spPr bwMode="auto">
          <a:xfrm>
            <a:off x="4857752" y="4000504"/>
            <a:ext cx="1428760"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Ольга\Desktop\голодомор\image001.jpg"/>
          <p:cNvPicPr>
            <a:picLocks noChangeAspect="1" noChangeArrowheads="1"/>
          </p:cNvPicPr>
          <p:nvPr/>
        </p:nvPicPr>
        <p:blipFill>
          <a:blip r:embed="rId10" cstate="print"/>
          <a:srcRect/>
          <a:stretch>
            <a:fillRect/>
          </a:stretch>
        </p:blipFill>
        <p:spPr bwMode="auto">
          <a:xfrm>
            <a:off x="6715140" y="1357298"/>
            <a:ext cx="1476372"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C:\Users\Ольга\Desktop\голодомор\844c492c-d881-ced4-70e1-0d9eb2743408.jpg"/>
          <p:cNvPicPr>
            <a:picLocks noChangeAspect="1" noChangeArrowheads="1"/>
          </p:cNvPicPr>
          <p:nvPr/>
        </p:nvPicPr>
        <p:blipFill>
          <a:blip r:embed="rId11" cstate="print"/>
          <a:srcRect/>
          <a:stretch>
            <a:fillRect/>
          </a:stretch>
        </p:blipFill>
        <p:spPr bwMode="auto">
          <a:xfrm>
            <a:off x="6858016" y="4000504"/>
            <a:ext cx="1357322"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928662" y="0"/>
            <a:ext cx="7215238" cy="666752"/>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214282" y="2857496"/>
            <a:ext cx="4786346" cy="2428892"/>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2786050" y="5000612"/>
            <a:ext cx="6226169" cy="1857388"/>
          </a:xfrm>
          <a:prstGeom prst="rect">
            <a:avLst/>
          </a:prstGeom>
          <a:ln>
            <a:noFill/>
          </a:ln>
          <a:effectLst>
            <a:softEdge rad="112500"/>
          </a:effectLst>
        </p:spPr>
      </p:pic>
      <p:sp>
        <p:nvSpPr>
          <p:cNvPr id="9" name="Заголовок 8"/>
          <p:cNvSpPr>
            <a:spLocks noGrp="1"/>
          </p:cNvSpPr>
          <p:nvPr>
            <p:ph type="title"/>
          </p:nvPr>
        </p:nvSpPr>
        <p:spPr>
          <a:xfrm>
            <a:off x="214282" y="785794"/>
            <a:ext cx="8643998" cy="2071702"/>
          </a:xfrm>
        </p:spPr>
        <p:txBody>
          <a:bodyPr>
            <a:noAutofit/>
          </a:bodyPr>
          <a:lstStyle/>
          <a:p>
            <a:r>
              <a:rPr lang="uk-UA" sz="1600" b="1" dirty="0" smtClean="0"/>
              <a:t>ВІДТЕПЕР УСЕ КОЛГОСПНЕ МАЙНО НАЛЕЖИТЬ ДЕРЖАВІ</a:t>
            </a:r>
            <a:br>
              <a:rPr lang="uk-UA" sz="1600" b="1" dirty="0" smtClean="0"/>
            </a:br>
            <a:r>
              <a:rPr lang="uk-UA" sz="1600" b="1" dirty="0" smtClean="0"/>
              <a:t>Режим затверджує на законодавчому рівні можливість вилучення всіх продовольчих запасів у сільського населення.</a:t>
            </a:r>
            <a:br>
              <a:rPr lang="uk-UA" sz="1600" b="1" dirty="0" smtClean="0"/>
            </a:br>
            <a:r>
              <a:rPr lang="uk-UA" sz="1600" b="1" dirty="0" smtClean="0"/>
              <a:t>Прикриваючись гаслом захисту колгоспників, режим отримує можливість повністю реквізувати і розпоряджатися майном та врожаєм колгоспників.</a:t>
            </a:r>
            <a:br>
              <a:rPr lang="uk-UA" sz="1600" b="1" dirty="0" smtClean="0"/>
            </a:br>
            <a:r>
              <a:rPr lang="uk-UA" sz="1600" b="1" dirty="0" smtClean="0"/>
              <a:t>7 серпня 1932 р. М. Калінін підписує постанову, за якою так зване розкрадання колгоспного майна карається розстрілом або позбавленням волі не менше як на 10 років. До постанови додається інструкція про її застосування, в народі отримує назву </a:t>
            </a:r>
            <a:r>
              <a:rPr lang="uk-UA" sz="1600" b="1" dirty="0" err="1" smtClean="0"/>
              <a:t>“Закон</a:t>
            </a:r>
            <a:r>
              <a:rPr lang="uk-UA" sz="1600" b="1" dirty="0" smtClean="0"/>
              <a:t> про </a:t>
            </a:r>
            <a:r>
              <a:rPr lang="uk-UA" sz="1600" b="1" dirty="0" err="1" smtClean="0"/>
              <a:t>п</a:t>
            </a:r>
            <a:r>
              <a:rPr lang="uk-UA" sz="1600" b="1" dirty="0" err="1" smtClean="0">
                <a:sym typeface="Symbol"/>
              </a:rPr>
              <a:t></a:t>
            </a:r>
            <a:r>
              <a:rPr lang="uk-UA" sz="1600" b="1" dirty="0" err="1" smtClean="0"/>
              <a:t>ять</a:t>
            </a:r>
            <a:r>
              <a:rPr lang="uk-UA" sz="1600" b="1" dirty="0" smtClean="0"/>
              <a:t> </a:t>
            </a:r>
            <a:r>
              <a:rPr lang="uk-UA" sz="1600" b="1" dirty="0" err="1" smtClean="0"/>
              <a:t>колосків”</a:t>
            </a:r>
            <a:r>
              <a:rPr lang="uk-UA" sz="1600" b="1" dirty="0" smtClean="0"/>
              <a:t>.</a:t>
            </a:r>
            <a:endParaRPr lang="ru-RU" sz="1600" b="1" dirty="0"/>
          </a:p>
        </p:txBody>
      </p:sp>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327</Words>
  <Application>Microsoft Office PowerPoint</Application>
  <PresentationFormat>Экран (4:3)</PresentationFormat>
  <Paragraphs>44</Paragraphs>
  <Slides>34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ГОЛОДОМОР 1932- 1933 РОКІВ ГЕНОЦИД УКРАЇНСЬКОГО НАРОДУ</vt:lpstr>
      <vt:lpstr>ГЕНОЦИД означає будь – яке з наступних діянь, що здійснюються з наміром знищити повністю або частково, яку - небудь національну, етнічну, расову групу як таку.    ВИНИЩУВАННЯ включає умисне створення                        умов життя, зокрема позбавлення доступу до                        продуктів харчування і ліків,                                  розрахованих на те, аби                                  знищити частину населення… </vt:lpstr>
      <vt:lpstr>                    Згадуймо!  В Україні в 1932 -1933 роках вмирало  17 людей щохвилини, 1000 – щогодини,  25 000 – щодня.         З урахуванням непрямих жертв, за приблизними підрахунками, голодомор забрав 14 мільйонів людей. Хай палає свіча,                         хай палає, Поєднає нас вона в цей час, хай сьогодні спогади лунають… </vt:lpstr>
      <vt:lpstr>Заможні господарі є фундаментом сільського господарства На них припадає 50 % валового збору зерна. Режим навмисно ліквідовує кращі селянські господарства, які незалежні від держави. Знищує їх або депортує на Урал, до Сибіру. Вивезено з України 250 тис. розкуркулених сімей, тобто понад мільйон осіб, це робилось з метою залякування інших. Режим наводить жах на сільське населення. Майно розкуркулених селянських родин розбирається чи розподіляється між більшовицькими активістами.</vt:lpstr>
      <vt:lpstr>     ВЖЕ З 1928 РОКУ ТЕРОР БІЛЬШОВИЦЬКОГО  РЕЖИМУ В УКРАЇНІ НАБУВАЄ ЧІТКИХ ОЗНАК ЗЛОЧИНІВ ПРОТИ ЛЮДЯНОСТІ, ЯКІ МАЛИ СВОЇМ АПОГЕЄМ ГОЛОДОМОР   В УКРАЇНІ.  </vt:lpstr>
      <vt:lpstr> </vt:lpstr>
      <vt:lpstr>       Особливе занепокоєння влади викликає Україна. Потужна національна еліта, економічно незалежне і національно свідоме селянство становлять головну загрозу для комуністичного режиму.        СОЦІАЛЬНО – ЕКОНОМІЧНІ ПРОЦЕСИ В УКРАЇНІ                 ЗДІЙСНЮЮТЬСЯ ЦЕНТРАЛЬНИМ КОМІТЕТОМ       ПАРТІЇ (БІЛЬШОВИКІВ), КЕРОВАНИМ ДИКТАТОРОМ Й. СТАЛІНИМ.       Наростає тотальний контроль держави і партії, впроваджуються насильницькі  хлібозаготівлі, конфісковуються  всі надлишки продуктів.</vt:lpstr>
      <vt:lpstr>Слайд 8</vt:lpstr>
      <vt:lpstr>ВІДТЕПЕР УСЕ КОЛГОСПНЕ МАЙНО НАЛЕЖИТЬ ДЕРЖАВІ Режим затверджує на законодавчому рівні можливість вилучення всіх продовольчих запасів у сільського населення. Прикриваючись гаслом захисту колгоспників, режим отримує можливість повністю реквізувати і розпоряджатися майном та врожаєм колгоспників. 7 серпня 1932 р. М. Калінін підписує постанову, за якою так зване розкрадання колгоспного майна карається розстрілом або позбавленням волі не менше як на 10 років. До постанови додається інструкція про її застосування, в народі отримує назву “Закон про пять колосків”.</vt:lpstr>
      <vt:lpstr>Слайд 10</vt:lpstr>
      <vt:lpstr>Слайд 11</vt:lpstr>
      <vt:lpstr>    Голод ламає людину  як особистість,  в організмі відбуваються фізіологічні і психологічні  зміни,                     деформується емоційна                  сфера, спотворюється                   мораль. </vt:lpstr>
      <vt:lpstr>Слайд 13</vt:lpstr>
      <vt:lpstr>Слайд 14</vt:lpstr>
      <vt:lpstr>Слайд 15</vt:lpstr>
      <vt:lpstr>Інтелігенція захищала український народ</vt:lpstr>
      <vt:lpstr>Слайд 17</vt:lpstr>
      <vt:lpstr>Слайд 18</vt:lpstr>
      <vt:lpstr>Слайд 19</vt:lpstr>
      <vt:lpstr>Слайд 20</vt:lpstr>
      <vt:lpstr>До 1 березня 1933 року в Уманському районі було 29 населених пункти. Недоїданням було охоплено населення в усіх селах району і в місті Умані. За 13 днів березня 1933 року тільки в Умані померло 282 особи, значитькожного дня – 21 чоловік. Інформація про померлих та хворих відсутня, в той же час в документі зафіксовано 16 випадків людоїдства та два випадки трупоїдства.</vt:lpstr>
      <vt:lpstr>Трупи валялися на вулицях, місцеве керівництво виділило підводу, яка б збирала трупи. Коли їздові бачили людей, що ледве дихали, то також кидали їх на підводу, аби другий раз не приїздити. На південь від Умані були села, які повністю вимерли, сільради в них ліквідували. </vt:lpstr>
      <vt:lpstr>    В селі Рижавка, де проживало понад 5000 мешканців, в роки голодомору вимерло 60% населення.     Вшановуючи пам’ять загиблих, і на згадку майбутнім поколінням, в ряді сіл району – селі Рижавка, Берестівець, Умані, відкрито пам'ятники загиблим                        від Голодомору. 1932-1933 років.</vt:lpstr>
      <vt:lpstr>Слайд 24</vt:lpstr>
      <vt:lpstr>Слайд 25</vt:lpstr>
      <vt:lpstr>Висновок американської Комісії дослідження Великого голоду в Україні 1932 – 1933 р.р. - наприкінці 1932 р. Сталін знав, що в Україні люди помирають від голоду; - влада вживала заходів для заборони проїзду голодуючих до регіонів, де їжа була більш доступною; - Сталін та його оточення здійснили геноцид проти українців у 1932 – 1933 р.р. </vt:lpstr>
      <vt:lpstr>Памятник жертвам  Голодомору в Києві</vt:lpstr>
      <vt:lpstr>Меморіальний комплекс пам'яті жертв Голодомору в Харкові </vt:lpstr>
      <vt:lpstr>Памятник жертвам  Голодомору в Запоріжжі</vt:lpstr>
      <vt:lpstr>В Будапешті (Угорщина) - Свічка пам'яті - меморіал пам'яті жертв Голодомору в Україні 1932-33 рр. </vt:lpstr>
      <vt:lpstr>Слайд 31</vt:lpstr>
      <vt:lpstr>Слайд 32</vt:lpstr>
      <vt:lpstr>Слайд 33</vt:lpstr>
      <vt:lpstr>ЗГАДУЄМО, ПАМ'ЯТАЄМО, НЕ ЗАБУВАЄМО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ГОЛОДОМОР 1932- 1933 РОКІВ ГЕНОЦИД УКРАЇНСЬКОГО НАРОДУ</dc:title>
  <dc:creator>Ольга</dc:creator>
  <cp:lastModifiedBy>Admin</cp:lastModifiedBy>
  <cp:revision>46</cp:revision>
  <dcterms:created xsi:type="dcterms:W3CDTF">2011-11-18T04:24:57Z</dcterms:created>
  <dcterms:modified xsi:type="dcterms:W3CDTF">2011-11-23T10:22:28Z</dcterms:modified>
</cp:coreProperties>
</file>