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7" r:id="rId4"/>
    <p:sldId id="266" r:id="rId5"/>
    <p:sldId id="270" r:id="rId6"/>
    <p:sldId id="268" r:id="rId7"/>
    <p:sldId id="281" r:id="rId8"/>
    <p:sldId id="269" r:id="rId9"/>
    <p:sldId id="258" r:id="rId10"/>
    <p:sldId id="257" r:id="rId11"/>
    <p:sldId id="259" r:id="rId12"/>
    <p:sldId id="260" r:id="rId13"/>
    <p:sldId id="261" r:id="rId14"/>
    <p:sldId id="282" r:id="rId15"/>
    <p:sldId id="272" r:id="rId16"/>
    <p:sldId id="280" r:id="rId17"/>
    <p:sldId id="271" r:id="rId18"/>
    <p:sldId id="279" r:id="rId19"/>
    <p:sldId id="274" r:id="rId20"/>
    <p:sldId id="275" r:id="rId21"/>
    <p:sldId id="273" r:id="rId22"/>
    <p:sldId id="262" r:id="rId23"/>
    <p:sldId id="264" r:id="rId24"/>
    <p:sldId id="263" r:id="rId25"/>
    <p:sldId id="278" r:id="rId26"/>
    <p:sldId id="276" r:id="rId27"/>
    <p:sldId id="277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BADD-8BF0-4EDE-B1DA-197993F084EA}" type="datetimeFigureOut">
              <a:rPr lang="ru-RU" smtClean="0"/>
              <a:t>16.12.2011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FC7-4C7A-4BB3-8FF6-6FAC4D288EE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BADD-8BF0-4EDE-B1DA-197993F084EA}" type="datetimeFigureOut">
              <a:rPr lang="ru-RU" smtClean="0"/>
              <a:t>16.12.2011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FC7-4C7A-4BB3-8FF6-6FAC4D288E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BADD-8BF0-4EDE-B1DA-197993F084EA}" type="datetimeFigureOut">
              <a:rPr lang="ru-RU" smtClean="0"/>
              <a:t>16.12.2011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FC7-4C7A-4BB3-8FF6-6FAC4D288E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BADD-8BF0-4EDE-B1DA-197993F084EA}" type="datetimeFigureOut">
              <a:rPr lang="ru-RU" smtClean="0"/>
              <a:t>16.12.2011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FC7-4C7A-4BB3-8FF6-6FAC4D288E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BADD-8BF0-4EDE-B1DA-197993F084EA}" type="datetimeFigureOut">
              <a:rPr lang="ru-RU" smtClean="0"/>
              <a:t>16.12.2011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FC7-4C7A-4BB3-8FF6-6FAC4D288EE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BADD-8BF0-4EDE-B1DA-197993F084EA}" type="datetimeFigureOut">
              <a:rPr lang="ru-RU" smtClean="0"/>
              <a:t>16.12.2011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FC7-4C7A-4BB3-8FF6-6FAC4D288E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BADD-8BF0-4EDE-B1DA-197993F084EA}" type="datetimeFigureOut">
              <a:rPr lang="ru-RU" smtClean="0"/>
              <a:t>16.12.2011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FC7-4C7A-4BB3-8FF6-6FAC4D288E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BADD-8BF0-4EDE-B1DA-197993F084EA}" type="datetimeFigureOut">
              <a:rPr lang="ru-RU" smtClean="0"/>
              <a:t>16.12.2011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FBAFC7-4C7A-4BB3-8FF6-6FAC4D288EE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BADD-8BF0-4EDE-B1DA-197993F084EA}" type="datetimeFigureOut">
              <a:rPr lang="ru-RU" smtClean="0"/>
              <a:t>16.12.2011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FC7-4C7A-4BB3-8FF6-6FAC4D288E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BADD-8BF0-4EDE-B1DA-197993F084EA}" type="datetimeFigureOut">
              <a:rPr lang="ru-RU" smtClean="0"/>
              <a:t>16.12.2011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F4FBAFC7-4C7A-4BB3-8FF6-6FAC4D288E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8A27BADD-8BF0-4EDE-B1DA-197993F084EA}" type="datetimeFigureOut">
              <a:rPr lang="ru-RU" smtClean="0"/>
              <a:t>16.12.2011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FC7-4C7A-4BB3-8FF6-6FAC4D288E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A27BADD-8BF0-4EDE-B1DA-197993F084EA}" type="datetimeFigureOut">
              <a:rPr lang="ru-RU" smtClean="0"/>
              <a:t>16.12.2011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4FBAFC7-4C7A-4BB3-8FF6-6FAC4D288EE8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A2%D0%B5%D0%B1%D1%80%D0%B8%D0%B7" TargetMode="External"/><Relationship Id="rId13" Type="http://schemas.openxmlformats.org/officeDocument/2006/relationships/hyperlink" Target="http://uk.wikipedia.org/wiki/%D0%86%D1%80%D0%B0%D0%BA" TargetMode="External"/><Relationship Id="rId18" Type="http://schemas.openxmlformats.org/officeDocument/2006/relationships/hyperlink" Target="http://uk.wikipedia.org/wiki/1394" TargetMode="External"/><Relationship Id="rId26" Type="http://schemas.openxmlformats.org/officeDocument/2006/relationships/hyperlink" Target="http://uk.wikipedia.org/wiki/%D0%9A%D1%83%D1%80%D0%B0" TargetMode="External"/><Relationship Id="rId3" Type="http://schemas.openxmlformats.org/officeDocument/2006/relationships/hyperlink" Target="http://uk.wikipedia.org/wiki/1381" TargetMode="External"/><Relationship Id="rId21" Type="http://schemas.openxmlformats.org/officeDocument/2006/relationships/hyperlink" Target="http://uk.wikipedia.org/wiki/%D0%97%D0%BE%D0%BB%D0%BE%D1%82%D0%B0_%D0%9E%D1%80%D0%B4%D0%B0" TargetMode="External"/><Relationship Id="rId34" Type="http://schemas.openxmlformats.org/officeDocument/2006/relationships/hyperlink" Target="http://uk.wikipedia.org/w/index.php?title=%D0%84%D0%BB%D0%B5%D1%86%D1%8C&amp;action=edit&amp;redlink=1" TargetMode="External"/><Relationship Id="rId7" Type="http://schemas.openxmlformats.org/officeDocument/2006/relationships/hyperlink" Target="http://uk.wikipedia.org/wiki/%D0%91%D0%B0%D0%B3%D0%B4%D0%B0%D0%B4" TargetMode="External"/><Relationship Id="rId12" Type="http://schemas.openxmlformats.org/officeDocument/2006/relationships/hyperlink" Target="http://uk.wikipedia.org/w/index.php?title=%D0%9A%D0%B5%D1%80%D0%BC%D0%B0%D0%BD&amp;action=edit&amp;redlink=1" TargetMode="External"/><Relationship Id="rId17" Type="http://schemas.openxmlformats.org/officeDocument/2006/relationships/hyperlink" Target="http://uk.wikipedia.org/wiki/%D0%93%D1%80%D1%83%D0%B7%D1%96%D1%8F" TargetMode="External"/><Relationship Id="rId25" Type="http://schemas.openxmlformats.org/officeDocument/2006/relationships/hyperlink" Target="http://uk.wikipedia.org/wiki/%D0%9A%D0%B0%D0%B2%D0%BA%D0%B0%D0%B7" TargetMode="External"/><Relationship Id="rId33" Type="http://schemas.openxmlformats.org/officeDocument/2006/relationships/hyperlink" Target="http://uk.wikipedia.org/wiki/%D0%A0%D1%8F%D0%B7%D0%B0%D0%BD%D1%8C" TargetMode="External"/><Relationship Id="rId2" Type="http://schemas.openxmlformats.org/officeDocument/2006/relationships/hyperlink" Target="http://uk.wikipedia.org/wiki/%D0%9F%D0%B5%D1%80%D1%81%D1%96%D1%8F" TargetMode="External"/><Relationship Id="rId16" Type="http://schemas.openxmlformats.org/officeDocument/2006/relationships/hyperlink" Target="http://uk.wikipedia.org/wiki/%D0%9C%D0%B5%D1%81%D0%BE%D0%BF%D0%BE%D1%82%D0%B0%D0%BC%D1%96%D1%8F" TargetMode="External"/><Relationship Id="rId20" Type="http://schemas.openxmlformats.org/officeDocument/2006/relationships/hyperlink" Target="http://uk.wikipedia.org/wiki/%D0%A5%D0%B0%D0%BD_(%D1%82%D0%B8%D1%82%D1%83%D0%BB)" TargetMode="External"/><Relationship Id="rId29" Type="http://schemas.openxmlformats.org/officeDocument/2006/relationships/hyperlink" Target="http://uk.wikipedia.org/wiki/%D0%90%D0%B7%D0%BE%D0%B2_(%D0%BC%D1%96%D1%81%D1%82%D0%BE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1335" TargetMode="External"/><Relationship Id="rId11" Type="http://schemas.openxmlformats.org/officeDocument/2006/relationships/hyperlink" Target="http://uk.wikipedia.org/wiki/%D0%A5%D0%BE%D1%80%D0%B0%D1%81%D0%B0%D0%BD" TargetMode="External"/><Relationship Id="rId24" Type="http://schemas.openxmlformats.org/officeDocument/2006/relationships/hyperlink" Target="http://uk.wikipedia.org/wiki/1395" TargetMode="External"/><Relationship Id="rId32" Type="http://schemas.openxmlformats.org/officeDocument/2006/relationships/hyperlink" Target="http://uk.wikipedia.org/wiki/%D0%94%D0%BE%D0%BD" TargetMode="External"/><Relationship Id="rId5" Type="http://schemas.openxmlformats.org/officeDocument/2006/relationships/hyperlink" Target="http://uk.wikipedia.org/w/index.php?title=%D0%90%D0%B1%D1%83_%D0%A1%D0%B0%D1%97%D0%B4&amp;action=edit&amp;redlink=1" TargetMode="External"/><Relationship Id="rId15" Type="http://schemas.openxmlformats.org/officeDocument/2006/relationships/hyperlink" Target="http://uk.wikipedia.org/wiki/%D0%92%D1%96%D1%80%D0%BC%D0%B5%D0%BD%D1%96%D1%8F" TargetMode="External"/><Relationship Id="rId23" Type="http://schemas.openxmlformats.org/officeDocument/2006/relationships/hyperlink" Target="http://uk.wikipedia.org/wiki/1391" TargetMode="External"/><Relationship Id="rId28" Type="http://schemas.openxmlformats.org/officeDocument/2006/relationships/hyperlink" Target="http://uk.wikipedia.org/wiki/%D0%A1%D0%B0%D1%80%D0%B0%D0%B9-%D0%91%D0%B0%D1%82%D1%83" TargetMode="External"/><Relationship Id="rId36" Type="http://schemas.openxmlformats.org/officeDocument/2006/relationships/hyperlink" Target="http://uk.wikipedia.org/wiki/%D0%A4%D0%B5%D0%BE%D0%B4%D0%BE%D1%81%D1%96%D1%8F" TargetMode="External"/><Relationship Id="rId10" Type="http://schemas.openxmlformats.org/officeDocument/2006/relationships/hyperlink" Target="http://uk.wikipedia.org/wiki/%D0%86%D1%81%D1%84%D0%B0%D1%85%D0%B0%D0%BD" TargetMode="External"/><Relationship Id="rId19" Type="http://schemas.openxmlformats.org/officeDocument/2006/relationships/hyperlink" Target="http://uk.wikipedia.org/wiki/%D0%A2%D0%BE%D1%85%D1%82%D0%B0%D0%BC%D0%B8%D1%88" TargetMode="External"/><Relationship Id="rId31" Type="http://schemas.openxmlformats.org/officeDocument/2006/relationships/hyperlink" Target="http://uk.wikipedia.org/wiki/%D0%94%D0%BD%D1%96%D0%BF%D1%80%D0%BE" TargetMode="External"/><Relationship Id="rId4" Type="http://schemas.openxmlformats.org/officeDocument/2006/relationships/hyperlink" Target="http://uk.wikipedia.org/wiki/%D0%93%D0%B5%D1%80%D0%B0%D1%82" TargetMode="External"/><Relationship Id="rId9" Type="http://schemas.openxmlformats.org/officeDocument/2006/relationships/hyperlink" Target="http://uk.wikipedia.org/wiki/%D0%A4%D0%B0%D1%80%D1%81_(%D0%BF%D1%80%D0%BE%D0%B2%D1%96%D0%BD%D1%86%D1%96%D1%8F_%D0%B2_%D0%86%D1%80%D0%B0%D0%BD%D1%96)" TargetMode="External"/><Relationship Id="rId14" Type="http://schemas.openxmlformats.org/officeDocument/2006/relationships/hyperlink" Target="http://uk.wikipedia.org/wiki/%D0%90%D0%B7%D0%B5%D1%80%D0%B1%D0%B0%D0%B9%D0%B4%D0%B6%D0%B0%D0%BD" TargetMode="External"/><Relationship Id="rId22" Type="http://schemas.openxmlformats.org/officeDocument/2006/relationships/hyperlink" Target="http://uk.wikipedia.org/wiki/1385" TargetMode="External"/><Relationship Id="rId27" Type="http://schemas.openxmlformats.org/officeDocument/2006/relationships/hyperlink" Target="http://uk.wikipedia.org/wiki/%D0%90%D1%81%D1%82%D1%80%D0%B0%D1%85%D0%B0%D0%BD%D1%8C" TargetMode="External"/><Relationship Id="rId30" Type="http://schemas.openxmlformats.org/officeDocument/2006/relationships/hyperlink" Target="http://uk.wikipedia.org/wiki/%D0%A3%D0%BA%D1%80%D0%B0%D1%97%D0%BD%D0%B0" TargetMode="External"/><Relationship Id="rId35" Type="http://schemas.openxmlformats.org/officeDocument/2006/relationships/hyperlink" Target="http://uk.wikipedia.org/wiki/%D0%9A%D1%80%D0%B8%D0%BC%D1%81%D1%8C%D0%BA%D0%B8%D0%B9_%D0%BF%D1%96%D0%B2%D0%BE%D1%81%D1%82%D1%80%D1%96%D0%B2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4%D0%B0%D0%BC%D0%B0%D1%81%D0%BA" TargetMode="External"/><Relationship Id="rId13" Type="http://schemas.openxmlformats.org/officeDocument/2006/relationships/hyperlink" Target="http://uk.wikipedia.org/wiki/20_%D1%87%D0%B5%D1%80%D0%B2%D0%BD%D1%8F" TargetMode="External"/><Relationship Id="rId18" Type="http://schemas.openxmlformats.org/officeDocument/2006/relationships/hyperlink" Target="http://uk.wikipedia.org/wiki/%D0%9E%D1%80%D0%B4%D0%B5%D0%BD_%D0%86%D0%BE%D0%BD%D1%96%D1%82%D1%96%D0%B2" TargetMode="External"/><Relationship Id="rId3" Type="http://schemas.openxmlformats.org/officeDocument/2006/relationships/hyperlink" Target="http://uk.wikipedia.org/w/index.php?title=%D0%91%D0%B0%D1%8F%D0%B7%D0%B5%D1%82&amp;action=edit&amp;redlink=1" TargetMode="External"/><Relationship Id="rId7" Type="http://schemas.openxmlformats.org/officeDocument/2006/relationships/hyperlink" Target="http://uk.wikipedia.org/wiki/%D0%90%D0%BB%D0%B5%D0%BF%D0%BF%D0%BE" TargetMode="External"/><Relationship Id="rId12" Type="http://schemas.openxmlformats.org/officeDocument/2006/relationships/hyperlink" Target="http://uk.wikipedia.org/wiki/%D0%93%D1%80%D1%83%D0%B7%D1%96%D1%8F" TargetMode="External"/><Relationship Id="rId17" Type="http://schemas.openxmlformats.org/officeDocument/2006/relationships/hyperlink" Target="http://uk.wikipedia.org/wiki/%D0%A0%D0%BE%D0%B4%D0%BE%D1%81" TargetMode="External"/><Relationship Id="rId2" Type="http://schemas.openxmlformats.org/officeDocument/2006/relationships/hyperlink" Target="http://uk.wikipedia.org/wiki/%D0%9C%D0%B0%D0%BC%D0%B5%D0%BB%D1%8E%D0%BA" TargetMode="External"/><Relationship Id="rId16" Type="http://schemas.openxmlformats.org/officeDocument/2006/relationships/hyperlink" Target="http://uk.wikipedia.org/wiki/%D0%86%D0%B7%D0%BC%D1%96%D1%8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A1%D0%B8%D1%80%D1%96%D1%8F" TargetMode="External"/><Relationship Id="rId11" Type="http://schemas.openxmlformats.org/officeDocument/2006/relationships/hyperlink" Target="http://uk.wikipedia.org/wiki/%D0%91%D0%B0%D0%B3%D0%B4%D0%B0%D0%B4" TargetMode="External"/><Relationship Id="rId5" Type="http://schemas.openxmlformats.org/officeDocument/2006/relationships/hyperlink" Target="http://uk.wikipedia.org/wiki/%D0%90%D0%B7%D0%B5%D1%80%D0%B1%D0%B0%D0%B9%D0%B4%D0%B6%D0%B0%D0%BD" TargetMode="External"/><Relationship Id="rId15" Type="http://schemas.openxmlformats.org/officeDocument/2006/relationships/hyperlink" Target="http://uk.wikipedia.org/wiki/%D0%90%D0%BD%D0%BA%D0%B0%D1%80%D0%B0" TargetMode="External"/><Relationship Id="rId10" Type="http://schemas.openxmlformats.org/officeDocument/2006/relationships/hyperlink" Target="http://uk.wikipedia.org/wiki/1401" TargetMode="External"/><Relationship Id="rId4" Type="http://schemas.openxmlformats.org/officeDocument/2006/relationships/hyperlink" Target="http://uk.wikipedia.org/wiki/%D0%90%D0%BD%D0%B0%D1%82%D0%BE%D0%BB%D1%96%D1%8F" TargetMode="External"/><Relationship Id="rId9" Type="http://schemas.openxmlformats.org/officeDocument/2006/relationships/hyperlink" Target="http://uk.wikipedia.org/wiki/1400" TargetMode="External"/><Relationship Id="rId14" Type="http://schemas.openxmlformats.org/officeDocument/2006/relationships/hyperlink" Target="http://uk.wikipedia.org/wiki/1402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1399" TargetMode="External"/><Relationship Id="rId3" Type="http://schemas.openxmlformats.org/officeDocument/2006/relationships/hyperlink" Target="http://uk.wikipedia.org/wiki/24_%D0%B2%D0%B5%D1%80%D0%B5%D1%81%D0%BD%D1%8F" TargetMode="External"/><Relationship Id="rId7" Type="http://schemas.openxmlformats.org/officeDocument/2006/relationships/hyperlink" Target="http://uk.wikipedia.org/wiki/17_%D0%B3%D1%80%D1%83%D0%B4%D0%BD%D1%8F" TargetMode="External"/><Relationship Id="rId2" Type="http://schemas.openxmlformats.org/officeDocument/2006/relationships/hyperlink" Target="http://uk.wikipedia.org/wiki/139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/index.php?title=%D0%9F%D0%B0%D0%BD%D1%96%D0%BF%D0%B0%D1%82%D0%B5&amp;action=edit&amp;redlink=1" TargetMode="External"/><Relationship Id="rId5" Type="http://schemas.openxmlformats.org/officeDocument/2006/relationships/hyperlink" Target="http://uk.wikipedia.org/wiki/%D0%94%D0%B5%D0%BB%D1%96" TargetMode="External"/><Relationship Id="rId4" Type="http://schemas.openxmlformats.org/officeDocument/2006/relationships/hyperlink" Target="http://uk.wikipedia.org/wiki/%D0%86%D0%BD%D0%B4" TargetMode="External"/><Relationship Id="rId9" Type="http://schemas.openxmlformats.org/officeDocument/2006/relationships/hyperlink" Target="http://uk.wikipedia.org/wiki/%D0%9C%D0%B5%D1%87%D0%B5%D1%82%D1%8C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/index.php?title=%D0%A8%D0%B0%D1%85%D1%80%D1%83%D0%BA&amp;action=edit&amp;redlink=1" TargetMode="External"/><Relationship Id="rId3" Type="http://schemas.openxmlformats.org/officeDocument/2006/relationships/hyperlink" Target="http://uk.wikipedia.org/w/index.php?title=%D0%9E%D1%82%D1%80%D0%B0%D1%80&amp;action=edit&amp;redlink=1" TargetMode="External"/><Relationship Id="rId7" Type="http://schemas.openxmlformats.org/officeDocument/2006/relationships/hyperlink" Target="http://uk.wikipedia.org/wiki/%D0%9C%D0%B0%D0%B2%D0%B7%D0%BE%D0%BB%D0%B5%D0%B9" TargetMode="External"/><Relationship Id="rId2" Type="http://schemas.openxmlformats.org/officeDocument/2006/relationships/hyperlink" Target="http://uk.wikipedia.org/wiki/%D0%9A%D0%B8%D1%82%D0%B0%D0%B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1405" TargetMode="External"/><Relationship Id="rId5" Type="http://schemas.openxmlformats.org/officeDocument/2006/relationships/hyperlink" Target="http://uk.wikipedia.org/wiki/19_%D0%BB%D1%8E%D1%82%D0%BE%D0%B3%D0%BE" TargetMode="External"/><Relationship Id="rId4" Type="http://schemas.openxmlformats.org/officeDocument/2006/relationships/hyperlink" Target="http://uk.wikipedia.org/wiki/%D0%A1%D0%B8%D1%80%D0%B4%D0%B0%D1%80'%D1%8F_(%D1%80%D1%96%D1%87%D0%BA%D0%B0)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1370" TargetMode="External"/><Relationship Id="rId3" Type="http://schemas.openxmlformats.org/officeDocument/2006/relationships/hyperlink" Target="http://uk.wikipedia.org/wiki/1336" TargetMode="External"/><Relationship Id="rId7" Type="http://schemas.openxmlformats.org/officeDocument/2006/relationships/hyperlink" Target="http://uk.wikipedia.org/wiki/%D0%95%D0%BC%D1%96%D1%80" TargetMode="External"/><Relationship Id="rId12" Type="http://schemas.openxmlformats.org/officeDocument/2006/relationships/hyperlink" Target="http://uk.wikipedia.org/wiki/%D0%9C%D0%B0%D0%B2%D0%B7%D0%BE%D0%BB%D0%B5%D0%B9" TargetMode="External"/><Relationship Id="rId2" Type="http://schemas.openxmlformats.org/officeDocument/2006/relationships/hyperlink" Target="http://uk.wikipedia.org/wiki/9_%D0%BA%D0%B2%D1%96%D1%82%D0%BD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9F%D0%BE%D0%BB%D0%BA%D0%BE%D0%B2%D0%BE%D0%B4%D0%B5%D1%86%D1%8C" TargetMode="External"/><Relationship Id="rId11" Type="http://schemas.openxmlformats.org/officeDocument/2006/relationships/hyperlink" Target="http://uk.wikipedia.org/wiki/%D0%9C%D0%B5%D1%87%D0%B5%D1%82%D1%8C" TargetMode="External"/><Relationship Id="rId5" Type="http://schemas.openxmlformats.org/officeDocument/2006/relationships/hyperlink" Target="http://uk.wikipedia.org/wiki/1405" TargetMode="External"/><Relationship Id="rId10" Type="http://schemas.openxmlformats.org/officeDocument/2006/relationships/hyperlink" Target="http://uk.wikipedia.org/wiki/%D0%A1%D0%B0%D0%BC%D0%B0%D1%80%D0%BA%D0%B0%D0%BD%D0%B4" TargetMode="External"/><Relationship Id="rId4" Type="http://schemas.openxmlformats.org/officeDocument/2006/relationships/hyperlink" Target="http://uk.wikipedia.org/wiki/19_%D0%BB%D1%8E%D1%82%D0%BE%D0%B3%D0%BE" TargetMode="External"/><Relationship Id="rId9" Type="http://schemas.openxmlformats.org/officeDocument/2006/relationships/hyperlink" Target="http://uk.wikipedia.org/wiki/%D0%A7%D0%B8%D0%BD%D0%B3%D1%96%D1%81%D1%85%D0%B0%D0%B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1%D0%B0%D0%BC%D0%B0%D1%80%D0%BA%D0%B0%D0%BD%D0%B4" TargetMode="External"/><Relationship Id="rId7" Type="http://schemas.openxmlformats.org/officeDocument/2006/relationships/hyperlink" Target="http://uk.wikipedia.org/wiki/1370" TargetMode="External"/><Relationship Id="rId2" Type="http://schemas.openxmlformats.org/officeDocument/2006/relationships/hyperlink" Target="http://uk.wikipedia.org/wiki/%D0%91%D0%B0%D0%BB%D1%8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9C%D0%B5%D0%B6%D0%B8%D1%80%D1%96%D1%87%D1%87%D1%8F" TargetMode="External"/><Relationship Id="rId5" Type="http://schemas.openxmlformats.org/officeDocument/2006/relationships/hyperlink" Target="http://uk.wikipedia.org/wiki/1364" TargetMode="External"/><Relationship Id="rId4" Type="http://schemas.openxmlformats.org/officeDocument/2006/relationships/hyperlink" Target="http://uk.wikipedia.org/wiki/1362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A0%D1%83%D1%81%D1%8C" TargetMode="External"/><Relationship Id="rId3" Type="http://schemas.openxmlformats.org/officeDocument/2006/relationships/hyperlink" Target="http://uk.wikipedia.org/wiki/%D0%A2%D1%83%D1%80%D0%BA%D0%B5%D1%81%D1%82%D0%B0%D0%BD" TargetMode="External"/><Relationship Id="rId7" Type="http://schemas.openxmlformats.org/officeDocument/2006/relationships/hyperlink" Target="http://uk.wikipedia.org/wiki/%D0%97%D0%BE%D0%BB%D0%BE%D1%82%D0%B0_%D0%9E%D1%80%D0%B4%D0%B0" TargetMode="External"/><Relationship Id="rId12" Type="http://schemas.openxmlformats.org/officeDocument/2006/relationships/hyperlink" Target="http://uk.wikipedia.org/wiki/%D0%9C%D0%BE%D1%81%D0%BA%D0%B2%D0%B0" TargetMode="External"/><Relationship Id="rId2" Type="http://schemas.openxmlformats.org/officeDocument/2006/relationships/hyperlink" Target="http://uk.wikipedia.org/wiki/%D0%A5%D0%B0%D0%BD_(%D1%82%D0%B8%D1%82%D1%83%D0%BB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9A%D0%B0%D1%88%D0%B3%D0%B0%D1%80" TargetMode="External"/><Relationship Id="rId11" Type="http://schemas.openxmlformats.org/officeDocument/2006/relationships/hyperlink" Target="http://uk.wikipedia.org/wiki/1382" TargetMode="External"/><Relationship Id="rId5" Type="http://schemas.openxmlformats.org/officeDocument/2006/relationships/hyperlink" Target="http://uk.wikipedia.org/wiki/1380" TargetMode="External"/><Relationship Id="rId10" Type="http://schemas.openxmlformats.org/officeDocument/2006/relationships/hyperlink" Target="http://uk.wikipedia.org/wiki/%D0%9C%D0%B0%D0%BC%D0%B0%D0%B9" TargetMode="External"/><Relationship Id="rId4" Type="http://schemas.openxmlformats.org/officeDocument/2006/relationships/hyperlink" Target="http://uk.wikipedia.org/wiki/%D0%A5%D0%BE%D1%80%D0%B5%D0%B7%D0%BC" TargetMode="External"/><Relationship Id="rId9" Type="http://schemas.openxmlformats.org/officeDocument/2006/relationships/hyperlink" Target="http://uk.wikipedia.org/wiki/%D0%A2%D0%BE%D1%85%D1%82%D0%B0%D0%BC%D0%B8%D1%88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A8%D0%B0%D0%B1%D0%BB%D1%8F" TargetMode="External"/><Relationship Id="rId13" Type="http://schemas.openxmlformats.org/officeDocument/2006/relationships/hyperlink" Target="http://uk.wikipedia.org/wiki/%D0%91%D1%83%D0%BB%D0%B0%D0%B2%D0%B0" TargetMode="External"/><Relationship Id="rId3" Type="http://schemas.openxmlformats.org/officeDocument/2006/relationships/hyperlink" Target="http://uk.wikipedia.org/wiki/%D0%9F%D1%96%D1%85%D0%BE%D1%82%D0%B0" TargetMode="External"/><Relationship Id="rId7" Type="http://schemas.openxmlformats.org/officeDocument/2006/relationships/hyperlink" Target="http://uk.wikipedia.org/wiki/%D0%A7%D0%B8%D0%BD%D0%B3%D1%96%D1%81%D1%85%D0%B0%D0%BD" TargetMode="External"/><Relationship Id="rId12" Type="http://schemas.openxmlformats.org/officeDocument/2006/relationships/hyperlink" Target="http://uk.wikipedia.org/wiki/%D0%A8%D0%BE%D0%BB%D0%BE%D0%BC" TargetMode="External"/><Relationship Id="rId2" Type="http://schemas.openxmlformats.org/officeDocument/2006/relationships/hyperlink" Target="http://uk.wikipedia.org/wiki/%D0%9A%D0%BE%D1%87%D1%96%D0%B2%D0%BD%D0%B8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9F%D0%BE%D0%BD%D1%82%D0%BE%D0%BD" TargetMode="External"/><Relationship Id="rId11" Type="http://schemas.openxmlformats.org/officeDocument/2006/relationships/hyperlink" Target="http://uk.wikipedia.org/wiki/%D0%9A%D0%BE%D0%BB%D1%8C%D1%87%D1%83%D0%B3%D0%B0" TargetMode="External"/><Relationship Id="rId5" Type="http://schemas.openxmlformats.org/officeDocument/2006/relationships/hyperlink" Target="http://uk.wikipedia.org/wiki/%D0%9A%D1%96%D0%BD%D0%BD%D0%BE%D1%82%D0%B0" TargetMode="External"/><Relationship Id="rId10" Type="http://schemas.openxmlformats.org/officeDocument/2006/relationships/hyperlink" Target="http://uk.wikipedia.org/wiki/%D0%A1%D0%BE%D0%BA%D0%B8%D1%80%D0%B0" TargetMode="External"/><Relationship Id="rId4" Type="http://schemas.openxmlformats.org/officeDocument/2006/relationships/hyperlink" Target="http://uk.wikipedia.org/wiki/%D0%A4%D0%BE%D1%80%D1%82%D0%B5%D1%86%D1%8F" TargetMode="External"/><Relationship Id="rId9" Type="http://schemas.openxmlformats.org/officeDocument/2006/relationships/hyperlink" Target="http://uk.wikipedia.org/wiki/%D0%9C%D0%B5%D1%87" TargetMode="External"/><Relationship Id="rId14" Type="http://schemas.openxmlformats.org/officeDocument/2006/relationships/hyperlink" Target="http://uk.wikipedia.org/wiki/%D0%A9%D0%B8%D1%8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628800"/>
            <a:ext cx="6480048" cy="2301240"/>
          </a:xfrm>
        </p:spPr>
        <p:txBody>
          <a:bodyPr>
            <a:noAutofit/>
          </a:bodyPr>
          <a:lstStyle/>
          <a:p>
            <a:r>
              <a:rPr lang="uk-UA" sz="8800" dirty="0" smtClean="0"/>
              <a:t>Епоха</a:t>
            </a:r>
            <a:br>
              <a:rPr lang="uk-UA" sz="8800" dirty="0" smtClean="0"/>
            </a:br>
            <a:r>
              <a:rPr lang="uk-UA" sz="8800" dirty="0" err="1" smtClean="0"/>
              <a:t>тамерлана</a:t>
            </a:r>
            <a:endParaRPr lang="ru-RU" sz="8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54452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uk-UA" dirty="0"/>
              <a:t>Автор: Кодола Валентина Іванівна</a:t>
            </a:r>
            <a:endParaRPr lang="ru-RU" b="1" dirty="0"/>
          </a:p>
          <a:p>
            <a:pPr algn="r"/>
            <a:r>
              <a:rPr lang="uk-UA" dirty="0" err="1"/>
              <a:t>Шендерівський</a:t>
            </a:r>
            <a:r>
              <a:rPr lang="uk-UA" dirty="0"/>
              <a:t> НВК </a:t>
            </a:r>
            <a:endParaRPr lang="ru-RU" b="1" dirty="0"/>
          </a:p>
          <a:p>
            <a:pPr algn="r"/>
            <a:r>
              <a:rPr lang="uk-UA" dirty="0"/>
              <a:t>К-Шевченківський р-н</a:t>
            </a:r>
            <a:endParaRPr lang="ru-RU" b="1" dirty="0"/>
          </a:p>
          <a:p>
            <a:pPr algn="r"/>
            <a:r>
              <a:rPr lang="uk-UA" dirty="0"/>
              <a:t>Черкаська обл.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0135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8" y="388144"/>
            <a:ext cx="8526937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82007" y="5934670"/>
            <a:ext cx="4572000" cy="92333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r>
              <a:rPr lang="ru-RU" dirty="0" err="1"/>
              <a:t>Трансоксания</a:t>
            </a:r>
            <a:r>
              <a:rPr lang="ru-RU" dirty="0"/>
              <a:t> (середина XIV в.): 1 - Тимур (1363 г.); 2 - всадник-</a:t>
            </a:r>
            <a:r>
              <a:rPr lang="ru-RU" dirty="0" err="1"/>
              <a:t>джагатай</a:t>
            </a:r>
            <a:r>
              <a:rPr lang="ru-RU" dirty="0"/>
              <a:t>; 3 - пеший таджик-ополченец.</a:t>
            </a:r>
          </a:p>
        </p:txBody>
      </p:sp>
    </p:spTree>
    <p:extLst>
      <p:ext uri="{BB962C8B-B14F-4D97-AF65-F5344CB8AC3E}">
        <p14:creationId xmlns:p14="http://schemas.microsoft.com/office/powerpoint/2010/main" val="37859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50"/>
            <a:ext cx="5013110" cy="682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5157192"/>
            <a:ext cx="3456384" cy="1477328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Враги Тимура, Иран и Ирак (конец XIV в.): 1 - тяжелый кавалерист-</a:t>
            </a:r>
            <a:r>
              <a:rPr lang="ru-RU" dirty="0" err="1"/>
              <a:t>джалайрид</a:t>
            </a:r>
            <a:r>
              <a:rPr lang="ru-RU" dirty="0"/>
              <a:t>; 2 - воин-тюрк; 3 - </a:t>
            </a:r>
            <a:r>
              <a:rPr lang="ru-RU" dirty="0" err="1"/>
              <a:t>иракско</a:t>
            </a:r>
            <a:r>
              <a:rPr lang="ru-RU" dirty="0"/>
              <a:t>-арабский воин.</a:t>
            </a:r>
          </a:p>
        </p:txBody>
      </p:sp>
    </p:spTree>
    <p:extLst>
      <p:ext uri="{BB962C8B-B14F-4D97-AF65-F5344CB8AC3E}">
        <p14:creationId xmlns:p14="http://schemas.microsoft.com/office/powerpoint/2010/main" val="122151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45"/>
            <a:ext cx="5040560" cy="686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86761" y="5301208"/>
            <a:ext cx="3150096" cy="1200329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Конница Тимура (1400 г.): 1 - военачальник кавалерии; 2 - тяжелый кавалерист-</a:t>
            </a:r>
            <a:r>
              <a:rPr lang="ru-RU" dirty="0" err="1"/>
              <a:t>таркан</a:t>
            </a:r>
            <a:r>
              <a:rPr lang="ru-RU" dirty="0"/>
              <a:t>; 3 - знаменосец.</a:t>
            </a:r>
          </a:p>
        </p:txBody>
      </p:sp>
    </p:spTree>
    <p:extLst>
      <p:ext uri="{BB962C8B-B14F-4D97-AF65-F5344CB8AC3E}">
        <p14:creationId xmlns:p14="http://schemas.microsoft.com/office/powerpoint/2010/main" val="407966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352928" cy="616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08399" y="5934670"/>
            <a:ext cx="4572000" cy="92333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/>
            <a:r>
              <a:rPr lang="ru-RU" dirty="0"/>
              <a:t>Пехота Тимура (1400 г.): 1 - тяжелый пехотинец; 2 - лёгкий пехотинец с лампой; 3 - дервиш</a:t>
            </a:r>
          </a:p>
        </p:txBody>
      </p:sp>
    </p:spTree>
    <p:extLst>
      <p:ext uri="{BB962C8B-B14F-4D97-AF65-F5344CB8AC3E}">
        <p14:creationId xmlns:p14="http://schemas.microsoft.com/office/powerpoint/2010/main" val="88141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Початок завоювань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8568952" cy="4925144"/>
          </a:xfrm>
        </p:spPr>
        <p:txBody>
          <a:bodyPr>
            <a:normAutofit fontScale="40000" lnSpcReduction="20000"/>
          </a:bodyPr>
          <a:lstStyle/>
          <a:p>
            <a:r>
              <a:rPr lang="ru-RU" sz="3500" dirty="0" err="1"/>
              <a:t>Завоювання</a:t>
            </a:r>
            <a:r>
              <a:rPr lang="ru-RU" sz="3500" dirty="0"/>
              <a:t> Тимуром </a:t>
            </a:r>
            <a:r>
              <a:rPr lang="ru-RU" sz="3500" dirty="0" err="1">
                <a:hlinkClick r:id="rId2" tooltip="Персія"/>
              </a:rPr>
              <a:t>Персії</a:t>
            </a:r>
            <a:r>
              <a:rPr lang="ru-RU" sz="3500" dirty="0"/>
              <a:t> </a:t>
            </a:r>
            <a:r>
              <a:rPr lang="ru-RU" sz="3500" dirty="0" err="1"/>
              <a:t>розпочалось</a:t>
            </a:r>
            <a:r>
              <a:rPr lang="ru-RU" sz="3500" dirty="0"/>
              <a:t> </a:t>
            </a:r>
            <a:r>
              <a:rPr lang="ru-RU" sz="3500" dirty="0">
                <a:hlinkClick r:id="rId3" tooltip="1381"/>
              </a:rPr>
              <a:t>1381</a:t>
            </a:r>
            <a:r>
              <a:rPr lang="ru-RU" sz="3500" dirty="0"/>
              <a:t> р. </a:t>
            </a:r>
            <a:r>
              <a:rPr lang="ru-RU" sz="3500" dirty="0" err="1"/>
              <a:t>із</a:t>
            </a:r>
            <a:r>
              <a:rPr lang="ru-RU" sz="3500" dirty="0"/>
              <a:t> </a:t>
            </a:r>
            <a:r>
              <a:rPr lang="ru-RU" sz="3500" dirty="0" err="1"/>
              <a:t>захоплення</a:t>
            </a:r>
            <a:r>
              <a:rPr lang="ru-RU" sz="3500" dirty="0"/>
              <a:t> </a:t>
            </a:r>
            <a:r>
              <a:rPr lang="ru-RU" sz="3500" dirty="0">
                <a:hlinkClick r:id="rId4" tooltip="Герат"/>
              </a:rPr>
              <a:t>Герату</a:t>
            </a:r>
            <a:r>
              <a:rPr lang="ru-RU" sz="3500" dirty="0"/>
              <a:t>. </a:t>
            </a:r>
            <a:r>
              <a:rPr lang="ru-RU" sz="3500" dirty="0" err="1"/>
              <a:t>Нестабільна</a:t>
            </a:r>
            <a:r>
              <a:rPr lang="ru-RU" sz="3500" dirty="0"/>
              <a:t> </a:t>
            </a:r>
            <a:r>
              <a:rPr lang="ru-RU" sz="3500" dirty="0" err="1"/>
              <a:t>політична</a:t>
            </a:r>
            <a:r>
              <a:rPr lang="ru-RU" sz="3500" dirty="0"/>
              <a:t> та </a:t>
            </a:r>
            <a:r>
              <a:rPr lang="ru-RU" sz="3500" dirty="0" err="1"/>
              <a:t>економічна</a:t>
            </a:r>
            <a:r>
              <a:rPr lang="ru-RU" sz="3500" dirty="0"/>
              <a:t> </a:t>
            </a:r>
            <a:r>
              <a:rPr lang="ru-RU" sz="3500" dirty="0" err="1"/>
              <a:t>ситуація</a:t>
            </a:r>
            <a:r>
              <a:rPr lang="ru-RU" sz="3500" dirty="0"/>
              <a:t>, </a:t>
            </a:r>
            <a:r>
              <a:rPr lang="ru-RU" sz="3500" dirty="0" err="1"/>
              <a:t>що</a:t>
            </a:r>
            <a:r>
              <a:rPr lang="ru-RU" sz="3500" dirty="0"/>
              <a:t> </a:t>
            </a:r>
            <a:r>
              <a:rPr lang="ru-RU" sz="3500" dirty="0" err="1"/>
              <a:t>склалась</a:t>
            </a:r>
            <a:r>
              <a:rPr lang="ru-RU" sz="3500" dirty="0"/>
              <a:t> на той час у </a:t>
            </a:r>
            <a:r>
              <a:rPr lang="ru-RU" sz="3500" dirty="0" err="1"/>
              <a:t>Персії</a:t>
            </a:r>
            <a:r>
              <a:rPr lang="ru-RU" sz="3500" dirty="0"/>
              <a:t>, </a:t>
            </a:r>
            <a:r>
              <a:rPr lang="ru-RU" sz="3500" dirty="0" err="1"/>
              <a:t>сприяла</a:t>
            </a:r>
            <a:r>
              <a:rPr lang="ru-RU" sz="3500" dirty="0"/>
              <a:t> </a:t>
            </a:r>
            <a:r>
              <a:rPr lang="ru-RU" sz="3500" dirty="0" err="1"/>
              <a:t>завойовнику</a:t>
            </a:r>
            <a:r>
              <a:rPr lang="ru-RU" sz="3500" dirty="0"/>
              <a:t>. </a:t>
            </a:r>
            <a:r>
              <a:rPr lang="ru-RU" sz="3500" dirty="0" err="1"/>
              <a:t>Відродження</a:t>
            </a:r>
            <a:r>
              <a:rPr lang="ru-RU" sz="3500" dirty="0"/>
              <a:t> </a:t>
            </a:r>
            <a:r>
              <a:rPr lang="ru-RU" sz="3500" dirty="0" err="1"/>
              <a:t>держави</a:t>
            </a:r>
            <a:r>
              <a:rPr lang="ru-RU" sz="3500" dirty="0"/>
              <a:t>, </a:t>
            </a:r>
            <a:r>
              <a:rPr lang="ru-RU" sz="3500" dirty="0" err="1"/>
              <a:t>що</a:t>
            </a:r>
            <a:r>
              <a:rPr lang="ru-RU" sz="3500" dirty="0"/>
              <a:t> </a:t>
            </a:r>
            <a:r>
              <a:rPr lang="ru-RU" sz="3500" dirty="0" err="1"/>
              <a:t>розпочалось</a:t>
            </a:r>
            <a:r>
              <a:rPr lang="ru-RU" sz="3500" dirty="0"/>
              <a:t> у </a:t>
            </a:r>
            <a:r>
              <a:rPr lang="ru-RU" sz="3500" dirty="0" err="1"/>
              <a:t>добу</a:t>
            </a:r>
            <a:r>
              <a:rPr lang="ru-RU" sz="3500" dirty="0"/>
              <a:t> </a:t>
            </a:r>
            <a:r>
              <a:rPr lang="ru-RU" sz="3500" dirty="0" err="1"/>
              <a:t>правління</a:t>
            </a:r>
            <a:r>
              <a:rPr lang="ru-RU" sz="3500" dirty="0"/>
              <a:t> </a:t>
            </a:r>
            <a:r>
              <a:rPr lang="ru-RU" sz="3500" dirty="0" err="1"/>
              <a:t>Ільханів</a:t>
            </a:r>
            <a:r>
              <a:rPr lang="ru-RU" sz="3500" dirty="0"/>
              <a:t>, </a:t>
            </a:r>
            <a:r>
              <a:rPr lang="ru-RU" sz="3500" dirty="0" err="1"/>
              <a:t>знову</a:t>
            </a:r>
            <a:r>
              <a:rPr lang="ru-RU" sz="3500" dirty="0"/>
              <a:t> </a:t>
            </a:r>
            <a:r>
              <a:rPr lang="ru-RU" sz="3500" dirty="0" err="1"/>
              <a:t>уповільнилось</a:t>
            </a:r>
            <a:r>
              <a:rPr lang="ru-RU" sz="3500" dirty="0"/>
              <a:t> </a:t>
            </a:r>
            <a:r>
              <a:rPr lang="ru-RU" sz="3500" dirty="0" err="1"/>
              <a:t>зі</a:t>
            </a:r>
            <a:r>
              <a:rPr lang="ru-RU" sz="3500" dirty="0"/>
              <a:t> </a:t>
            </a:r>
            <a:r>
              <a:rPr lang="ru-RU" sz="3500" dirty="0" err="1"/>
              <a:t>смертю</a:t>
            </a:r>
            <a:r>
              <a:rPr lang="ru-RU" sz="3500" dirty="0"/>
              <a:t> </a:t>
            </a:r>
            <a:r>
              <a:rPr lang="ru-RU" sz="3500" dirty="0" err="1"/>
              <a:t>останнього</a:t>
            </a:r>
            <a:r>
              <a:rPr lang="ru-RU" sz="3500" dirty="0"/>
              <a:t> </a:t>
            </a:r>
            <a:r>
              <a:rPr lang="ru-RU" sz="3500" dirty="0" err="1"/>
              <a:t>представника</a:t>
            </a:r>
            <a:r>
              <a:rPr lang="ru-RU" sz="3500" dirty="0"/>
              <a:t> роду </a:t>
            </a:r>
            <a:r>
              <a:rPr lang="ru-RU" sz="3500" dirty="0">
                <a:hlinkClick r:id="rId5" tooltip="Абу Саїд (ще не написана)"/>
              </a:rPr>
              <a:t>Абу </a:t>
            </a:r>
            <a:r>
              <a:rPr lang="ru-RU" sz="3500" dirty="0" err="1">
                <a:hlinkClick r:id="rId5" tooltip="Абу Саїд (ще не написана)"/>
              </a:rPr>
              <a:t>Саїда</a:t>
            </a:r>
            <a:r>
              <a:rPr lang="ru-RU" sz="3500" dirty="0"/>
              <a:t> (</a:t>
            </a:r>
            <a:r>
              <a:rPr lang="ru-RU" sz="3500" dirty="0">
                <a:hlinkClick r:id="rId6" tooltip="1335"/>
              </a:rPr>
              <a:t>1335</a:t>
            </a:r>
            <a:r>
              <a:rPr lang="ru-RU" sz="3500" dirty="0"/>
              <a:t>). За </a:t>
            </a:r>
            <a:r>
              <a:rPr lang="ru-RU" sz="3500" dirty="0" err="1"/>
              <a:t>відсутності</a:t>
            </a:r>
            <a:r>
              <a:rPr lang="ru-RU" sz="3500" dirty="0"/>
              <a:t> прямого </a:t>
            </a:r>
            <a:r>
              <a:rPr lang="ru-RU" sz="3500" dirty="0" err="1"/>
              <a:t>спадкоємця</a:t>
            </a:r>
            <a:r>
              <a:rPr lang="ru-RU" sz="3500" dirty="0"/>
              <a:t> трон по </a:t>
            </a:r>
            <a:r>
              <a:rPr lang="ru-RU" sz="3500" dirty="0" err="1"/>
              <a:t>черзі</a:t>
            </a:r>
            <a:r>
              <a:rPr lang="ru-RU" sz="3500" dirty="0"/>
              <a:t> </a:t>
            </a:r>
            <a:r>
              <a:rPr lang="ru-RU" sz="3500" dirty="0" err="1"/>
              <a:t>займали</a:t>
            </a:r>
            <a:r>
              <a:rPr lang="ru-RU" sz="3500" dirty="0"/>
              <a:t> </a:t>
            </a:r>
            <a:r>
              <a:rPr lang="ru-RU" sz="3500" dirty="0" err="1"/>
              <a:t>різні</a:t>
            </a:r>
            <a:r>
              <a:rPr lang="ru-RU" sz="3500" dirty="0"/>
              <a:t> </a:t>
            </a:r>
            <a:r>
              <a:rPr lang="ru-RU" sz="3500" dirty="0" err="1"/>
              <a:t>ворогуючі</a:t>
            </a:r>
            <a:r>
              <a:rPr lang="ru-RU" sz="3500" dirty="0"/>
              <a:t> </a:t>
            </a:r>
            <a:r>
              <a:rPr lang="ru-RU" sz="3500" dirty="0" err="1"/>
              <a:t>династії</a:t>
            </a:r>
            <a:r>
              <a:rPr lang="ru-RU" sz="3500" dirty="0"/>
              <a:t>. </a:t>
            </a:r>
            <a:r>
              <a:rPr lang="ru-RU" sz="3500" dirty="0" err="1"/>
              <a:t>Положення</a:t>
            </a:r>
            <a:r>
              <a:rPr lang="ru-RU" sz="3500" dirty="0"/>
              <a:t> </a:t>
            </a:r>
            <a:r>
              <a:rPr lang="ru-RU" sz="3500" dirty="0" err="1"/>
              <a:t>ускладнювало</a:t>
            </a:r>
            <a:r>
              <a:rPr lang="ru-RU" sz="3500" dirty="0"/>
              <a:t> </a:t>
            </a:r>
            <a:r>
              <a:rPr lang="ru-RU" sz="3500" dirty="0" err="1"/>
              <a:t>ще</a:t>
            </a:r>
            <a:r>
              <a:rPr lang="ru-RU" sz="3500" dirty="0"/>
              <a:t> й </a:t>
            </a:r>
            <a:r>
              <a:rPr lang="ru-RU" sz="3500" dirty="0" err="1"/>
              <a:t>зіткненням</a:t>
            </a:r>
            <a:r>
              <a:rPr lang="ru-RU" sz="3500" dirty="0"/>
              <a:t> </a:t>
            </a:r>
            <a:r>
              <a:rPr lang="ru-RU" sz="3500" dirty="0" err="1"/>
              <a:t>між</a:t>
            </a:r>
            <a:r>
              <a:rPr lang="ru-RU" sz="3500" dirty="0"/>
              <a:t> </a:t>
            </a:r>
            <a:r>
              <a:rPr lang="ru-RU" sz="3500" dirty="0" err="1"/>
              <a:t>династіями</a:t>
            </a:r>
            <a:r>
              <a:rPr lang="ru-RU" sz="3500" dirty="0"/>
              <a:t> </a:t>
            </a:r>
            <a:r>
              <a:rPr lang="ru-RU" sz="3500" dirty="0" err="1"/>
              <a:t>монгольських</a:t>
            </a:r>
            <a:r>
              <a:rPr lang="ru-RU" sz="3500" dirty="0"/>
              <a:t> </a:t>
            </a:r>
            <a:r>
              <a:rPr lang="ru-RU" sz="3500" dirty="0" err="1"/>
              <a:t>Джалаїрів</a:t>
            </a:r>
            <a:r>
              <a:rPr lang="ru-RU" sz="3500" dirty="0"/>
              <a:t>, </a:t>
            </a:r>
            <a:r>
              <a:rPr lang="ru-RU" sz="3500" dirty="0" err="1"/>
              <a:t>які</a:t>
            </a:r>
            <a:r>
              <a:rPr lang="ru-RU" sz="3500" dirty="0"/>
              <a:t> правили у </a:t>
            </a:r>
            <a:r>
              <a:rPr lang="ru-RU" sz="3500" dirty="0" err="1">
                <a:hlinkClick r:id="rId7" tooltip="Багдад"/>
              </a:rPr>
              <a:t>Багдаді</a:t>
            </a:r>
            <a:r>
              <a:rPr lang="ru-RU" sz="3500" dirty="0"/>
              <a:t> та </a:t>
            </a:r>
            <a:r>
              <a:rPr lang="ru-RU" sz="3500" dirty="0" err="1">
                <a:hlinkClick r:id="rId8" tooltip="Тебриз"/>
              </a:rPr>
              <a:t>Тебризі</a:t>
            </a:r>
            <a:r>
              <a:rPr lang="ru-RU" sz="3500" dirty="0"/>
              <a:t>; родом </a:t>
            </a:r>
            <a:r>
              <a:rPr lang="ru-RU" sz="3500" dirty="0" err="1"/>
              <a:t>Музафаридів</a:t>
            </a:r>
            <a:r>
              <a:rPr lang="ru-RU" sz="3500" dirty="0"/>
              <a:t>, </a:t>
            </a:r>
            <a:r>
              <a:rPr lang="ru-RU" sz="3500" dirty="0" err="1"/>
              <a:t>що</a:t>
            </a:r>
            <a:r>
              <a:rPr lang="ru-RU" sz="3500" dirty="0"/>
              <a:t> правили у </a:t>
            </a:r>
            <a:r>
              <a:rPr lang="ru-RU" sz="3500" dirty="0" err="1">
                <a:hlinkClick r:id="rId9" tooltip="Фарс (провінція в Ірані)"/>
              </a:rPr>
              <a:t>Фарсі</a:t>
            </a:r>
            <a:r>
              <a:rPr lang="ru-RU" sz="3500" dirty="0"/>
              <a:t> та </a:t>
            </a:r>
            <a:r>
              <a:rPr lang="ru-RU" sz="3500" dirty="0" err="1">
                <a:hlinkClick r:id="rId10" tooltip="Ісфахан"/>
              </a:rPr>
              <a:t>Ісфахані</a:t>
            </a:r>
            <a:r>
              <a:rPr lang="ru-RU" sz="3500" dirty="0"/>
              <a:t>; </a:t>
            </a:r>
            <a:r>
              <a:rPr lang="ru-RU" sz="3500" dirty="0" err="1"/>
              <a:t>династією</a:t>
            </a:r>
            <a:r>
              <a:rPr lang="ru-RU" sz="3500" dirty="0"/>
              <a:t> </a:t>
            </a:r>
            <a:r>
              <a:rPr lang="ru-RU" sz="3500" dirty="0" err="1"/>
              <a:t>Харид-Куртів</a:t>
            </a:r>
            <a:r>
              <a:rPr lang="ru-RU" sz="3500" dirty="0"/>
              <a:t>, </a:t>
            </a:r>
            <a:r>
              <a:rPr lang="ru-RU" sz="3500" dirty="0" err="1"/>
              <a:t>які</a:t>
            </a:r>
            <a:r>
              <a:rPr lang="ru-RU" sz="3500" dirty="0"/>
              <a:t> правили у </a:t>
            </a:r>
            <a:r>
              <a:rPr lang="ru-RU" sz="3500" dirty="0" err="1"/>
              <a:t>Гераті</a:t>
            </a:r>
            <a:r>
              <a:rPr lang="ru-RU" sz="3500" dirty="0"/>
              <a:t>; </a:t>
            </a:r>
            <a:r>
              <a:rPr lang="ru-RU" sz="3500" dirty="0" err="1"/>
              <a:t>місцевих</a:t>
            </a:r>
            <a:r>
              <a:rPr lang="ru-RU" sz="3500" dirty="0"/>
              <a:t> </a:t>
            </a:r>
            <a:r>
              <a:rPr lang="ru-RU" sz="3500" dirty="0" err="1"/>
              <a:t>релігійних</a:t>
            </a:r>
            <a:r>
              <a:rPr lang="ru-RU" sz="3500" dirty="0"/>
              <a:t> та </a:t>
            </a:r>
            <a:r>
              <a:rPr lang="ru-RU" sz="3500" dirty="0" err="1"/>
              <a:t>племенних</a:t>
            </a:r>
            <a:r>
              <a:rPr lang="ru-RU" sz="3500" dirty="0"/>
              <a:t> </a:t>
            </a:r>
            <a:r>
              <a:rPr lang="ru-RU" sz="3500" dirty="0" err="1"/>
              <a:t>союзів</a:t>
            </a:r>
            <a:r>
              <a:rPr lang="ru-RU" sz="3500" dirty="0"/>
              <a:t>, як </a:t>
            </a:r>
            <a:r>
              <a:rPr lang="ru-RU" sz="3500" dirty="0" err="1"/>
              <a:t>наприклад</a:t>
            </a:r>
            <a:r>
              <a:rPr lang="ru-RU" sz="3500" dirty="0"/>
              <a:t>, </a:t>
            </a:r>
            <a:r>
              <a:rPr lang="ru-RU" sz="3500" dirty="0" err="1"/>
              <a:t>сербедари</a:t>
            </a:r>
            <a:r>
              <a:rPr lang="ru-RU" sz="3500" dirty="0"/>
              <a:t> у </a:t>
            </a:r>
            <a:r>
              <a:rPr lang="ru-RU" sz="3500" dirty="0" err="1">
                <a:hlinkClick r:id="rId11" tooltip="Хорасан"/>
              </a:rPr>
              <a:t>Хорасані</a:t>
            </a:r>
            <a:r>
              <a:rPr lang="ru-RU" sz="3500" dirty="0"/>
              <a:t> та афгани у </a:t>
            </a:r>
            <a:r>
              <a:rPr lang="ru-RU" sz="3500" dirty="0" err="1">
                <a:hlinkClick r:id="rId12" tooltip="Керман (ще не написана)"/>
              </a:rPr>
              <a:t>Кермані</a:t>
            </a:r>
            <a:r>
              <a:rPr lang="ru-RU" sz="3500" dirty="0"/>
              <a:t>, а </a:t>
            </a:r>
            <a:r>
              <a:rPr lang="ru-RU" sz="3500" dirty="0" err="1"/>
              <a:t>також</a:t>
            </a:r>
            <a:r>
              <a:rPr lang="ru-RU" sz="3500" dirty="0"/>
              <a:t> </a:t>
            </a:r>
            <a:r>
              <a:rPr lang="ru-RU" sz="3500" dirty="0" err="1"/>
              <a:t>дрібних</a:t>
            </a:r>
            <a:r>
              <a:rPr lang="ru-RU" sz="3500" dirty="0"/>
              <a:t> </a:t>
            </a:r>
            <a:r>
              <a:rPr lang="ru-RU" sz="3500" dirty="0" err="1"/>
              <a:t>князів</a:t>
            </a:r>
            <a:r>
              <a:rPr lang="ru-RU" sz="3500" dirty="0"/>
              <a:t> у </a:t>
            </a:r>
            <a:r>
              <a:rPr lang="ru-RU" sz="3500" dirty="0" err="1"/>
              <a:t>прикордонних</a:t>
            </a:r>
            <a:r>
              <a:rPr lang="ru-RU" sz="3500" dirty="0"/>
              <a:t> районах. </a:t>
            </a:r>
            <a:r>
              <a:rPr lang="ru-RU" sz="3500" dirty="0" err="1"/>
              <a:t>Усі</a:t>
            </a:r>
            <a:r>
              <a:rPr lang="ru-RU" sz="3500" dirty="0"/>
              <a:t> </a:t>
            </a:r>
            <a:r>
              <a:rPr lang="ru-RU" sz="3500" dirty="0" err="1"/>
              <a:t>ці</a:t>
            </a:r>
            <a:r>
              <a:rPr lang="ru-RU" sz="3500" dirty="0"/>
              <a:t> </a:t>
            </a:r>
            <a:r>
              <a:rPr lang="ru-RU" sz="3500" dirty="0" err="1"/>
              <a:t>розрізнені</a:t>
            </a:r>
            <a:r>
              <a:rPr lang="ru-RU" sz="3500" dirty="0"/>
              <a:t>, </a:t>
            </a:r>
            <a:r>
              <a:rPr lang="ru-RU" sz="3500" dirty="0" err="1"/>
              <a:t>воюючи</a:t>
            </a:r>
            <a:r>
              <a:rPr lang="ru-RU" sz="3500" dirty="0"/>
              <a:t> один з одним </a:t>
            </a:r>
            <a:r>
              <a:rPr lang="ru-RU" sz="3500" dirty="0" err="1"/>
              <a:t>князівства</a:t>
            </a:r>
            <a:r>
              <a:rPr lang="ru-RU" sz="3500" dirty="0"/>
              <a:t> не могли </a:t>
            </a:r>
            <a:r>
              <a:rPr lang="ru-RU" sz="3500" dirty="0" err="1"/>
              <a:t>спільно</a:t>
            </a:r>
            <a:r>
              <a:rPr lang="ru-RU" sz="3500" dirty="0"/>
              <a:t> та </a:t>
            </a:r>
            <a:r>
              <a:rPr lang="ru-RU" sz="3500" dirty="0" err="1"/>
              <a:t>ефективно</a:t>
            </a:r>
            <a:r>
              <a:rPr lang="ru-RU" sz="3500" dirty="0"/>
              <a:t> </a:t>
            </a:r>
            <a:r>
              <a:rPr lang="ru-RU" sz="3500" dirty="0" err="1"/>
              <a:t>протистояти</a:t>
            </a:r>
            <a:r>
              <a:rPr lang="ru-RU" sz="3500" dirty="0"/>
              <a:t> </a:t>
            </a:r>
            <a:r>
              <a:rPr lang="ru-RU" sz="3500" dirty="0" err="1"/>
              <a:t>навалі</a:t>
            </a:r>
            <a:r>
              <a:rPr lang="ru-RU" sz="3500" dirty="0"/>
              <a:t> Тимура. </a:t>
            </a:r>
            <a:r>
              <a:rPr lang="ru-RU" sz="3500" dirty="0">
                <a:hlinkClick r:id="rId11" tooltip="Хорасан"/>
              </a:rPr>
              <a:t>Хорасан</a:t>
            </a:r>
            <a:r>
              <a:rPr lang="ru-RU" sz="3500" dirty="0"/>
              <a:t> та </a:t>
            </a:r>
            <a:r>
              <a:rPr lang="ru-RU" sz="3500" dirty="0" err="1"/>
              <a:t>уся</a:t>
            </a:r>
            <a:r>
              <a:rPr lang="ru-RU" sz="3500" dirty="0"/>
              <a:t> </a:t>
            </a:r>
            <a:r>
              <a:rPr lang="ru-RU" sz="3500" dirty="0" err="1"/>
              <a:t>Східна</a:t>
            </a:r>
            <a:r>
              <a:rPr lang="ru-RU" sz="3500" dirty="0"/>
              <a:t> </a:t>
            </a:r>
            <a:r>
              <a:rPr lang="ru-RU" sz="3500" dirty="0" err="1"/>
              <a:t>Персія</a:t>
            </a:r>
            <a:r>
              <a:rPr lang="ru-RU" sz="3500" dirty="0"/>
              <a:t> пали </a:t>
            </a:r>
            <a:r>
              <a:rPr lang="ru-RU" sz="3500" dirty="0" err="1"/>
              <a:t>під</a:t>
            </a:r>
            <a:r>
              <a:rPr lang="ru-RU" sz="3500" dirty="0"/>
              <a:t> </a:t>
            </a:r>
            <a:r>
              <a:rPr lang="ru-RU" sz="3500" dirty="0" err="1"/>
              <a:t>його</a:t>
            </a:r>
            <a:r>
              <a:rPr lang="ru-RU" sz="3500" dirty="0"/>
              <a:t> натиском у 1382—1385 </a:t>
            </a:r>
            <a:r>
              <a:rPr lang="ru-RU" sz="3500" dirty="0" err="1"/>
              <a:t>рр</a:t>
            </a:r>
            <a:r>
              <a:rPr lang="ru-RU" sz="3500" dirty="0"/>
              <a:t>. </a:t>
            </a:r>
            <a:r>
              <a:rPr lang="ru-RU" sz="3500" dirty="0">
                <a:hlinkClick r:id="rId9" tooltip="Фарс (провінція в Ірані)"/>
              </a:rPr>
              <a:t>Фарс</a:t>
            </a:r>
            <a:r>
              <a:rPr lang="ru-RU" sz="3500" dirty="0"/>
              <a:t>, </a:t>
            </a:r>
            <a:r>
              <a:rPr lang="ru-RU" sz="3500" dirty="0" err="1">
                <a:hlinkClick r:id="rId13" tooltip="Ірак"/>
              </a:rPr>
              <a:t>Ірак</a:t>
            </a:r>
            <a:r>
              <a:rPr lang="ru-RU" sz="3500" dirty="0"/>
              <a:t>, </a:t>
            </a:r>
            <a:r>
              <a:rPr lang="ru-RU" sz="3500" dirty="0">
                <a:hlinkClick r:id="rId14" tooltip="Азербайджан"/>
              </a:rPr>
              <a:t>Азербайджан</a:t>
            </a:r>
            <a:r>
              <a:rPr lang="ru-RU" sz="3500" dirty="0"/>
              <a:t> та </a:t>
            </a:r>
            <a:r>
              <a:rPr lang="ru-RU" sz="3500" dirty="0" err="1">
                <a:hlinkClick r:id="rId15" tooltip="Вірменія"/>
              </a:rPr>
              <a:t>Вірменія</a:t>
            </a:r>
            <a:r>
              <a:rPr lang="ru-RU" sz="3500" dirty="0"/>
              <a:t> </a:t>
            </a:r>
            <a:r>
              <a:rPr lang="ru-RU" sz="3500" dirty="0" err="1"/>
              <a:t>були</a:t>
            </a:r>
            <a:r>
              <a:rPr lang="ru-RU" sz="3500" dirty="0"/>
              <a:t> </a:t>
            </a:r>
            <a:r>
              <a:rPr lang="ru-RU" sz="3500" dirty="0" err="1"/>
              <a:t>завойовані</a:t>
            </a:r>
            <a:r>
              <a:rPr lang="ru-RU" sz="3500" dirty="0"/>
              <a:t> Тимуром у </a:t>
            </a:r>
            <a:r>
              <a:rPr lang="ru-RU" sz="3500" dirty="0" err="1"/>
              <a:t>період</a:t>
            </a:r>
            <a:r>
              <a:rPr lang="ru-RU" sz="3500" dirty="0"/>
              <a:t> 1386-1387 </a:t>
            </a:r>
            <a:r>
              <a:rPr lang="ru-RU" sz="3500" dirty="0" err="1"/>
              <a:t>рр</a:t>
            </a:r>
            <a:r>
              <a:rPr lang="ru-RU" sz="3500" dirty="0"/>
              <a:t> та 1393-1394 </a:t>
            </a:r>
            <a:r>
              <a:rPr lang="ru-RU" sz="3500" dirty="0" err="1"/>
              <a:t>рр</a:t>
            </a:r>
            <a:r>
              <a:rPr lang="ru-RU" sz="3500" dirty="0"/>
              <a:t>. </a:t>
            </a:r>
            <a:r>
              <a:rPr lang="ru-RU" sz="3500" dirty="0" err="1">
                <a:hlinkClick r:id="rId16" tooltip="Месопотамія"/>
              </a:rPr>
              <a:t>Месопотамія</a:t>
            </a:r>
            <a:r>
              <a:rPr lang="ru-RU" sz="3500" dirty="0"/>
              <a:t> та </a:t>
            </a:r>
            <a:r>
              <a:rPr lang="ru-RU" sz="3500" dirty="0" err="1">
                <a:hlinkClick r:id="rId17" tooltip="Грузія"/>
              </a:rPr>
              <a:t>Грузія</a:t>
            </a:r>
            <a:r>
              <a:rPr lang="ru-RU" sz="3500" dirty="0"/>
              <a:t> </a:t>
            </a:r>
            <a:r>
              <a:rPr lang="ru-RU" sz="3500" dirty="0" err="1"/>
              <a:t>перейшли</a:t>
            </a:r>
            <a:r>
              <a:rPr lang="ru-RU" sz="3500" dirty="0"/>
              <a:t> </a:t>
            </a:r>
            <a:r>
              <a:rPr lang="ru-RU" sz="3500" dirty="0" err="1"/>
              <a:t>під</a:t>
            </a:r>
            <a:r>
              <a:rPr lang="ru-RU" sz="3500" dirty="0"/>
              <a:t> </a:t>
            </a:r>
            <a:r>
              <a:rPr lang="ru-RU" sz="3500" dirty="0" err="1"/>
              <a:t>його</a:t>
            </a:r>
            <a:r>
              <a:rPr lang="ru-RU" sz="3500" dirty="0"/>
              <a:t> </a:t>
            </a:r>
            <a:r>
              <a:rPr lang="ru-RU" sz="3500" dirty="0" err="1"/>
              <a:t>владу</a:t>
            </a:r>
            <a:r>
              <a:rPr lang="ru-RU" sz="3500" dirty="0"/>
              <a:t> </a:t>
            </a:r>
            <a:r>
              <a:rPr lang="ru-RU" sz="3500" dirty="0">
                <a:hlinkClick r:id="rId18" tooltip="1394"/>
              </a:rPr>
              <a:t>1394</a:t>
            </a:r>
            <a:r>
              <a:rPr lang="ru-RU" sz="3500" dirty="0"/>
              <a:t> року.</a:t>
            </a:r>
          </a:p>
          <a:p>
            <a:r>
              <a:rPr lang="ru-RU" sz="3500" dirty="0"/>
              <a:t>В </a:t>
            </a:r>
            <a:r>
              <a:rPr lang="ru-RU" sz="3500" dirty="0" err="1"/>
              <a:t>перервах</a:t>
            </a:r>
            <a:r>
              <a:rPr lang="ru-RU" sz="3500" dirty="0"/>
              <a:t> </a:t>
            </a:r>
            <a:r>
              <a:rPr lang="ru-RU" sz="3500" dirty="0" err="1"/>
              <a:t>між</a:t>
            </a:r>
            <a:r>
              <a:rPr lang="ru-RU" sz="3500" dirty="0"/>
              <a:t> </a:t>
            </a:r>
            <a:r>
              <a:rPr lang="ru-RU" sz="3500" dirty="0" err="1"/>
              <a:t>завоюваннями</a:t>
            </a:r>
            <a:r>
              <a:rPr lang="ru-RU" sz="3500" dirty="0"/>
              <a:t> Тимур </a:t>
            </a:r>
            <a:r>
              <a:rPr lang="ru-RU" sz="3500" dirty="0" err="1"/>
              <a:t>воював</a:t>
            </a:r>
            <a:r>
              <a:rPr lang="ru-RU" sz="3500" dirty="0"/>
              <a:t> </a:t>
            </a:r>
            <a:r>
              <a:rPr lang="ru-RU" sz="3500" dirty="0" err="1"/>
              <a:t>із</a:t>
            </a:r>
            <a:r>
              <a:rPr lang="ru-RU" sz="3500" dirty="0"/>
              <a:t> </a:t>
            </a:r>
            <a:r>
              <a:rPr lang="ru-RU" sz="3500" dirty="0" err="1">
                <a:hlinkClick r:id="rId19" tooltip="Тохтамиш"/>
              </a:rPr>
              <a:t>Тохтамишем</a:t>
            </a:r>
            <a:r>
              <a:rPr lang="ru-RU" sz="3500" dirty="0"/>
              <a:t>, </a:t>
            </a:r>
            <a:r>
              <a:rPr lang="ru-RU" sz="3500" dirty="0" err="1"/>
              <a:t>який</a:t>
            </a:r>
            <a:r>
              <a:rPr lang="ru-RU" sz="3500" dirty="0"/>
              <a:t> </a:t>
            </a:r>
            <a:r>
              <a:rPr lang="ru-RU" sz="3500" dirty="0" err="1"/>
              <a:t>вже</a:t>
            </a:r>
            <a:r>
              <a:rPr lang="ru-RU" sz="3500" dirty="0"/>
              <a:t> </a:t>
            </a:r>
            <a:r>
              <a:rPr lang="ru-RU" sz="3500" dirty="0" err="1"/>
              <a:t>об'єднав</a:t>
            </a:r>
            <a:r>
              <a:rPr lang="ru-RU" sz="3500" dirty="0"/>
              <a:t> </a:t>
            </a:r>
            <a:r>
              <a:rPr lang="ru-RU" sz="3500" dirty="0" err="1"/>
              <a:t>Білу</a:t>
            </a:r>
            <a:r>
              <a:rPr lang="ru-RU" sz="3500" dirty="0"/>
              <a:t> та Синю Орду та </a:t>
            </a:r>
            <a:r>
              <a:rPr lang="ru-RU" sz="3500" dirty="0" err="1"/>
              <a:t>вже</a:t>
            </a:r>
            <a:r>
              <a:rPr lang="ru-RU" sz="3500" dirty="0"/>
              <a:t> став </a:t>
            </a:r>
            <a:r>
              <a:rPr lang="ru-RU" sz="3500" dirty="0">
                <a:hlinkClick r:id="rId20" tooltip="Хан (титул)"/>
              </a:rPr>
              <a:t>ханом</a:t>
            </a:r>
            <a:r>
              <a:rPr lang="ru-RU" sz="3500" dirty="0"/>
              <a:t> </a:t>
            </a:r>
            <a:r>
              <a:rPr lang="ru-RU" sz="3500" dirty="0" err="1">
                <a:hlinkClick r:id="rId21" tooltip="Золота Орда"/>
              </a:rPr>
              <a:t>Золотої</a:t>
            </a:r>
            <a:r>
              <a:rPr lang="ru-RU" sz="3500" dirty="0">
                <a:hlinkClick r:id="rId21" tooltip="Золота Орда"/>
              </a:rPr>
              <a:t> </a:t>
            </a:r>
            <a:r>
              <a:rPr lang="ru-RU" sz="3500" dirty="0" err="1">
                <a:hlinkClick r:id="rId21" tooltip="Золота Орда"/>
              </a:rPr>
              <a:t>Орди</a:t>
            </a:r>
            <a:r>
              <a:rPr lang="ru-RU" sz="3500" dirty="0"/>
              <a:t>, </a:t>
            </a:r>
            <a:r>
              <a:rPr lang="ru-RU" sz="3500" dirty="0" err="1"/>
              <a:t>чиє</a:t>
            </a:r>
            <a:r>
              <a:rPr lang="ru-RU" sz="3500" dirty="0"/>
              <a:t> </a:t>
            </a:r>
            <a:r>
              <a:rPr lang="ru-RU" sz="3500" dirty="0" err="1"/>
              <a:t>військо</a:t>
            </a:r>
            <a:r>
              <a:rPr lang="ru-RU" sz="3500" dirty="0"/>
              <a:t> </a:t>
            </a:r>
            <a:r>
              <a:rPr lang="ru-RU" sz="3500" dirty="0" err="1"/>
              <a:t>вдерлося</a:t>
            </a:r>
            <a:r>
              <a:rPr lang="ru-RU" sz="3500" dirty="0"/>
              <a:t> в </a:t>
            </a:r>
            <a:r>
              <a:rPr lang="ru-RU" sz="3500" dirty="0">
                <a:hlinkClick r:id="rId14" tooltip="Азербайджан"/>
              </a:rPr>
              <a:t>Азербайджан</a:t>
            </a:r>
            <a:r>
              <a:rPr lang="ru-RU" sz="3500" dirty="0"/>
              <a:t> </a:t>
            </a:r>
            <a:r>
              <a:rPr lang="ru-RU" sz="3500" dirty="0">
                <a:hlinkClick r:id="rId22" tooltip="1385"/>
              </a:rPr>
              <a:t>1385</a:t>
            </a:r>
            <a:r>
              <a:rPr lang="ru-RU" sz="3500" dirty="0"/>
              <a:t> року та </a:t>
            </a:r>
            <a:r>
              <a:rPr lang="ru-RU" sz="3500" dirty="0" err="1"/>
              <a:t>Межиріччя</a:t>
            </a:r>
            <a:r>
              <a:rPr lang="ru-RU" sz="3500" dirty="0"/>
              <a:t> 1388 року, </a:t>
            </a:r>
            <a:r>
              <a:rPr lang="ru-RU" sz="3500" dirty="0" err="1"/>
              <a:t>розбивши</a:t>
            </a:r>
            <a:r>
              <a:rPr lang="ru-RU" sz="3500" dirty="0"/>
              <a:t> </a:t>
            </a:r>
            <a:r>
              <a:rPr lang="ru-RU" sz="3500" dirty="0" err="1"/>
              <a:t>армію</a:t>
            </a:r>
            <a:r>
              <a:rPr lang="ru-RU" sz="3500" dirty="0"/>
              <a:t> Тимура. У </a:t>
            </a:r>
            <a:r>
              <a:rPr lang="ru-RU" sz="3500" dirty="0">
                <a:hlinkClick r:id="rId23" tooltip="1391"/>
              </a:rPr>
              <a:t>1391</a:t>
            </a:r>
            <a:r>
              <a:rPr lang="ru-RU" sz="3500" dirty="0"/>
              <a:t> р. Тимур, </a:t>
            </a:r>
            <a:r>
              <a:rPr lang="ru-RU" sz="3500" dirty="0" err="1"/>
              <a:t>переслідуючи</a:t>
            </a:r>
            <a:r>
              <a:rPr lang="ru-RU" sz="3500" dirty="0"/>
              <a:t> </a:t>
            </a:r>
            <a:r>
              <a:rPr lang="ru-RU" sz="3500" dirty="0" err="1"/>
              <a:t>Тохтамиша</a:t>
            </a:r>
            <a:r>
              <a:rPr lang="ru-RU" sz="3500" dirty="0"/>
              <a:t>, </a:t>
            </a:r>
            <a:r>
              <a:rPr lang="ru-RU" sz="3500" dirty="0" err="1"/>
              <a:t>дійшов</a:t>
            </a:r>
            <a:r>
              <a:rPr lang="ru-RU" sz="3500" dirty="0"/>
              <a:t> до </a:t>
            </a:r>
            <a:r>
              <a:rPr lang="ru-RU" sz="3500" dirty="0" err="1"/>
              <a:t>південних</a:t>
            </a:r>
            <a:r>
              <a:rPr lang="ru-RU" sz="3500" dirty="0"/>
              <a:t> </a:t>
            </a:r>
            <a:r>
              <a:rPr lang="ru-RU" sz="3500" dirty="0" err="1"/>
              <a:t>степів</a:t>
            </a:r>
            <a:r>
              <a:rPr lang="ru-RU" sz="3500" dirty="0"/>
              <a:t> </a:t>
            </a:r>
            <a:r>
              <a:rPr lang="ru-RU" sz="3500" dirty="0" err="1"/>
              <a:t>Нижнього</a:t>
            </a:r>
            <a:r>
              <a:rPr lang="ru-RU" sz="3500" dirty="0"/>
              <a:t> </a:t>
            </a:r>
            <a:r>
              <a:rPr lang="ru-RU" sz="3500" dirty="0" err="1"/>
              <a:t>Поволжжя</a:t>
            </a:r>
            <a:r>
              <a:rPr lang="ru-RU" sz="3500" dirty="0"/>
              <a:t>, </a:t>
            </a:r>
            <a:r>
              <a:rPr lang="ru-RU" sz="3500" dirty="0" err="1"/>
              <a:t>розбив</a:t>
            </a:r>
            <a:r>
              <a:rPr lang="ru-RU" sz="3500" dirty="0"/>
              <a:t> ворога та скинув </a:t>
            </a:r>
            <a:r>
              <a:rPr lang="ru-RU" sz="3500" dirty="0" err="1"/>
              <a:t>його</a:t>
            </a:r>
            <a:r>
              <a:rPr lang="ru-RU" sz="3500" dirty="0"/>
              <a:t> з престолу. </a:t>
            </a:r>
            <a:r>
              <a:rPr lang="ru-RU" sz="3500" dirty="0" err="1"/>
              <a:t>Проте</a:t>
            </a:r>
            <a:r>
              <a:rPr lang="ru-RU" sz="3500" dirty="0"/>
              <a:t> </a:t>
            </a:r>
            <a:r>
              <a:rPr lang="ru-RU" sz="3500" dirty="0">
                <a:hlinkClick r:id="rId24" tooltip="1395"/>
              </a:rPr>
              <a:t>1395</a:t>
            </a:r>
            <a:r>
              <a:rPr lang="ru-RU" sz="3500" dirty="0"/>
              <a:t> року </a:t>
            </a:r>
            <a:r>
              <a:rPr lang="ru-RU" sz="3500" dirty="0" err="1"/>
              <a:t>ординський</a:t>
            </a:r>
            <a:r>
              <a:rPr lang="ru-RU" sz="3500" dirty="0"/>
              <a:t> хан </a:t>
            </a:r>
            <a:r>
              <a:rPr lang="ru-RU" sz="3500" dirty="0" err="1"/>
              <a:t>знову</a:t>
            </a:r>
            <a:r>
              <a:rPr lang="ru-RU" sz="3500" dirty="0"/>
              <a:t> </a:t>
            </a:r>
            <a:r>
              <a:rPr lang="ru-RU" sz="3500" dirty="0" err="1"/>
              <a:t>вдерся</a:t>
            </a:r>
            <a:r>
              <a:rPr lang="ru-RU" sz="3500" dirty="0"/>
              <a:t> на </a:t>
            </a:r>
            <a:r>
              <a:rPr lang="ru-RU" sz="3500" dirty="0">
                <a:hlinkClick r:id="rId25" tooltip="Кавказ"/>
              </a:rPr>
              <a:t>Кавказ</a:t>
            </a:r>
            <a:r>
              <a:rPr lang="ru-RU" sz="3500" dirty="0"/>
              <a:t>, але </a:t>
            </a:r>
            <a:r>
              <a:rPr lang="ru-RU" sz="3500" dirty="0" err="1"/>
              <a:t>був</a:t>
            </a:r>
            <a:r>
              <a:rPr lang="ru-RU" sz="3500" dirty="0"/>
              <a:t> остаточно </a:t>
            </a:r>
            <a:r>
              <a:rPr lang="ru-RU" sz="3500" dirty="0" err="1"/>
              <a:t>розбитий</a:t>
            </a:r>
            <a:r>
              <a:rPr lang="ru-RU" sz="3500" dirty="0"/>
              <a:t> на </a:t>
            </a:r>
            <a:r>
              <a:rPr lang="ru-RU" sz="3500" dirty="0" err="1"/>
              <a:t>річці</a:t>
            </a:r>
            <a:r>
              <a:rPr lang="ru-RU" sz="3500" dirty="0"/>
              <a:t> </a:t>
            </a:r>
            <a:r>
              <a:rPr lang="ru-RU" sz="3500" dirty="0">
                <a:hlinkClick r:id="rId26" tooltip="Кура"/>
              </a:rPr>
              <a:t>Кура</a:t>
            </a:r>
            <a:r>
              <a:rPr lang="ru-RU" sz="3500" dirty="0"/>
              <a:t>. </a:t>
            </a:r>
            <a:r>
              <a:rPr lang="ru-RU" sz="3500" dirty="0" err="1"/>
              <a:t>Крім</a:t>
            </a:r>
            <a:r>
              <a:rPr lang="ru-RU" sz="3500" dirty="0"/>
              <a:t> </a:t>
            </a:r>
            <a:r>
              <a:rPr lang="ru-RU" sz="3500" dirty="0" err="1"/>
              <a:t>цього</a:t>
            </a:r>
            <a:r>
              <a:rPr lang="ru-RU" sz="3500" dirty="0"/>
              <a:t> Тимур </a:t>
            </a:r>
            <a:r>
              <a:rPr lang="ru-RU" sz="3500" dirty="0" err="1"/>
              <a:t>спустошив</a:t>
            </a:r>
            <a:r>
              <a:rPr lang="ru-RU" sz="3500" dirty="0"/>
              <a:t> </a:t>
            </a:r>
            <a:r>
              <a:rPr lang="ru-RU" sz="3500" dirty="0" err="1"/>
              <a:t>міста</a:t>
            </a:r>
            <a:r>
              <a:rPr lang="ru-RU" sz="3500" dirty="0"/>
              <a:t> </a:t>
            </a:r>
            <a:r>
              <a:rPr lang="ru-RU" sz="3500" dirty="0">
                <a:hlinkClick r:id="rId27" tooltip="Астрахань"/>
              </a:rPr>
              <a:t>Астрахань</a:t>
            </a:r>
            <a:r>
              <a:rPr lang="ru-RU" sz="3500" dirty="0"/>
              <a:t>, </a:t>
            </a:r>
            <a:r>
              <a:rPr lang="ru-RU" sz="3500" dirty="0">
                <a:hlinkClick r:id="rId28" tooltip="Сарай-Бату"/>
              </a:rPr>
              <a:t>Сарай-Бату</a:t>
            </a:r>
            <a:r>
              <a:rPr lang="ru-RU" sz="3500" dirty="0"/>
              <a:t>, </a:t>
            </a:r>
            <a:r>
              <a:rPr lang="ru-RU" sz="3500" dirty="0" err="1"/>
              <a:t>Азак</a:t>
            </a:r>
            <a:r>
              <a:rPr lang="ru-RU" sz="3500" dirty="0"/>
              <a:t> (</a:t>
            </a:r>
            <a:r>
              <a:rPr lang="ru-RU" sz="3500" dirty="0">
                <a:hlinkClick r:id="rId29" tooltip="Азов (місто)"/>
              </a:rPr>
              <a:t>Азов</a:t>
            </a:r>
            <a:r>
              <a:rPr lang="ru-RU" sz="3500" dirty="0"/>
              <a:t>), </a:t>
            </a:r>
            <a:r>
              <a:rPr lang="ru-RU" sz="3500" dirty="0" err="1"/>
              <a:t>проте</a:t>
            </a:r>
            <a:r>
              <a:rPr lang="ru-RU" sz="3500" dirty="0"/>
              <a:t> не </a:t>
            </a:r>
            <a:r>
              <a:rPr lang="ru-RU" sz="3500" dirty="0" err="1"/>
              <a:t>дійшов</a:t>
            </a:r>
            <a:r>
              <a:rPr lang="ru-RU" sz="3500" dirty="0"/>
              <a:t> до </a:t>
            </a:r>
            <a:r>
              <a:rPr lang="ru-RU" sz="3500" dirty="0" err="1"/>
              <a:t>Москви</a:t>
            </a:r>
            <a:r>
              <a:rPr lang="ru-RU" sz="3500" dirty="0"/>
              <a:t>. </a:t>
            </a:r>
            <a:r>
              <a:rPr lang="ru-RU" sz="3500" dirty="0" err="1"/>
              <a:t>Повстання</a:t>
            </a:r>
            <a:r>
              <a:rPr lang="ru-RU" sz="3500" dirty="0"/>
              <a:t>, </a:t>
            </a:r>
            <a:r>
              <a:rPr lang="ru-RU" sz="3500" dirty="0" err="1"/>
              <a:t>що</a:t>
            </a:r>
            <a:r>
              <a:rPr lang="ru-RU" sz="3500" dirty="0"/>
              <a:t> </a:t>
            </a:r>
            <a:r>
              <a:rPr lang="ru-RU" sz="3500" dirty="0" err="1"/>
              <a:t>зненацька</a:t>
            </a:r>
            <a:r>
              <a:rPr lang="ru-RU" sz="3500" dirty="0"/>
              <a:t> </a:t>
            </a:r>
            <a:r>
              <a:rPr lang="ru-RU" sz="3500" dirty="0" err="1"/>
              <a:t>спалахнуло</a:t>
            </a:r>
            <a:r>
              <a:rPr lang="ru-RU" sz="3500" dirty="0"/>
              <a:t> та </a:t>
            </a:r>
            <a:r>
              <a:rPr lang="ru-RU" sz="3500" dirty="0" err="1"/>
              <a:t>охопило</a:t>
            </a:r>
            <a:r>
              <a:rPr lang="ru-RU" sz="3500" dirty="0"/>
              <a:t> </a:t>
            </a:r>
            <a:r>
              <a:rPr lang="ru-RU" sz="3500" dirty="0" err="1"/>
              <a:t>усю</a:t>
            </a:r>
            <a:r>
              <a:rPr lang="ru-RU" sz="3500" dirty="0"/>
              <a:t> </a:t>
            </a:r>
            <a:r>
              <a:rPr lang="ru-RU" sz="3500" dirty="0" err="1"/>
              <a:t>Персію</a:t>
            </a:r>
            <a:r>
              <a:rPr lang="ru-RU" sz="3500" dirty="0"/>
              <a:t> </a:t>
            </a:r>
            <a:r>
              <a:rPr lang="ru-RU" sz="3500" dirty="0" err="1"/>
              <a:t>під</a:t>
            </a:r>
            <a:r>
              <a:rPr lang="ru-RU" sz="3500" dirty="0"/>
              <a:t> час </a:t>
            </a:r>
            <a:r>
              <a:rPr lang="ru-RU" sz="3500" dirty="0" err="1"/>
              <a:t>цієї</a:t>
            </a:r>
            <a:r>
              <a:rPr lang="ru-RU" sz="3500" dirty="0"/>
              <a:t> </a:t>
            </a:r>
            <a:r>
              <a:rPr lang="ru-RU" sz="3500" dirty="0" err="1"/>
              <a:t>кампанії</a:t>
            </a:r>
            <a:r>
              <a:rPr lang="ru-RU" sz="3500" dirty="0"/>
              <a:t>, </a:t>
            </a:r>
            <a:r>
              <a:rPr lang="ru-RU" sz="3500" dirty="0" err="1"/>
              <a:t>вимагало</a:t>
            </a:r>
            <a:r>
              <a:rPr lang="ru-RU" sz="3500" dirty="0"/>
              <a:t> </a:t>
            </a:r>
            <a:r>
              <a:rPr lang="ru-RU" sz="3500" dirty="0" err="1"/>
              <a:t>його</a:t>
            </a:r>
            <a:r>
              <a:rPr lang="ru-RU" sz="3500" dirty="0"/>
              <a:t> </a:t>
            </a:r>
            <a:r>
              <a:rPr lang="ru-RU" sz="3500" dirty="0" err="1"/>
              <a:t>негайного</a:t>
            </a:r>
            <a:r>
              <a:rPr lang="ru-RU" sz="3500" dirty="0"/>
              <a:t> </a:t>
            </a:r>
            <a:r>
              <a:rPr lang="ru-RU" sz="3500" dirty="0" err="1"/>
              <a:t>повернення</a:t>
            </a:r>
            <a:r>
              <a:rPr lang="ru-RU" sz="3500" dirty="0"/>
              <a:t>. Тимур придушив </a:t>
            </a:r>
            <a:r>
              <a:rPr lang="ru-RU" sz="3500" dirty="0" err="1"/>
              <a:t>його</a:t>
            </a:r>
            <a:r>
              <a:rPr lang="ru-RU" sz="3500" dirty="0"/>
              <a:t> </a:t>
            </a:r>
            <a:r>
              <a:rPr lang="ru-RU" sz="3500" dirty="0" err="1"/>
              <a:t>із</a:t>
            </a:r>
            <a:r>
              <a:rPr lang="ru-RU" sz="3500" dirty="0"/>
              <a:t> </a:t>
            </a:r>
            <a:r>
              <a:rPr lang="ru-RU" sz="3500" dirty="0" err="1"/>
              <a:t>надзвичайною</a:t>
            </a:r>
            <a:r>
              <a:rPr lang="ru-RU" sz="3500" dirty="0"/>
              <a:t> </a:t>
            </a:r>
            <a:r>
              <a:rPr lang="ru-RU" sz="3500" dirty="0" err="1"/>
              <a:t>жорстокістю</a:t>
            </a:r>
            <a:r>
              <a:rPr lang="ru-RU" sz="3500" dirty="0"/>
              <a:t>. </a:t>
            </a:r>
            <a:r>
              <a:rPr lang="ru-RU" sz="3500" dirty="0" err="1"/>
              <a:t>Цілі</a:t>
            </a:r>
            <a:r>
              <a:rPr lang="ru-RU" sz="3500" dirty="0"/>
              <a:t> </a:t>
            </a:r>
            <a:r>
              <a:rPr lang="ru-RU" sz="3500" dirty="0" err="1"/>
              <a:t>міста</a:t>
            </a:r>
            <a:r>
              <a:rPr lang="ru-RU" sz="3500" dirty="0"/>
              <a:t> </a:t>
            </a:r>
            <a:r>
              <a:rPr lang="ru-RU" sz="3500" dirty="0" err="1"/>
              <a:t>були</a:t>
            </a:r>
            <a:r>
              <a:rPr lang="ru-RU" sz="3500" dirty="0"/>
              <a:t> </a:t>
            </a:r>
            <a:r>
              <a:rPr lang="ru-RU" sz="3500" dirty="0" err="1"/>
              <a:t>вщент</a:t>
            </a:r>
            <a:r>
              <a:rPr lang="ru-RU" sz="3500" dirty="0"/>
              <a:t> </a:t>
            </a:r>
            <a:r>
              <a:rPr lang="ru-RU" sz="3500" dirty="0" err="1"/>
              <a:t>зруйновано</a:t>
            </a:r>
            <a:r>
              <a:rPr lang="ru-RU" sz="3500" dirty="0"/>
              <a:t>, </a:t>
            </a:r>
            <a:r>
              <a:rPr lang="ru-RU" sz="3500" dirty="0" err="1"/>
              <a:t>мешканців</a:t>
            </a:r>
            <a:r>
              <a:rPr lang="ru-RU" sz="3500" dirty="0"/>
              <a:t> </a:t>
            </a:r>
            <a:r>
              <a:rPr lang="ru-RU" sz="3500" dirty="0" err="1"/>
              <a:t>безжально</a:t>
            </a:r>
            <a:r>
              <a:rPr lang="ru-RU" sz="3500" dirty="0"/>
              <a:t> </a:t>
            </a:r>
            <a:r>
              <a:rPr lang="ru-RU" sz="3500" dirty="0" err="1"/>
              <a:t>знищували</a:t>
            </a:r>
            <a:r>
              <a:rPr lang="ru-RU" sz="3500" dirty="0"/>
              <a:t>, а </a:t>
            </a:r>
            <a:r>
              <a:rPr lang="ru-RU" sz="3500" dirty="0" err="1"/>
              <a:t>їх</a:t>
            </a:r>
            <a:r>
              <a:rPr lang="ru-RU" sz="3500" dirty="0"/>
              <a:t> </a:t>
            </a:r>
            <a:r>
              <a:rPr lang="ru-RU" sz="3500" dirty="0" err="1"/>
              <a:t>голови</a:t>
            </a:r>
            <a:r>
              <a:rPr lang="ru-RU" sz="3500" dirty="0"/>
              <a:t> </a:t>
            </a:r>
            <a:r>
              <a:rPr lang="ru-RU" sz="3500" dirty="0" err="1"/>
              <a:t>замуровували</a:t>
            </a:r>
            <a:r>
              <a:rPr lang="ru-RU" sz="3500" dirty="0"/>
              <a:t> у </a:t>
            </a:r>
            <a:r>
              <a:rPr lang="ru-RU" sz="3500" dirty="0" err="1"/>
              <a:t>стіни</a:t>
            </a:r>
            <a:r>
              <a:rPr lang="ru-RU" sz="3500" dirty="0"/>
              <a:t> </a:t>
            </a:r>
            <a:r>
              <a:rPr lang="ru-RU" sz="3500" dirty="0" err="1"/>
              <a:t>міських</a:t>
            </a:r>
            <a:r>
              <a:rPr lang="ru-RU" sz="3500" dirty="0"/>
              <a:t> веж.</a:t>
            </a:r>
          </a:p>
          <a:p>
            <a:r>
              <a:rPr lang="ru-RU" sz="3500" dirty="0" err="1"/>
              <a:t>Під</a:t>
            </a:r>
            <a:r>
              <a:rPr lang="ru-RU" sz="3500" dirty="0"/>
              <a:t> час </a:t>
            </a:r>
            <a:r>
              <a:rPr lang="ru-RU" sz="3500" dirty="0" err="1"/>
              <a:t>цього</a:t>
            </a:r>
            <a:r>
              <a:rPr lang="ru-RU" sz="3500" dirty="0"/>
              <a:t> походу </a:t>
            </a:r>
            <a:r>
              <a:rPr lang="ru-RU" sz="3500" dirty="0" err="1"/>
              <a:t>військо</a:t>
            </a:r>
            <a:r>
              <a:rPr lang="ru-RU" sz="3500" dirty="0"/>
              <a:t> Тимура </a:t>
            </a:r>
            <a:r>
              <a:rPr lang="ru-RU" sz="3500" dirty="0" err="1"/>
              <a:t>двічі</a:t>
            </a:r>
            <a:r>
              <a:rPr lang="ru-RU" sz="3500" dirty="0"/>
              <a:t> </a:t>
            </a:r>
            <a:r>
              <a:rPr lang="ru-RU" sz="3500" dirty="0" err="1"/>
              <a:t>вторгалося</a:t>
            </a:r>
            <a:r>
              <a:rPr lang="ru-RU" sz="3500" dirty="0"/>
              <a:t> на </a:t>
            </a:r>
            <a:r>
              <a:rPr lang="ru-RU" sz="3500" dirty="0" err="1"/>
              <a:t>територію</a:t>
            </a:r>
            <a:r>
              <a:rPr lang="ru-RU" sz="3500" dirty="0"/>
              <a:t> </a:t>
            </a:r>
            <a:r>
              <a:rPr lang="ru-RU" sz="3500" dirty="0" err="1"/>
              <a:t>сучасної</a:t>
            </a:r>
            <a:r>
              <a:rPr lang="ru-RU" sz="3500" dirty="0"/>
              <a:t> </a:t>
            </a:r>
            <a:r>
              <a:rPr lang="ru-RU" sz="3500" dirty="0" err="1">
                <a:hlinkClick r:id="rId30" tooltip="Україна"/>
              </a:rPr>
              <a:t>України</a:t>
            </a:r>
            <a:r>
              <a:rPr lang="ru-RU" sz="3500" dirty="0"/>
              <a:t>: один раз, </a:t>
            </a:r>
            <a:r>
              <a:rPr lang="ru-RU" sz="3500" dirty="0" err="1"/>
              <a:t>переслідуючи</a:t>
            </a:r>
            <a:r>
              <a:rPr lang="ru-RU" sz="3500" dirty="0"/>
              <a:t> </a:t>
            </a:r>
            <a:r>
              <a:rPr lang="ru-RU" sz="3500" dirty="0" err="1"/>
              <a:t>емірів</a:t>
            </a:r>
            <a:r>
              <a:rPr lang="ru-RU" sz="3500" dirty="0"/>
              <a:t> </a:t>
            </a:r>
            <a:r>
              <a:rPr lang="ru-RU" sz="3500" dirty="0" err="1"/>
              <a:t>Тохтамиша</a:t>
            </a:r>
            <a:r>
              <a:rPr lang="ru-RU" sz="3500" dirty="0"/>
              <a:t>, </a:t>
            </a:r>
            <a:r>
              <a:rPr lang="ru-RU" sz="3500" dirty="0" err="1"/>
              <a:t>дійшли</a:t>
            </a:r>
            <a:r>
              <a:rPr lang="ru-RU" sz="3500" dirty="0"/>
              <a:t> до </a:t>
            </a:r>
            <a:r>
              <a:rPr lang="ru-RU" sz="3500" dirty="0" err="1">
                <a:hlinkClick r:id="rId31" tooltip="Дніпро"/>
              </a:rPr>
              <a:t>Дніпра</a:t>
            </a:r>
            <a:r>
              <a:rPr lang="ru-RU" sz="3500" dirty="0"/>
              <a:t>, а </a:t>
            </a:r>
            <a:r>
              <a:rPr lang="ru-RU" sz="3500" dirty="0" err="1"/>
              <a:t>звідти</a:t>
            </a:r>
            <a:r>
              <a:rPr lang="ru-RU" sz="3500" dirty="0"/>
              <a:t> - до </a:t>
            </a:r>
            <a:r>
              <a:rPr lang="ru-RU" sz="3500" dirty="0">
                <a:hlinkClick r:id="rId32" tooltip="Дон"/>
              </a:rPr>
              <a:t>Дону</a:t>
            </a:r>
            <a:r>
              <a:rPr lang="ru-RU" sz="3500" dirty="0"/>
              <a:t>, </a:t>
            </a:r>
            <a:r>
              <a:rPr lang="ru-RU" sz="3500" dirty="0" err="1"/>
              <a:t>потім</a:t>
            </a:r>
            <a:r>
              <a:rPr lang="ru-RU" sz="3500" dirty="0"/>
              <a:t> повернули на </a:t>
            </a:r>
            <a:r>
              <a:rPr lang="ru-RU" sz="3500" dirty="0" err="1"/>
              <a:t>північ</a:t>
            </a:r>
            <a:r>
              <a:rPr lang="ru-RU" sz="3500" dirty="0"/>
              <a:t> і </a:t>
            </a:r>
            <a:r>
              <a:rPr lang="ru-RU" sz="3500" dirty="0" err="1"/>
              <a:t>спустошили</a:t>
            </a:r>
            <a:r>
              <a:rPr lang="ru-RU" sz="3500" dirty="0"/>
              <a:t> </a:t>
            </a:r>
            <a:r>
              <a:rPr lang="ru-RU" sz="3500" dirty="0" err="1">
                <a:hlinkClick r:id="rId33" tooltip="Рязань"/>
              </a:rPr>
              <a:t>Рязанську</a:t>
            </a:r>
            <a:r>
              <a:rPr lang="ru-RU" sz="3500" dirty="0"/>
              <a:t> землю (</a:t>
            </a:r>
            <a:r>
              <a:rPr lang="ru-RU" sz="3500" dirty="0" err="1"/>
              <a:t>здобули</a:t>
            </a:r>
            <a:r>
              <a:rPr lang="ru-RU" sz="3500" dirty="0"/>
              <a:t> </a:t>
            </a:r>
            <a:r>
              <a:rPr lang="ru-RU" sz="3500" dirty="0" err="1"/>
              <a:t>місто</a:t>
            </a:r>
            <a:r>
              <a:rPr lang="ru-RU" sz="3500" dirty="0"/>
              <a:t> </a:t>
            </a:r>
            <a:r>
              <a:rPr lang="ru-RU" sz="3500" dirty="0" err="1">
                <a:hlinkClick r:id="rId34" tooltip="Єлець (ще не написана)"/>
              </a:rPr>
              <a:t>Єлець</a:t>
            </a:r>
            <a:r>
              <a:rPr lang="ru-RU" sz="3500" dirty="0"/>
              <a:t>). </a:t>
            </a:r>
            <a:r>
              <a:rPr lang="ru-RU" sz="3500" dirty="0" err="1"/>
              <a:t>Пізніше</a:t>
            </a:r>
            <a:r>
              <a:rPr lang="ru-RU" sz="3500" dirty="0"/>
              <a:t> </a:t>
            </a:r>
            <a:r>
              <a:rPr lang="ru-RU" sz="3500" dirty="0" err="1"/>
              <a:t>війська</a:t>
            </a:r>
            <a:r>
              <a:rPr lang="ru-RU" sz="3500" dirty="0"/>
              <a:t> Тимура повернули на </a:t>
            </a:r>
            <a:r>
              <a:rPr lang="ru-RU" sz="3500" dirty="0" err="1">
                <a:hlinkClick r:id="rId35" tooltip="Кримський півострів"/>
              </a:rPr>
              <a:t>Кримський</a:t>
            </a:r>
            <a:r>
              <a:rPr lang="ru-RU" sz="3500" dirty="0">
                <a:hlinkClick r:id="rId35" tooltip="Кримський півострів"/>
              </a:rPr>
              <a:t> </a:t>
            </a:r>
            <a:r>
              <a:rPr lang="ru-RU" sz="3500" dirty="0" err="1">
                <a:hlinkClick r:id="rId35" tooltip="Кримський півострів"/>
              </a:rPr>
              <a:t>півострів</a:t>
            </a:r>
            <a:r>
              <a:rPr lang="ru-RU" sz="3500" dirty="0"/>
              <a:t>, де </a:t>
            </a:r>
            <a:r>
              <a:rPr lang="ru-RU" sz="3500" dirty="0" err="1"/>
              <a:t>спустошили</a:t>
            </a:r>
            <a:r>
              <a:rPr lang="ru-RU" sz="3500" dirty="0"/>
              <a:t> </a:t>
            </a:r>
            <a:r>
              <a:rPr lang="ru-RU" sz="3500" dirty="0" err="1"/>
              <a:t>міста</a:t>
            </a:r>
            <a:r>
              <a:rPr lang="ru-RU" sz="3500" dirty="0"/>
              <a:t> </a:t>
            </a:r>
            <a:r>
              <a:rPr lang="ru-RU" sz="3500" dirty="0" err="1"/>
              <a:t>Крим</a:t>
            </a:r>
            <a:r>
              <a:rPr lang="ru-RU" sz="3500" dirty="0"/>
              <a:t> (очевидно, </a:t>
            </a:r>
            <a:r>
              <a:rPr lang="ru-RU" sz="3500" dirty="0" err="1"/>
              <a:t>Солхат</a:t>
            </a:r>
            <a:r>
              <a:rPr lang="ru-RU" sz="3500" dirty="0"/>
              <a:t>) та Кафу (</a:t>
            </a:r>
            <a:r>
              <a:rPr lang="ru-RU" sz="3500" dirty="0" err="1">
                <a:hlinkClick r:id="rId36" tooltip="Феодосія"/>
              </a:rPr>
              <a:t>Феодосію</a:t>
            </a:r>
            <a:r>
              <a:rPr lang="ru-RU" sz="3500" dirty="0"/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247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" y="-1"/>
            <a:ext cx="4855525" cy="699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0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err="1"/>
              <a:t>Похід</a:t>
            </a:r>
            <a:r>
              <a:rPr lang="ru-RU" b="1" dirty="0"/>
              <a:t> у </a:t>
            </a:r>
            <a:r>
              <a:rPr lang="ru-RU" b="1" dirty="0" err="1"/>
              <a:t>Єгипет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ru-RU" dirty="0" smtClean="0"/>
              <a:t>Заклавши </a:t>
            </a:r>
            <a:r>
              <a:rPr lang="ru-RU" dirty="0"/>
              <a:t>фундамент </a:t>
            </a:r>
            <a:r>
              <a:rPr lang="ru-RU" dirty="0" err="1"/>
              <a:t>мечеті</a:t>
            </a:r>
            <a:r>
              <a:rPr lang="ru-RU" dirty="0"/>
              <a:t> того ж року Тимур </a:t>
            </a:r>
            <a:r>
              <a:rPr lang="ru-RU" dirty="0" err="1"/>
              <a:t>розпочинає</a:t>
            </a:r>
            <a:r>
              <a:rPr lang="ru-RU" dirty="0"/>
              <a:t> свою </a:t>
            </a:r>
            <a:r>
              <a:rPr lang="ru-RU" dirty="0" err="1"/>
              <a:t>останню</a:t>
            </a:r>
            <a:r>
              <a:rPr lang="ru-RU" dirty="0"/>
              <a:t> </a:t>
            </a:r>
            <a:r>
              <a:rPr lang="ru-RU" dirty="0" err="1"/>
              <a:t>третю</a:t>
            </a:r>
            <a:r>
              <a:rPr lang="ru-RU" dirty="0"/>
              <a:t>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експедицію</a:t>
            </a:r>
            <a:r>
              <a:rPr lang="ru-RU" dirty="0"/>
              <a:t>, метою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покарати</a:t>
            </a:r>
            <a:r>
              <a:rPr lang="ru-RU" dirty="0"/>
              <a:t> </a:t>
            </a:r>
            <a:r>
              <a:rPr lang="ru-RU" dirty="0" err="1"/>
              <a:t>єгипетського</a:t>
            </a:r>
            <a:r>
              <a:rPr lang="ru-RU" dirty="0"/>
              <a:t> султана </a:t>
            </a:r>
            <a:r>
              <a:rPr lang="ru-RU" dirty="0">
                <a:hlinkClick r:id="rId2" tooltip="Мамелюк"/>
              </a:rPr>
              <a:t>Мамелюка</a:t>
            </a:r>
            <a:r>
              <a:rPr lang="ru-RU" dirty="0"/>
              <a:t> за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надавав </a:t>
            </a:r>
            <a:r>
              <a:rPr lang="ru-RU" dirty="0" err="1"/>
              <a:t>підтримку</a:t>
            </a:r>
            <a:r>
              <a:rPr lang="ru-RU" dirty="0"/>
              <a:t> Ахмаду </a:t>
            </a:r>
            <a:r>
              <a:rPr lang="ru-RU" dirty="0" err="1"/>
              <a:t>Джалаїру</a:t>
            </a:r>
            <a:r>
              <a:rPr lang="ru-RU" dirty="0"/>
              <a:t> та </a:t>
            </a:r>
            <a:r>
              <a:rPr lang="ru-RU" dirty="0" err="1"/>
              <a:t>турецькому</a:t>
            </a:r>
            <a:r>
              <a:rPr lang="ru-RU" dirty="0"/>
              <a:t> султану </a:t>
            </a:r>
            <a:r>
              <a:rPr lang="ru-RU" dirty="0" err="1">
                <a:hlinkClick r:id="rId3" tooltip="Баязет (ще не написана)"/>
              </a:rPr>
              <a:t>Баязету</a:t>
            </a:r>
            <a:r>
              <a:rPr lang="ru-RU" dirty="0"/>
              <a:t> І,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захопив</a:t>
            </a:r>
            <a:r>
              <a:rPr lang="ru-RU" dirty="0"/>
              <a:t> </a:t>
            </a:r>
            <a:r>
              <a:rPr lang="ru-RU" dirty="0" err="1"/>
              <a:t>Східну</a:t>
            </a:r>
            <a:r>
              <a:rPr lang="ru-RU" dirty="0"/>
              <a:t> </a:t>
            </a:r>
            <a:r>
              <a:rPr lang="ru-RU" dirty="0" err="1">
                <a:hlinkClick r:id="rId4" tooltip="Анатолія"/>
              </a:rPr>
              <a:t>Анатолію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відновлення</a:t>
            </a:r>
            <a:r>
              <a:rPr lang="ru-RU" dirty="0"/>
              <a:t>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 в </a:t>
            </a:r>
            <a:r>
              <a:rPr lang="ru-RU" dirty="0" err="1">
                <a:hlinkClick r:id="rId5" tooltip="Азербайджан"/>
              </a:rPr>
              <a:t>Азербайджані</a:t>
            </a:r>
            <a:r>
              <a:rPr lang="ru-RU" dirty="0"/>
              <a:t> Тимур рушив у </a:t>
            </a:r>
            <a:r>
              <a:rPr lang="ru-RU" dirty="0" err="1">
                <a:hlinkClick r:id="rId6" tooltip="Сирія"/>
              </a:rPr>
              <a:t>Сирію</a:t>
            </a:r>
            <a:r>
              <a:rPr lang="ru-RU" dirty="0"/>
              <a:t>. </a:t>
            </a:r>
            <a:r>
              <a:rPr lang="ru-RU" dirty="0">
                <a:hlinkClick r:id="rId7" tooltip="Алеппо"/>
              </a:rPr>
              <a:t>Алеппо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взятий штурмом та </a:t>
            </a:r>
            <a:r>
              <a:rPr lang="ru-RU" dirty="0" err="1"/>
              <a:t>пограбований</a:t>
            </a:r>
            <a:r>
              <a:rPr lang="ru-RU" dirty="0"/>
              <a:t>, </a:t>
            </a:r>
            <a:r>
              <a:rPr lang="ru-RU" dirty="0" err="1"/>
              <a:t>армія</a:t>
            </a:r>
            <a:r>
              <a:rPr lang="ru-RU" dirty="0"/>
              <a:t> Мамелюка </a:t>
            </a:r>
            <a:r>
              <a:rPr lang="ru-RU" dirty="0" err="1"/>
              <a:t>розбита</a:t>
            </a:r>
            <a:r>
              <a:rPr lang="ru-RU" dirty="0"/>
              <a:t>, а </a:t>
            </a:r>
            <a:r>
              <a:rPr lang="ru-RU" dirty="0">
                <a:hlinkClick r:id="rId8" tooltip="Дамаск"/>
              </a:rPr>
              <a:t>Дамаск</a:t>
            </a:r>
            <a:r>
              <a:rPr lang="ru-RU" dirty="0"/>
              <a:t> </a:t>
            </a:r>
            <a:r>
              <a:rPr lang="ru-RU" dirty="0" err="1"/>
              <a:t>захоплений</a:t>
            </a:r>
            <a:r>
              <a:rPr lang="ru-RU" dirty="0"/>
              <a:t> </a:t>
            </a:r>
            <a:r>
              <a:rPr lang="ru-RU" dirty="0">
                <a:hlinkClick r:id="rId9" tooltip="1400"/>
              </a:rPr>
              <a:t>1400</a:t>
            </a:r>
            <a:r>
              <a:rPr lang="ru-RU" dirty="0"/>
              <a:t> р. </a:t>
            </a:r>
            <a:r>
              <a:rPr lang="ru-RU" dirty="0" err="1"/>
              <a:t>Нищівним</a:t>
            </a:r>
            <a:r>
              <a:rPr lang="ru-RU" dirty="0"/>
              <a:t> ударом по </a:t>
            </a:r>
            <a:r>
              <a:rPr lang="ru-RU" dirty="0" err="1"/>
              <a:t>добробуту</a:t>
            </a:r>
            <a:r>
              <a:rPr lang="ru-RU" dirty="0"/>
              <a:t> </a:t>
            </a:r>
            <a:r>
              <a:rPr lang="ru-RU" dirty="0" err="1"/>
              <a:t>Єгипту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те, </a:t>
            </a:r>
            <a:r>
              <a:rPr lang="ru-RU" dirty="0" err="1"/>
              <a:t>що</a:t>
            </a:r>
            <a:r>
              <a:rPr lang="ru-RU" dirty="0"/>
              <a:t> Тимур </a:t>
            </a:r>
            <a:r>
              <a:rPr lang="ru-RU" dirty="0" err="1"/>
              <a:t>вислав</a:t>
            </a:r>
            <a:r>
              <a:rPr lang="ru-RU" dirty="0"/>
              <a:t> у Самарканд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майстрів</a:t>
            </a:r>
            <a:r>
              <a:rPr lang="ru-RU" dirty="0"/>
              <a:t> на </a:t>
            </a:r>
            <a:r>
              <a:rPr lang="ru-RU" dirty="0" err="1"/>
              <a:t>будівництво</a:t>
            </a:r>
            <a:r>
              <a:rPr lang="ru-RU" dirty="0"/>
              <a:t> мечетей та </a:t>
            </a:r>
            <a:r>
              <a:rPr lang="ru-RU" dirty="0" err="1"/>
              <a:t>палаців</a:t>
            </a:r>
            <a:r>
              <a:rPr lang="ru-RU" dirty="0"/>
              <a:t>. </a:t>
            </a:r>
            <a:r>
              <a:rPr lang="ru-RU" dirty="0">
                <a:hlinkClick r:id="rId10" tooltip="1401"/>
              </a:rPr>
              <a:t>1401</a:t>
            </a:r>
            <a:r>
              <a:rPr lang="ru-RU" dirty="0"/>
              <a:t> року штурмом взято </a:t>
            </a:r>
            <a:r>
              <a:rPr lang="ru-RU" dirty="0">
                <a:hlinkClick r:id="rId11" tooltip="Багдад"/>
              </a:rPr>
              <a:t>Багдад</a:t>
            </a:r>
            <a:r>
              <a:rPr lang="ru-RU" dirty="0"/>
              <a:t>, </a:t>
            </a:r>
            <a:r>
              <a:rPr lang="ru-RU" dirty="0" err="1"/>
              <a:t>двадцять</a:t>
            </a:r>
            <a:r>
              <a:rPr lang="ru-RU" dirty="0"/>
              <a:t>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мешканців</a:t>
            </a:r>
            <a:r>
              <a:rPr lang="ru-RU" dirty="0"/>
              <a:t> вбито, а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вцілілі</a:t>
            </a:r>
            <a:r>
              <a:rPr lang="ru-RU" dirty="0"/>
              <a:t> </a:t>
            </a:r>
            <a:r>
              <a:rPr lang="ru-RU" dirty="0" err="1"/>
              <a:t>пам'ятки</a:t>
            </a:r>
            <a:r>
              <a:rPr lang="ru-RU" dirty="0"/>
              <a:t> </a:t>
            </a:r>
            <a:r>
              <a:rPr lang="ru-RU" dirty="0" err="1"/>
              <a:t>зруйновано</a:t>
            </a:r>
            <a:r>
              <a:rPr lang="ru-RU" dirty="0"/>
              <a:t>. Тимур </a:t>
            </a:r>
            <a:r>
              <a:rPr lang="ru-RU" dirty="0" err="1"/>
              <a:t>перезимував</a:t>
            </a:r>
            <a:r>
              <a:rPr lang="ru-RU" dirty="0"/>
              <a:t> у </a:t>
            </a:r>
            <a:r>
              <a:rPr lang="ru-RU" dirty="0" err="1">
                <a:hlinkClick r:id="rId12" tooltip="Грузія"/>
              </a:rPr>
              <a:t>Грузії</a:t>
            </a:r>
            <a:r>
              <a:rPr lang="ru-RU" dirty="0"/>
              <a:t>, а </a:t>
            </a:r>
            <a:r>
              <a:rPr lang="ru-RU" dirty="0" err="1"/>
              <a:t>навесні</a:t>
            </a:r>
            <a:r>
              <a:rPr lang="ru-RU" dirty="0"/>
              <a:t> </a:t>
            </a:r>
            <a:r>
              <a:rPr lang="ru-RU" dirty="0" err="1"/>
              <a:t>перетнув</a:t>
            </a:r>
            <a:r>
              <a:rPr lang="ru-RU" dirty="0"/>
              <a:t> кордон </a:t>
            </a:r>
            <a:r>
              <a:rPr lang="ru-RU" dirty="0" err="1"/>
              <a:t>Анатолії</a:t>
            </a:r>
            <a:r>
              <a:rPr lang="ru-RU" dirty="0"/>
              <a:t>, </a:t>
            </a:r>
            <a:r>
              <a:rPr lang="ru-RU" dirty="0" err="1"/>
              <a:t>розбив</a:t>
            </a:r>
            <a:r>
              <a:rPr lang="ru-RU" dirty="0"/>
              <a:t> </a:t>
            </a:r>
            <a:r>
              <a:rPr lang="ru-RU" dirty="0" err="1"/>
              <a:t>Баязета</a:t>
            </a:r>
            <a:r>
              <a:rPr lang="ru-RU" dirty="0"/>
              <a:t> </a:t>
            </a:r>
            <a:r>
              <a:rPr lang="ru-RU" dirty="0">
                <a:hlinkClick r:id="rId13" tooltip="20 червня"/>
              </a:rPr>
              <a:t>20 </a:t>
            </a:r>
            <a:r>
              <a:rPr lang="ru-RU" dirty="0" err="1">
                <a:hlinkClick r:id="rId13" tooltip="20 червня"/>
              </a:rPr>
              <a:t>червня</a:t>
            </a:r>
            <a:r>
              <a:rPr lang="ru-RU" dirty="0"/>
              <a:t> </a:t>
            </a:r>
            <a:r>
              <a:rPr lang="ru-RU" dirty="0">
                <a:hlinkClick r:id="rId14" tooltip="1402"/>
              </a:rPr>
              <a:t>1402</a:t>
            </a:r>
            <a:r>
              <a:rPr lang="ru-RU" dirty="0"/>
              <a:t> року </a:t>
            </a:r>
            <a:r>
              <a:rPr lang="ru-RU" dirty="0" err="1"/>
              <a:t>поблизу</a:t>
            </a:r>
            <a:r>
              <a:rPr lang="ru-RU" dirty="0"/>
              <a:t> </a:t>
            </a:r>
            <a:r>
              <a:rPr lang="ru-RU" dirty="0" err="1">
                <a:hlinkClick r:id="rId15" tooltip="Анкара"/>
              </a:rPr>
              <a:t>Анкари</a:t>
            </a:r>
            <a:r>
              <a:rPr lang="ru-RU" dirty="0"/>
              <a:t> та </a:t>
            </a:r>
            <a:r>
              <a:rPr lang="ru-RU" dirty="0" err="1"/>
              <a:t>захопив</a:t>
            </a:r>
            <a:r>
              <a:rPr lang="ru-RU" dirty="0"/>
              <a:t> </a:t>
            </a:r>
            <a:r>
              <a:rPr lang="ru-RU" dirty="0" err="1"/>
              <a:t>Смірну</a:t>
            </a:r>
            <a:r>
              <a:rPr lang="ru-RU" dirty="0"/>
              <a:t> (</a:t>
            </a:r>
            <a:r>
              <a:rPr lang="ru-RU" dirty="0" err="1">
                <a:hlinkClick r:id="rId16" tooltip="Ізмір"/>
              </a:rPr>
              <a:t>Ізмір</a:t>
            </a:r>
            <a:r>
              <a:rPr lang="ru-RU" dirty="0"/>
              <a:t>), </a:t>
            </a:r>
            <a:r>
              <a:rPr lang="ru-RU" dirty="0" err="1"/>
              <a:t>якою</a:t>
            </a:r>
            <a:r>
              <a:rPr lang="ru-RU" dirty="0"/>
              <a:t> </a:t>
            </a:r>
            <a:r>
              <a:rPr lang="ru-RU" dirty="0" err="1"/>
              <a:t>володіли</a:t>
            </a:r>
            <a:r>
              <a:rPr lang="ru-RU" dirty="0"/>
              <a:t> </a:t>
            </a:r>
            <a:r>
              <a:rPr lang="ru-RU" dirty="0" err="1"/>
              <a:t>лицарі</a:t>
            </a:r>
            <a:r>
              <a:rPr lang="ru-RU" dirty="0"/>
              <a:t> з </a:t>
            </a:r>
            <a:r>
              <a:rPr lang="ru-RU" dirty="0">
                <a:hlinkClick r:id="rId17" tooltip="Родос"/>
              </a:rPr>
              <a:t>Родосу</a:t>
            </a:r>
            <a:r>
              <a:rPr lang="ru-RU" dirty="0"/>
              <a:t> (</a:t>
            </a:r>
            <a:r>
              <a:rPr lang="ru-RU" dirty="0">
                <a:hlinkClick r:id="rId18" tooltip="Орден Іонітів"/>
              </a:rPr>
              <a:t>Орден </a:t>
            </a:r>
            <a:r>
              <a:rPr lang="ru-RU" dirty="0" err="1">
                <a:hlinkClick r:id="rId18" tooltip="Орден Іонітів"/>
              </a:rPr>
              <a:t>Іонітів</a:t>
            </a:r>
            <a:r>
              <a:rPr lang="ru-RU" dirty="0"/>
              <a:t>). Султан </a:t>
            </a:r>
            <a:r>
              <a:rPr lang="ru-RU" dirty="0" err="1"/>
              <a:t>Баязет</a:t>
            </a:r>
            <a:r>
              <a:rPr lang="ru-RU" dirty="0"/>
              <a:t> помер у </a:t>
            </a:r>
            <a:r>
              <a:rPr lang="ru-RU" dirty="0" err="1"/>
              <a:t>полоні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373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141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5805264"/>
            <a:ext cx="4572000" cy="92333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r>
              <a:rPr lang="ru-RU" dirty="0"/>
              <a:t>Тимур наносит поражение </a:t>
            </a:r>
            <a:r>
              <a:rPr lang="ru-RU" dirty="0" err="1"/>
              <a:t>мамлюкскому</a:t>
            </a:r>
            <a:r>
              <a:rPr lang="ru-RU" dirty="0"/>
              <a:t> султану Египта Султан </a:t>
            </a:r>
            <a:r>
              <a:rPr lang="ru-RU" dirty="0" err="1"/>
              <a:t>Насир</a:t>
            </a:r>
            <a:r>
              <a:rPr lang="ru-RU" dirty="0"/>
              <a:t> </a:t>
            </a:r>
            <a:r>
              <a:rPr lang="ru-RU" dirty="0" err="1"/>
              <a:t>адину</a:t>
            </a:r>
            <a:r>
              <a:rPr lang="ru-RU" dirty="0"/>
              <a:t> </a:t>
            </a:r>
            <a:r>
              <a:rPr lang="ru-RU" dirty="0" err="1"/>
              <a:t>Фараджу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386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err="1"/>
              <a:t>Похід</a:t>
            </a:r>
            <a:r>
              <a:rPr lang="ru-RU" b="1" dirty="0"/>
              <a:t> в </a:t>
            </a:r>
            <a:r>
              <a:rPr lang="ru-RU" b="1" dirty="0" err="1"/>
              <a:t>Індію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>
                <a:hlinkClick r:id="rId2" tooltip="1398"/>
              </a:rPr>
              <a:t>1398</a:t>
            </a:r>
            <a:r>
              <a:rPr lang="ru-RU" dirty="0" smtClean="0"/>
              <a:t> </a:t>
            </a:r>
            <a:r>
              <a:rPr lang="ru-RU" dirty="0"/>
              <a:t>року, коли Тимуру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далеко за </a:t>
            </a:r>
            <a:r>
              <a:rPr lang="ru-RU" dirty="0" err="1"/>
              <a:t>шістдесят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розпочав</a:t>
            </a:r>
            <a:r>
              <a:rPr lang="ru-RU" dirty="0"/>
              <a:t> </a:t>
            </a:r>
            <a:r>
              <a:rPr lang="ru-RU" dirty="0" err="1"/>
              <a:t>другий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великих </a:t>
            </a:r>
            <a:r>
              <a:rPr lang="ru-RU" dirty="0" err="1"/>
              <a:t>походів</a:t>
            </a:r>
            <a:r>
              <a:rPr lang="ru-RU" dirty="0"/>
              <a:t> — на </a:t>
            </a:r>
            <a:r>
              <a:rPr lang="ru-RU" dirty="0" err="1"/>
              <a:t>Індію</a:t>
            </a:r>
            <a:r>
              <a:rPr lang="ru-RU" dirty="0"/>
              <a:t>, </a:t>
            </a:r>
            <a:r>
              <a:rPr lang="ru-RU" dirty="0" err="1"/>
              <a:t>обурений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султани</a:t>
            </a:r>
            <a:r>
              <a:rPr lang="ru-RU" dirty="0"/>
              <a:t> </a:t>
            </a:r>
            <a:r>
              <a:rPr lang="ru-RU" dirty="0" err="1"/>
              <a:t>Делі</a:t>
            </a:r>
            <a:r>
              <a:rPr lang="ru-RU" dirty="0"/>
              <a:t> </a:t>
            </a:r>
            <a:r>
              <a:rPr lang="ru-RU" dirty="0" err="1"/>
              <a:t>виявляли</a:t>
            </a:r>
            <a:r>
              <a:rPr lang="ru-RU" dirty="0"/>
              <a:t> </a:t>
            </a:r>
            <a:r>
              <a:rPr lang="ru-RU" dirty="0" err="1"/>
              <a:t>надто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терпимості</a:t>
            </a:r>
            <a:r>
              <a:rPr lang="ru-RU" dirty="0"/>
              <a:t> у </a:t>
            </a:r>
            <a:r>
              <a:rPr lang="ru-RU" dirty="0" err="1"/>
              <a:t>відношенні</a:t>
            </a:r>
            <a:r>
              <a:rPr lang="ru-RU" dirty="0"/>
              <a:t> до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підданих</a:t>
            </a:r>
            <a:r>
              <a:rPr lang="ru-RU" dirty="0"/>
              <a:t>. </a:t>
            </a:r>
            <a:r>
              <a:rPr lang="ru-RU" dirty="0">
                <a:hlinkClick r:id="rId3" tooltip="24 вересня"/>
              </a:rPr>
              <a:t>24 </a:t>
            </a:r>
            <a:r>
              <a:rPr lang="ru-RU" dirty="0" err="1">
                <a:hlinkClick r:id="rId3" tooltip="24 вересня"/>
              </a:rPr>
              <a:t>вересня</a:t>
            </a:r>
            <a:r>
              <a:rPr lang="ru-RU" dirty="0"/>
              <a:t> </a:t>
            </a:r>
            <a:r>
              <a:rPr lang="ru-RU" dirty="0" err="1"/>
              <a:t>військо</a:t>
            </a:r>
            <a:r>
              <a:rPr lang="ru-RU" dirty="0"/>
              <a:t> Тимура </a:t>
            </a:r>
            <a:r>
              <a:rPr lang="ru-RU" dirty="0" err="1"/>
              <a:t>перейшло</a:t>
            </a:r>
            <a:r>
              <a:rPr lang="ru-RU" dirty="0"/>
              <a:t> </a:t>
            </a:r>
            <a:r>
              <a:rPr lang="ru-RU" dirty="0" err="1">
                <a:hlinkClick r:id="rId4" tooltip="Інд"/>
              </a:rPr>
              <a:t>Інд</a:t>
            </a:r>
            <a:r>
              <a:rPr lang="ru-RU" dirty="0"/>
              <a:t> і </a:t>
            </a:r>
            <a:r>
              <a:rPr lang="ru-RU" dirty="0" err="1"/>
              <a:t>увійшло</a:t>
            </a:r>
            <a:r>
              <a:rPr lang="ru-RU" dirty="0"/>
              <a:t> у </a:t>
            </a:r>
            <a:r>
              <a:rPr lang="ru-RU" dirty="0" err="1">
                <a:hlinkClick r:id="rId5" tooltip="Делі"/>
              </a:rPr>
              <a:t>Делі</a:t>
            </a:r>
            <a:r>
              <a:rPr lang="ru-RU" dirty="0"/>
              <a:t>. </a:t>
            </a:r>
            <a:r>
              <a:rPr lang="ru-RU" dirty="0" err="1"/>
              <a:t>Армія</a:t>
            </a:r>
            <a:r>
              <a:rPr lang="ru-RU" dirty="0"/>
              <a:t> Махмуда </a:t>
            </a:r>
            <a:r>
              <a:rPr lang="ru-RU" dirty="0" err="1"/>
              <a:t>Туглака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розбита</a:t>
            </a:r>
            <a:r>
              <a:rPr lang="ru-RU" dirty="0"/>
              <a:t> при </a:t>
            </a:r>
            <a:r>
              <a:rPr lang="ru-RU" dirty="0" err="1">
                <a:hlinkClick r:id="rId6" tooltip="Паніпате (ще не написана)"/>
              </a:rPr>
              <a:t>Паніпате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>
                <a:hlinkClick r:id="rId7" tooltip="17 грудня"/>
              </a:rPr>
              <a:t>17 </a:t>
            </a:r>
            <a:r>
              <a:rPr lang="ru-RU" dirty="0" err="1">
                <a:hlinkClick r:id="rId7" tooltip="17 грудня"/>
              </a:rPr>
              <a:t>грудня</a:t>
            </a:r>
            <a:r>
              <a:rPr lang="ru-RU" dirty="0"/>
              <a:t>.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столиці</a:t>
            </a:r>
            <a:r>
              <a:rPr lang="ru-RU" dirty="0"/>
              <a:t> </a:t>
            </a:r>
            <a:r>
              <a:rPr lang="ru-RU" dirty="0" err="1"/>
              <a:t>Делі</a:t>
            </a:r>
            <a:r>
              <a:rPr lang="ru-RU" dirty="0"/>
              <a:t> </a:t>
            </a:r>
            <a:r>
              <a:rPr lang="ru-RU" dirty="0" err="1"/>
              <a:t>залишились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руїни</a:t>
            </a:r>
            <a:r>
              <a:rPr lang="ru-RU" dirty="0"/>
              <a:t>, з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місто</a:t>
            </a:r>
            <a:r>
              <a:rPr lang="ru-RU" dirty="0"/>
              <a:t> </a:t>
            </a:r>
            <a:r>
              <a:rPr lang="ru-RU" dirty="0" err="1"/>
              <a:t>відроджувалось</a:t>
            </a:r>
            <a:r>
              <a:rPr lang="ru-RU" dirty="0"/>
              <a:t> потому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століття</a:t>
            </a:r>
            <a:r>
              <a:rPr lang="ru-RU" dirty="0"/>
              <a:t>. </a:t>
            </a:r>
            <a:r>
              <a:rPr lang="ru-RU" dirty="0">
                <a:hlinkClick r:id="rId8" tooltip="1399"/>
              </a:rPr>
              <a:t>1399</a:t>
            </a:r>
            <a:r>
              <a:rPr lang="ru-RU" dirty="0"/>
              <a:t> року Тимур </a:t>
            </a:r>
            <a:r>
              <a:rPr lang="ru-RU" dirty="0" err="1"/>
              <a:t>повернувся</a:t>
            </a:r>
            <a:r>
              <a:rPr lang="ru-RU" dirty="0"/>
              <a:t> до Самарканду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величезною</a:t>
            </a:r>
            <a:r>
              <a:rPr lang="ru-RU" dirty="0"/>
              <a:t> </a:t>
            </a:r>
            <a:r>
              <a:rPr lang="ru-RU" dirty="0" err="1"/>
              <a:t>здобиччю</a:t>
            </a:r>
            <a:r>
              <a:rPr lang="ru-RU" dirty="0"/>
              <a:t>. </a:t>
            </a:r>
            <a:r>
              <a:rPr lang="ru-RU" dirty="0" err="1"/>
              <a:t>Сучасник</a:t>
            </a:r>
            <a:r>
              <a:rPr lang="ru-RU" dirty="0"/>
              <a:t> </a:t>
            </a:r>
            <a:r>
              <a:rPr lang="ru-RU" dirty="0" err="1"/>
              <a:t>Руї</a:t>
            </a:r>
            <a:r>
              <a:rPr lang="ru-RU" dirty="0"/>
              <a:t> Гонсалес да </a:t>
            </a:r>
            <a:r>
              <a:rPr lang="ru-RU" dirty="0" err="1"/>
              <a:t>Клавіхо</a:t>
            </a:r>
            <a:r>
              <a:rPr lang="ru-RU" dirty="0"/>
              <a:t> писав,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поміж</a:t>
            </a:r>
            <a:r>
              <a:rPr lang="ru-RU" dirty="0"/>
              <a:t> </a:t>
            </a:r>
            <a:r>
              <a:rPr lang="ru-RU" dirty="0" err="1"/>
              <a:t>іншого</a:t>
            </a:r>
            <a:r>
              <a:rPr lang="ru-RU" dirty="0"/>
              <a:t> 90 </a:t>
            </a:r>
            <a:r>
              <a:rPr lang="ru-RU" dirty="0" err="1"/>
              <a:t>захоплених</a:t>
            </a:r>
            <a:r>
              <a:rPr lang="ru-RU" dirty="0"/>
              <a:t> </a:t>
            </a:r>
            <a:r>
              <a:rPr lang="ru-RU" dirty="0" err="1"/>
              <a:t>слонів</a:t>
            </a:r>
            <a:r>
              <a:rPr lang="ru-RU" dirty="0"/>
              <a:t> несли на </a:t>
            </a:r>
            <a:r>
              <a:rPr lang="ru-RU" dirty="0" err="1"/>
              <a:t>собі</a:t>
            </a:r>
            <a:r>
              <a:rPr lang="ru-RU" dirty="0"/>
              <a:t> </a:t>
            </a:r>
            <a:r>
              <a:rPr lang="ru-RU" dirty="0" err="1"/>
              <a:t>будівельне</a:t>
            </a:r>
            <a:r>
              <a:rPr lang="ru-RU" dirty="0"/>
              <a:t> </a:t>
            </a:r>
            <a:r>
              <a:rPr lang="ru-RU" dirty="0" err="1"/>
              <a:t>каміння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індійських</a:t>
            </a:r>
            <a:r>
              <a:rPr lang="ru-RU" dirty="0"/>
              <a:t> </a:t>
            </a:r>
            <a:r>
              <a:rPr lang="ru-RU" dirty="0" err="1"/>
              <a:t>кар'єрів</a:t>
            </a:r>
            <a:r>
              <a:rPr lang="ru-RU" dirty="0"/>
              <a:t> для </a:t>
            </a:r>
            <a:r>
              <a:rPr lang="ru-RU" dirty="0" err="1"/>
              <a:t>зведення</a:t>
            </a:r>
            <a:r>
              <a:rPr lang="ru-RU" dirty="0"/>
              <a:t> </a:t>
            </a:r>
            <a:r>
              <a:rPr lang="ru-RU" dirty="0" err="1">
                <a:hlinkClick r:id="rId9" tooltip="Мечеть"/>
              </a:rPr>
              <a:t>мечеті</a:t>
            </a:r>
            <a:r>
              <a:rPr lang="ru-RU" dirty="0"/>
              <a:t> у </a:t>
            </a:r>
            <a:r>
              <a:rPr lang="ru-RU" dirty="0" err="1"/>
              <a:t>Самарканді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61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280920" cy="636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5657671"/>
            <a:ext cx="7524328" cy="1200329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dirty="0"/>
              <a:t>Тамерлан перезимовал в Грузии, а весной пересек границу Анатолии, разбил </a:t>
            </a:r>
            <a:r>
              <a:rPr lang="ru-RU" dirty="0" err="1"/>
              <a:t>Баязета</a:t>
            </a:r>
            <a:r>
              <a:rPr lang="ru-RU" dirty="0"/>
              <a:t> около Анкары (20 июля 1402 года) и захватил Смирну, которой владели родосские рыцари. </a:t>
            </a:r>
            <a:r>
              <a:rPr lang="ru-RU" dirty="0" err="1"/>
              <a:t>Баязет</a:t>
            </a:r>
            <a:r>
              <a:rPr lang="ru-RU" dirty="0"/>
              <a:t> умер в плену, а история его заточения в железной клетке навечно вошла в легенду.</a:t>
            </a:r>
          </a:p>
        </p:txBody>
      </p:sp>
    </p:spTree>
    <p:extLst>
      <p:ext uri="{BB962C8B-B14F-4D97-AF65-F5344CB8AC3E}">
        <p14:creationId xmlns:p14="http://schemas.microsoft.com/office/powerpoint/2010/main" val="19215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35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65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3" y="476672"/>
            <a:ext cx="906124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4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58143" y="6093296"/>
            <a:ext cx="2756780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/>
          <a:p>
            <a:r>
              <a:rPr lang="ru-RU" dirty="0"/>
              <a:t>Государство Тамерлана</a:t>
            </a:r>
          </a:p>
        </p:txBody>
      </p:sp>
    </p:spTree>
    <p:extLst>
      <p:ext uri="{BB962C8B-B14F-4D97-AF65-F5344CB8AC3E}">
        <p14:creationId xmlns:p14="http://schemas.microsoft.com/office/powerpoint/2010/main" val="309683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8396865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49951" y="6021288"/>
            <a:ext cx="4572000" cy="64633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r>
              <a:rPr lang="ru-RU" dirty="0"/>
              <a:t>Двор Тимура (1405 г.): 1 - Тимур в старости; 2 - гвардеец; 3 - танцовщица.</a:t>
            </a:r>
          </a:p>
        </p:txBody>
      </p:sp>
    </p:spTree>
    <p:extLst>
      <p:ext uri="{BB962C8B-B14F-4D97-AF65-F5344CB8AC3E}">
        <p14:creationId xmlns:p14="http://schemas.microsoft.com/office/powerpoint/2010/main" val="197803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8299227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84994" y="5934670"/>
            <a:ext cx="6057316" cy="92333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dirty="0"/>
              <a:t>Враги </a:t>
            </a:r>
            <a:r>
              <a:rPr lang="ru-RU" dirty="0" err="1"/>
              <a:t>Тимуридов</a:t>
            </a:r>
            <a:r>
              <a:rPr lang="ru-RU" dirty="0"/>
              <a:t> (XV в.): 1 - лучник-тюрк (2-я половина XV в.); 2 - тюркский кавалерист (середина XV в.); 3 - грузинский кавалерист (конец XV в.).</a:t>
            </a:r>
          </a:p>
        </p:txBody>
      </p:sp>
    </p:spTree>
    <p:extLst>
      <p:ext uri="{BB962C8B-B14F-4D97-AF65-F5344CB8AC3E}">
        <p14:creationId xmlns:p14="http://schemas.microsoft.com/office/powerpoint/2010/main" val="143120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8396865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5934670"/>
            <a:ext cx="6192688" cy="92333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dirty="0"/>
              <a:t>Падение </a:t>
            </a:r>
            <a:r>
              <a:rPr lang="ru-RU" dirty="0" err="1"/>
              <a:t>тимуридов</a:t>
            </a:r>
            <a:r>
              <a:rPr lang="ru-RU" dirty="0"/>
              <a:t> (конец XV в.): 1 - узбекский воин (конец XV в.); 2 - воин-</a:t>
            </a:r>
            <a:r>
              <a:rPr lang="ru-RU" dirty="0" err="1"/>
              <a:t>тимурид</a:t>
            </a:r>
            <a:r>
              <a:rPr lang="ru-RU" dirty="0"/>
              <a:t> (конец XV в.); 3 - знатная </a:t>
            </a:r>
            <a:r>
              <a:rPr lang="ru-RU" dirty="0" err="1"/>
              <a:t>тимуридка</a:t>
            </a:r>
            <a:r>
              <a:rPr lang="ru-RU" dirty="0"/>
              <a:t> и ребёнок (конец XV в.).</a:t>
            </a:r>
          </a:p>
        </p:txBody>
      </p:sp>
    </p:spTree>
    <p:extLst>
      <p:ext uri="{BB962C8B-B14F-4D97-AF65-F5344CB8AC3E}">
        <p14:creationId xmlns:p14="http://schemas.microsoft.com/office/powerpoint/2010/main" val="237029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Смерть Тимура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/>
              <a:t>Як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припинили</a:t>
            </a:r>
            <a:r>
              <a:rPr lang="ru-RU" dirty="0"/>
              <a:t> </a:t>
            </a:r>
            <a:r>
              <a:rPr lang="ru-RU" dirty="0" err="1"/>
              <a:t>чинити</a:t>
            </a:r>
            <a:r>
              <a:rPr lang="ru-RU" dirty="0"/>
              <a:t> </a:t>
            </a:r>
            <a:r>
              <a:rPr lang="ru-RU" dirty="0" err="1"/>
              <a:t>опір</a:t>
            </a:r>
            <a:r>
              <a:rPr lang="ru-RU" dirty="0"/>
              <a:t> </a:t>
            </a:r>
            <a:r>
              <a:rPr lang="ru-RU" dirty="0" err="1"/>
              <a:t>єгипетський</a:t>
            </a:r>
            <a:r>
              <a:rPr lang="ru-RU" dirty="0"/>
              <a:t> султан та </a:t>
            </a:r>
            <a:r>
              <a:rPr lang="ru-RU" dirty="0" err="1"/>
              <a:t>Іоанн</a:t>
            </a:r>
            <a:r>
              <a:rPr lang="ru-RU" dirty="0"/>
              <a:t> </a:t>
            </a:r>
            <a:r>
              <a:rPr lang="en-US" dirty="0"/>
              <a:t>VII (</a:t>
            </a:r>
            <a:r>
              <a:rPr lang="ru-RU" dirty="0"/>
              <a:t>у </a:t>
            </a:r>
            <a:r>
              <a:rPr lang="ru-RU" dirty="0" err="1"/>
              <a:t>подальшому</a:t>
            </a:r>
            <a:r>
              <a:rPr lang="ru-RU" dirty="0"/>
              <a:t> </a:t>
            </a:r>
            <a:r>
              <a:rPr lang="ru-RU" dirty="0" err="1"/>
              <a:t>співправитель</a:t>
            </a:r>
            <a:r>
              <a:rPr lang="ru-RU" dirty="0"/>
              <a:t> </a:t>
            </a:r>
            <a:r>
              <a:rPr lang="ru-RU" dirty="0" err="1"/>
              <a:t>Михайла</a:t>
            </a:r>
            <a:r>
              <a:rPr lang="ru-RU" dirty="0"/>
              <a:t> ІІ Палеолога), Тимур </a:t>
            </a:r>
            <a:r>
              <a:rPr lang="ru-RU" dirty="0" err="1"/>
              <a:t>повернувся</a:t>
            </a:r>
            <a:r>
              <a:rPr lang="ru-RU" dirty="0"/>
              <a:t> у Самарканд і тут </a:t>
            </a:r>
            <a:r>
              <a:rPr lang="ru-RU" dirty="0" err="1"/>
              <a:t>вже</a:t>
            </a:r>
            <a:r>
              <a:rPr lang="ru-RU" dirty="0"/>
              <a:t> почав </a:t>
            </a:r>
            <a:r>
              <a:rPr lang="ru-RU" dirty="0" err="1"/>
              <a:t>готуватись</a:t>
            </a:r>
            <a:r>
              <a:rPr lang="ru-RU" dirty="0"/>
              <a:t> до </a:t>
            </a:r>
            <a:r>
              <a:rPr lang="ru-RU" dirty="0" err="1"/>
              <a:t>наступної</a:t>
            </a:r>
            <a:r>
              <a:rPr lang="ru-RU" dirty="0"/>
              <a:t> </a:t>
            </a:r>
            <a:r>
              <a:rPr lang="ru-RU" dirty="0" err="1"/>
              <a:t>експедиції</a:t>
            </a:r>
            <a:r>
              <a:rPr lang="ru-RU" dirty="0"/>
              <a:t> у </a:t>
            </a:r>
            <a:r>
              <a:rPr lang="ru-RU" dirty="0">
                <a:hlinkClick r:id="rId2" tooltip="Китай"/>
              </a:rPr>
              <a:t>Китай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виступив</a:t>
            </a:r>
            <a:r>
              <a:rPr lang="ru-RU" dirty="0"/>
              <a:t> </a:t>
            </a:r>
            <a:r>
              <a:rPr lang="ru-RU" dirty="0" err="1"/>
              <a:t>наприкінці</a:t>
            </a:r>
            <a:r>
              <a:rPr lang="ru-RU" dirty="0"/>
              <a:t> </a:t>
            </a:r>
            <a:r>
              <a:rPr lang="ru-RU" dirty="0" err="1"/>
              <a:t>грудня</a:t>
            </a:r>
            <a:r>
              <a:rPr lang="ru-RU" dirty="0"/>
              <a:t>, </a:t>
            </a:r>
            <a:r>
              <a:rPr lang="ru-RU" dirty="0" err="1"/>
              <a:t>проте</a:t>
            </a:r>
            <a:r>
              <a:rPr lang="ru-RU" dirty="0"/>
              <a:t> в </a:t>
            </a:r>
            <a:r>
              <a:rPr lang="ru-RU" dirty="0" err="1">
                <a:hlinkClick r:id="rId3" tooltip="Отрар (ще не написана)"/>
              </a:rPr>
              <a:t>Отрарі</a:t>
            </a:r>
            <a:r>
              <a:rPr lang="ru-RU" dirty="0"/>
              <a:t> на </a:t>
            </a:r>
            <a:r>
              <a:rPr lang="ru-RU" dirty="0" err="1"/>
              <a:t>річці</a:t>
            </a:r>
            <a:r>
              <a:rPr lang="ru-RU" dirty="0"/>
              <a:t> </a:t>
            </a:r>
            <a:r>
              <a:rPr lang="ru-RU" dirty="0" err="1">
                <a:hlinkClick r:id="rId4" tooltip="Сирдар'я (річка)"/>
              </a:rPr>
              <a:t>Сирдар'я</a:t>
            </a:r>
            <a:r>
              <a:rPr lang="ru-RU" dirty="0"/>
              <a:t> </a:t>
            </a:r>
            <a:r>
              <a:rPr lang="ru-RU" dirty="0" err="1"/>
              <a:t>захворів</a:t>
            </a:r>
            <a:r>
              <a:rPr lang="ru-RU" dirty="0"/>
              <a:t> та помер </a:t>
            </a:r>
            <a:r>
              <a:rPr lang="ru-RU" dirty="0">
                <a:hlinkClick r:id="rId5" tooltip="19 лютого"/>
              </a:rPr>
              <a:t>19 лютого</a:t>
            </a:r>
            <a:r>
              <a:rPr lang="ru-RU" dirty="0"/>
              <a:t> </a:t>
            </a:r>
            <a:r>
              <a:rPr lang="ru-RU" dirty="0">
                <a:hlinkClick r:id="rId6" tooltip="1405"/>
              </a:rPr>
              <a:t>1405</a:t>
            </a:r>
            <a:r>
              <a:rPr lang="ru-RU" dirty="0"/>
              <a:t> року. </a:t>
            </a:r>
            <a:r>
              <a:rPr lang="ru-RU" dirty="0" err="1"/>
              <a:t>Тіло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бальзамовано</a:t>
            </a:r>
            <a:r>
              <a:rPr lang="ru-RU" dirty="0"/>
              <a:t> та в </a:t>
            </a:r>
            <a:r>
              <a:rPr lang="ru-RU" dirty="0" err="1"/>
              <a:t>ебонітовій</a:t>
            </a:r>
            <a:r>
              <a:rPr lang="ru-RU" dirty="0"/>
              <a:t> </a:t>
            </a:r>
            <a:r>
              <a:rPr lang="ru-RU" dirty="0" err="1"/>
              <a:t>труні</a:t>
            </a:r>
            <a:r>
              <a:rPr lang="ru-RU" dirty="0"/>
              <a:t> переправлено до Самарканду. Там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поховали</a:t>
            </a:r>
            <a:r>
              <a:rPr lang="ru-RU" dirty="0"/>
              <a:t> у </a:t>
            </a:r>
            <a:r>
              <a:rPr lang="ru-RU" dirty="0" err="1">
                <a:hlinkClick r:id="rId7" tooltip="Мавзолей"/>
              </a:rPr>
              <a:t>мавзолеї</a:t>
            </a:r>
            <a:r>
              <a:rPr lang="ru-RU" dirty="0"/>
              <a:t>, названому </a:t>
            </a:r>
            <a:r>
              <a:rPr lang="ru-RU" i="1" dirty="0" err="1"/>
              <a:t>Гур-Емір</a:t>
            </a:r>
            <a:r>
              <a:rPr lang="ru-RU" dirty="0"/>
              <a:t>. Перед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смертю</a:t>
            </a:r>
            <a:r>
              <a:rPr lang="ru-RU" dirty="0"/>
              <a:t> Тимур </a:t>
            </a:r>
            <a:r>
              <a:rPr lang="ru-RU" dirty="0" err="1"/>
              <a:t>поділив</a:t>
            </a:r>
            <a:r>
              <a:rPr lang="ru-RU" dirty="0"/>
              <a:t> свою </a:t>
            </a:r>
            <a:r>
              <a:rPr lang="ru-RU" dirty="0" err="1"/>
              <a:t>імперію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сином</a:t>
            </a:r>
            <a:r>
              <a:rPr lang="ru-RU" dirty="0"/>
              <a:t> та внуком, вони </a:t>
            </a:r>
            <a:r>
              <a:rPr lang="ru-RU" dirty="0" err="1"/>
              <a:t>єдині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прямих</a:t>
            </a:r>
            <a:r>
              <a:rPr lang="ru-RU" dirty="0"/>
              <a:t> </a:t>
            </a:r>
            <a:r>
              <a:rPr lang="ru-RU" dirty="0" err="1"/>
              <a:t>нащадків</a:t>
            </a:r>
            <a:r>
              <a:rPr lang="ru-RU" dirty="0"/>
              <a:t> </a:t>
            </a:r>
            <a:r>
              <a:rPr lang="ru-RU" dirty="0" err="1"/>
              <a:t>залишились</a:t>
            </a:r>
            <a:r>
              <a:rPr lang="ru-RU" dirty="0"/>
              <a:t> </a:t>
            </a:r>
            <a:r>
              <a:rPr lang="ru-RU" dirty="0" err="1"/>
              <a:t>живими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багатолітньої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 та </a:t>
            </a:r>
            <a:r>
              <a:rPr lang="ru-RU" dirty="0" err="1"/>
              <a:t>ворожнечі</a:t>
            </a:r>
            <a:r>
              <a:rPr lang="ru-RU" dirty="0"/>
              <a:t> з приводу </a:t>
            </a:r>
            <a:r>
              <a:rPr lang="ru-RU" dirty="0" err="1"/>
              <a:t>залишеного</a:t>
            </a:r>
            <a:r>
              <a:rPr lang="ru-RU" dirty="0"/>
              <a:t> </a:t>
            </a:r>
            <a:r>
              <a:rPr lang="ru-RU" dirty="0" err="1"/>
              <a:t>заповіту</a:t>
            </a:r>
            <a:r>
              <a:rPr lang="ru-RU" dirty="0"/>
              <a:t> </a:t>
            </a:r>
            <a:r>
              <a:rPr lang="ru-RU" dirty="0" err="1"/>
              <a:t>нащадки</a:t>
            </a:r>
            <a:r>
              <a:rPr lang="ru-RU" dirty="0"/>
              <a:t> Тимура </a:t>
            </a:r>
            <a:r>
              <a:rPr lang="ru-RU" dirty="0" err="1"/>
              <a:t>зрештою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об'єднані</a:t>
            </a:r>
            <a:r>
              <a:rPr lang="ru-RU" dirty="0"/>
              <a:t> </a:t>
            </a:r>
            <a:r>
              <a:rPr lang="ru-RU" dirty="0" err="1"/>
              <a:t>молодшим</a:t>
            </a:r>
            <a:r>
              <a:rPr lang="ru-RU" dirty="0"/>
              <a:t> </a:t>
            </a:r>
            <a:r>
              <a:rPr lang="ru-RU" dirty="0" err="1"/>
              <a:t>сином</a:t>
            </a:r>
            <a:r>
              <a:rPr lang="ru-RU" dirty="0"/>
              <a:t> хана </a:t>
            </a:r>
            <a:r>
              <a:rPr lang="ru-RU" dirty="0" err="1">
                <a:hlinkClick r:id="rId8" tooltip="Шахрук (ще не написана)"/>
              </a:rPr>
              <a:t>Шахруком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29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Мои документы\My Pictures\721px-Tomb-of-Timur-east-side-Prokudin-Gorskii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7560840" cy="62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72200" y="6093296"/>
            <a:ext cx="2230098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/>
          <a:p>
            <a:r>
              <a:rPr lang="ru-RU" dirty="0" smtClean="0"/>
              <a:t>Мавзолей </a:t>
            </a:r>
            <a:r>
              <a:rPr lang="ru-RU" dirty="0" err="1" smtClean="0"/>
              <a:t>Гур-Емір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90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" y="22222"/>
            <a:ext cx="5044805" cy="683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60167" y="6165304"/>
            <a:ext cx="4127155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/>
          <a:p>
            <a:r>
              <a:rPr lang="ru-RU" dirty="0"/>
              <a:t>Памятник Амира </a:t>
            </a:r>
            <a:r>
              <a:rPr lang="ru-RU" dirty="0" err="1"/>
              <a:t>Темура</a:t>
            </a:r>
            <a:r>
              <a:rPr lang="ru-RU" dirty="0"/>
              <a:t> в Ташкенте</a:t>
            </a:r>
          </a:p>
        </p:txBody>
      </p:sp>
    </p:spTree>
    <p:extLst>
      <p:ext uri="{BB962C8B-B14F-4D97-AF65-F5344CB8AC3E}">
        <p14:creationId xmlns:p14="http://schemas.microsoft.com/office/powerpoint/2010/main" val="427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472514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uk-UA" dirty="0"/>
              <a:t>Якщо у Вас виникне бажання подякувати автору презентації і адміністратору сайту, зробіть перехід по будь-якій рекламі</a:t>
            </a:r>
            <a:endParaRPr lang="ru-RU" b="1" dirty="0"/>
          </a:p>
          <a:p>
            <a:pPr algn="r"/>
            <a:r>
              <a:rPr lang="uk-UA" dirty="0"/>
              <a:t>Адміністратор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592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ru-RU" b="1" dirty="0"/>
              <a:t>Тимур</a:t>
            </a:r>
            <a:r>
              <a:rPr lang="ru-RU" dirty="0"/>
              <a:t>, </a:t>
            </a:r>
            <a:r>
              <a:rPr lang="ru-RU" b="1" dirty="0" err="1"/>
              <a:t>Амір</a:t>
            </a:r>
            <a:r>
              <a:rPr lang="ru-RU" b="1" dirty="0"/>
              <a:t> Тимур</a:t>
            </a:r>
            <a:r>
              <a:rPr lang="ru-RU" dirty="0"/>
              <a:t>, в </a:t>
            </a:r>
            <a:r>
              <a:rPr lang="ru-RU" dirty="0" err="1"/>
              <a:t>староруських</a:t>
            </a:r>
            <a:r>
              <a:rPr lang="ru-RU" dirty="0"/>
              <a:t> </a:t>
            </a:r>
            <a:r>
              <a:rPr lang="ru-RU" dirty="0" err="1"/>
              <a:t>літописах</a:t>
            </a:r>
            <a:r>
              <a:rPr lang="ru-RU" dirty="0"/>
              <a:t> - </a:t>
            </a:r>
            <a:r>
              <a:rPr lang="ru-RU" dirty="0" err="1"/>
              <a:t>Темір</a:t>
            </a:r>
            <a:r>
              <a:rPr lang="ru-RU" dirty="0"/>
              <a:t> </a:t>
            </a:r>
            <a:r>
              <a:rPr lang="ru-RU" dirty="0" err="1"/>
              <a:t>Аксак</a:t>
            </a:r>
            <a:r>
              <a:rPr lang="ru-RU" dirty="0"/>
              <a:t> (</a:t>
            </a:r>
            <a:r>
              <a:rPr lang="ru-RU" dirty="0" err="1"/>
              <a:t>Залізний</a:t>
            </a:r>
            <a:r>
              <a:rPr lang="ru-RU" dirty="0"/>
              <a:t> </a:t>
            </a:r>
            <a:r>
              <a:rPr lang="ru-RU" dirty="0" err="1"/>
              <a:t>Хромець</a:t>
            </a:r>
            <a:r>
              <a:rPr lang="ru-RU" dirty="0"/>
              <a:t>),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b="1" dirty="0"/>
              <a:t>Тамерлан</a:t>
            </a:r>
            <a:r>
              <a:rPr lang="ru-RU" dirty="0"/>
              <a:t> (</a:t>
            </a:r>
            <a:r>
              <a:rPr lang="ru-RU" dirty="0" err="1"/>
              <a:t>чагатайською</a:t>
            </a:r>
            <a:r>
              <a:rPr lang="ru-RU" dirty="0"/>
              <a:t> </a:t>
            </a:r>
            <a:r>
              <a:rPr lang="ru-RU" i="1" dirty="0"/>
              <a:t>Тимур</a:t>
            </a:r>
            <a:r>
              <a:rPr lang="ru-RU" dirty="0"/>
              <a:t> — </a:t>
            </a:r>
            <a:r>
              <a:rPr lang="ru-RU" i="1" dirty="0" err="1"/>
              <a:t>Залізний</a:t>
            </a:r>
            <a:r>
              <a:rPr lang="ru-RU" dirty="0"/>
              <a:t>; </a:t>
            </a:r>
            <a:r>
              <a:rPr lang="ru-RU" dirty="0">
                <a:hlinkClick r:id="rId2" tooltip="9 квітня"/>
              </a:rPr>
              <a:t>9 </a:t>
            </a:r>
            <a:r>
              <a:rPr lang="ru-RU" dirty="0" err="1">
                <a:hlinkClick r:id="rId2" tooltip="9 квітня"/>
              </a:rPr>
              <a:t>квітня</a:t>
            </a:r>
            <a:r>
              <a:rPr lang="ru-RU" dirty="0"/>
              <a:t> </a:t>
            </a:r>
            <a:r>
              <a:rPr lang="ru-RU" dirty="0">
                <a:hlinkClick r:id="rId3" tooltip="1336"/>
              </a:rPr>
              <a:t>1336</a:t>
            </a:r>
            <a:r>
              <a:rPr lang="ru-RU" dirty="0"/>
              <a:t> — </a:t>
            </a:r>
            <a:r>
              <a:rPr lang="ru-RU" dirty="0">
                <a:hlinkClick r:id="rId4" tooltip="19 лютого"/>
              </a:rPr>
              <a:t>19 лютого</a:t>
            </a:r>
            <a:r>
              <a:rPr lang="ru-RU" dirty="0"/>
              <a:t> </a:t>
            </a:r>
            <a:r>
              <a:rPr lang="ru-RU" dirty="0">
                <a:hlinkClick r:id="rId5" tooltip="1405"/>
              </a:rPr>
              <a:t>1405</a:t>
            </a:r>
            <a:r>
              <a:rPr lang="ru-RU" dirty="0"/>
              <a:t>) — </a:t>
            </a:r>
            <a:r>
              <a:rPr lang="ru-RU" dirty="0" err="1"/>
              <a:t>середньоазійський</a:t>
            </a:r>
            <a:r>
              <a:rPr lang="ru-RU" dirty="0"/>
              <a:t> </a:t>
            </a:r>
            <a:r>
              <a:rPr lang="ru-RU" dirty="0" err="1"/>
              <a:t>державний</a:t>
            </a:r>
            <a:r>
              <a:rPr lang="ru-RU" dirty="0"/>
              <a:t> </a:t>
            </a:r>
            <a:r>
              <a:rPr lang="ru-RU" dirty="0" err="1"/>
              <a:t>діяч</a:t>
            </a:r>
            <a:r>
              <a:rPr lang="ru-RU" dirty="0"/>
              <a:t> і </a:t>
            </a:r>
            <a:r>
              <a:rPr lang="ru-RU" dirty="0" err="1"/>
              <a:t>політик</a:t>
            </a:r>
            <a:r>
              <a:rPr lang="ru-RU" dirty="0"/>
              <a:t>, </a:t>
            </a:r>
            <a:r>
              <a:rPr lang="ru-RU" dirty="0" err="1"/>
              <a:t>славнозвісний</a:t>
            </a:r>
            <a:r>
              <a:rPr lang="ru-RU" dirty="0"/>
              <a:t> </a:t>
            </a:r>
            <a:r>
              <a:rPr lang="ru-RU" dirty="0" err="1">
                <a:hlinkClick r:id="rId6" tooltip="Полководець"/>
              </a:rPr>
              <a:t>полководець</a:t>
            </a:r>
            <a:r>
              <a:rPr lang="ru-RU" dirty="0"/>
              <a:t>, </a:t>
            </a:r>
            <a:r>
              <a:rPr lang="ru-RU" dirty="0" err="1"/>
              <a:t>засновник</a:t>
            </a:r>
            <a:r>
              <a:rPr lang="ru-RU" dirty="0"/>
              <a:t> </a:t>
            </a:r>
            <a:r>
              <a:rPr lang="ru-RU" dirty="0" err="1"/>
              <a:t>династії</a:t>
            </a:r>
            <a:r>
              <a:rPr lang="ru-RU" dirty="0"/>
              <a:t> </a:t>
            </a:r>
            <a:r>
              <a:rPr lang="ru-RU" dirty="0" err="1"/>
              <a:t>Тимуридів</a:t>
            </a:r>
            <a:r>
              <a:rPr lang="ru-RU" dirty="0"/>
              <a:t>, </a:t>
            </a:r>
            <a:r>
              <a:rPr lang="ru-RU" dirty="0" err="1">
                <a:hlinkClick r:id="rId7" tooltip="Емір"/>
              </a:rPr>
              <a:t>емір</a:t>
            </a:r>
            <a:r>
              <a:rPr lang="ru-RU" dirty="0"/>
              <a:t> </a:t>
            </a:r>
            <a:r>
              <a:rPr lang="ru-RU" dirty="0">
                <a:hlinkClick r:id="rId8" tooltip="1370"/>
              </a:rPr>
              <a:t>1370</a:t>
            </a:r>
            <a:r>
              <a:rPr lang="ru-RU" dirty="0"/>
              <a:t> — </a:t>
            </a:r>
            <a:r>
              <a:rPr lang="ru-RU" dirty="0">
                <a:hlinkClick r:id="rId5" tooltip="1405"/>
              </a:rPr>
              <a:t>1405</a:t>
            </a:r>
            <a:r>
              <a:rPr lang="ru-RU" dirty="0"/>
              <a:t> </a:t>
            </a:r>
            <a:r>
              <a:rPr lang="ru-RU" dirty="0" err="1"/>
              <a:t>рр</a:t>
            </a:r>
            <a:r>
              <a:rPr lang="ru-RU" dirty="0"/>
              <a:t>. Не </a:t>
            </a:r>
            <a:r>
              <a:rPr lang="ru-RU" dirty="0" err="1"/>
              <a:t>бувши</a:t>
            </a:r>
            <a:r>
              <a:rPr lang="ru-RU" dirty="0"/>
              <a:t> </a:t>
            </a:r>
            <a:r>
              <a:rPr lang="ru-RU" dirty="0" err="1"/>
              <a:t>нащадком</a:t>
            </a:r>
            <a:r>
              <a:rPr lang="ru-RU" dirty="0"/>
              <a:t> </a:t>
            </a:r>
            <a:r>
              <a:rPr lang="ru-RU" dirty="0" err="1">
                <a:hlinkClick r:id="rId9" tooltip="Чингісхан"/>
              </a:rPr>
              <a:t>Чингісхана</a:t>
            </a:r>
            <a:r>
              <a:rPr lang="ru-RU" dirty="0"/>
              <a:t>, Тимур все </a:t>
            </a:r>
            <a:r>
              <a:rPr lang="ru-RU" dirty="0" err="1"/>
              <a:t>життя</a:t>
            </a:r>
            <a:r>
              <a:rPr lang="ru-RU" dirty="0"/>
              <a:t> правив через </a:t>
            </a:r>
            <a:r>
              <a:rPr lang="ru-RU" dirty="0" err="1"/>
              <a:t>підставних</a:t>
            </a:r>
            <a:r>
              <a:rPr lang="ru-RU" dirty="0"/>
              <a:t> </a:t>
            </a:r>
            <a:r>
              <a:rPr lang="ru-RU" dirty="0" err="1"/>
              <a:t>ханів-нащадків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фактично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маріонетками</a:t>
            </a:r>
            <a:r>
              <a:rPr lang="ru-RU" dirty="0"/>
              <a:t> в </a:t>
            </a:r>
            <a:r>
              <a:rPr lang="ru-RU" dirty="0" err="1"/>
              <a:t>його</a:t>
            </a:r>
            <a:r>
              <a:rPr lang="ru-RU" dirty="0"/>
              <a:t> руках. Столицею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імперії</a:t>
            </a:r>
            <a:r>
              <a:rPr lang="ru-RU" dirty="0"/>
              <a:t> Тимур </a:t>
            </a:r>
            <a:r>
              <a:rPr lang="ru-RU" dirty="0" err="1"/>
              <a:t>обрав</a:t>
            </a:r>
            <a:r>
              <a:rPr lang="ru-RU" dirty="0"/>
              <a:t> </a:t>
            </a:r>
            <a:r>
              <a:rPr lang="ru-RU" dirty="0" err="1"/>
              <a:t>місто</a:t>
            </a:r>
            <a:r>
              <a:rPr lang="ru-RU" dirty="0"/>
              <a:t> </a:t>
            </a:r>
            <a:r>
              <a:rPr lang="ru-RU" dirty="0">
                <a:hlinkClick r:id="rId10" tooltip="Самарканд"/>
              </a:rPr>
              <a:t>Самарканд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сприяв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науки й </a:t>
            </a:r>
            <a:r>
              <a:rPr lang="ru-RU" dirty="0" err="1"/>
              <a:t>культури</a:t>
            </a:r>
            <a:r>
              <a:rPr lang="ru-RU" dirty="0"/>
              <a:t>, особливо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уваги</a:t>
            </a:r>
            <a:r>
              <a:rPr lang="ru-RU" dirty="0"/>
              <a:t> </a:t>
            </a:r>
            <a:r>
              <a:rPr lang="ru-RU" dirty="0" err="1"/>
              <a:t>приділяючи</a:t>
            </a:r>
            <a:r>
              <a:rPr lang="ru-RU" dirty="0"/>
              <a:t> </a:t>
            </a:r>
            <a:r>
              <a:rPr lang="ru-RU" dirty="0" err="1"/>
              <a:t>будівництву</a:t>
            </a:r>
            <a:r>
              <a:rPr lang="ru-RU" dirty="0"/>
              <a:t> </a:t>
            </a:r>
            <a:r>
              <a:rPr lang="ru-RU" dirty="0" err="1"/>
              <a:t>палаців</a:t>
            </a:r>
            <a:r>
              <a:rPr lang="ru-RU" dirty="0"/>
              <a:t>, </a:t>
            </a:r>
            <a:r>
              <a:rPr lang="ru-RU" dirty="0">
                <a:hlinkClick r:id="rId11" tooltip="Мечеть"/>
              </a:rPr>
              <a:t>мечетей</a:t>
            </a:r>
            <a:r>
              <a:rPr lang="ru-RU" dirty="0"/>
              <a:t>, </a:t>
            </a:r>
            <a:r>
              <a:rPr lang="ru-RU" dirty="0" err="1">
                <a:hlinkClick r:id="rId12" tooltip="Мавзолей"/>
              </a:rPr>
              <a:t>мавзолеїв</a:t>
            </a:r>
            <a:r>
              <a:rPr lang="ru-RU" dirty="0"/>
              <a:t>. </a:t>
            </a:r>
            <a:r>
              <a:rPr lang="ru-RU" dirty="0" err="1"/>
              <a:t>Володіючи</a:t>
            </a:r>
            <a:r>
              <a:rPr lang="ru-RU" dirty="0"/>
              <a:t> </a:t>
            </a:r>
            <a:r>
              <a:rPr lang="ru-RU" dirty="0" err="1"/>
              <a:t>визначними</a:t>
            </a:r>
            <a:r>
              <a:rPr lang="ru-RU" dirty="0"/>
              <a:t> </a:t>
            </a:r>
            <a:r>
              <a:rPr lang="ru-RU" dirty="0" err="1"/>
              <a:t>організаторськими</a:t>
            </a:r>
            <a:r>
              <a:rPr lang="ru-RU" dirty="0"/>
              <a:t> й </a:t>
            </a:r>
            <a:r>
              <a:rPr lang="ru-RU" dirty="0" err="1"/>
              <a:t>військовими</a:t>
            </a:r>
            <a:r>
              <a:rPr lang="ru-RU" dirty="0"/>
              <a:t> </a:t>
            </a:r>
            <a:r>
              <a:rPr lang="ru-RU" dirty="0" err="1"/>
              <a:t>здібностями</a:t>
            </a:r>
            <a:r>
              <a:rPr lang="ru-RU" dirty="0"/>
              <a:t>, </a:t>
            </a:r>
            <a:r>
              <a:rPr lang="ru-RU" dirty="0" err="1"/>
              <a:t>йому</a:t>
            </a:r>
            <a:r>
              <a:rPr lang="ru-RU" dirty="0"/>
              <a:t> вдалось </a:t>
            </a:r>
            <a:r>
              <a:rPr lang="ru-RU" dirty="0" err="1"/>
              <a:t>сформувати</a:t>
            </a:r>
            <a:r>
              <a:rPr lang="ru-RU" dirty="0"/>
              <a:t> </a:t>
            </a:r>
            <a:r>
              <a:rPr lang="ru-RU" dirty="0" err="1"/>
              <a:t>численну</a:t>
            </a:r>
            <a:r>
              <a:rPr lang="ru-RU" dirty="0"/>
              <a:t>, </a:t>
            </a:r>
            <a:r>
              <a:rPr lang="ru-RU" dirty="0" err="1"/>
              <a:t>дисципліновану</a:t>
            </a:r>
            <a:r>
              <a:rPr lang="ru-RU" dirty="0"/>
              <a:t> й добре </a:t>
            </a:r>
            <a:r>
              <a:rPr lang="ru-RU" dirty="0" err="1"/>
              <a:t>озброєну</a:t>
            </a:r>
            <a:r>
              <a:rPr lang="ru-RU" dirty="0"/>
              <a:t> </a:t>
            </a:r>
            <a:r>
              <a:rPr lang="ru-RU" dirty="0" err="1"/>
              <a:t>армію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050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" y="24769"/>
            <a:ext cx="5097590" cy="683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68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ctr"/>
            <a:r>
              <a:rPr lang="ru-RU" dirty="0" err="1"/>
              <a:t>Достовірні</a:t>
            </a:r>
            <a:r>
              <a:rPr lang="ru-RU" dirty="0"/>
              <a:t> «</a:t>
            </a:r>
            <a:r>
              <a:rPr lang="ru-RU" dirty="0" err="1"/>
              <a:t>Мемуари</a:t>
            </a:r>
            <a:r>
              <a:rPr lang="ru-RU" dirty="0"/>
              <a:t>» Тимура </a:t>
            </a:r>
            <a:r>
              <a:rPr lang="ru-RU" dirty="0" err="1"/>
              <a:t>свідчать</a:t>
            </a:r>
            <a:r>
              <a:rPr lang="ru-RU" dirty="0"/>
              <a:t> про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очолював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експедицій</a:t>
            </a:r>
            <a:r>
              <a:rPr lang="ru-RU" dirty="0"/>
              <a:t> в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повстань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спалахнули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смерті</a:t>
            </a:r>
            <a:r>
              <a:rPr lang="ru-RU" dirty="0"/>
              <a:t> </a:t>
            </a:r>
            <a:r>
              <a:rPr lang="ru-RU" dirty="0" err="1"/>
              <a:t>еміра</a:t>
            </a:r>
            <a:r>
              <a:rPr lang="ru-RU" dirty="0"/>
              <a:t> </a:t>
            </a:r>
            <a:r>
              <a:rPr lang="ru-RU" dirty="0" err="1"/>
              <a:t>Казгана</a:t>
            </a:r>
            <a:r>
              <a:rPr lang="ru-RU" dirty="0"/>
              <a:t>, правителя </a:t>
            </a:r>
            <a:r>
              <a:rPr lang="ru-RU" dirty="0" err="1"/>
              <a:t>Межиріччя</a:t>
            </a:r>
            <a:r>
              <a:rPr lang="ru-RU" dirty="0"/>
              <a:t> в 1357 р.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вторгнення</a:t>
            </a:r>
            <a:r>
              <a:rPr lang="ru-RU" dirty="0"/>
              <a:t> </a:t>
            </a:r>
            <a:r>
              <a:rPr lang="ru-RU" dirty="0" err="1"/>
              <a:t>Тоглак</a:t>
            </a:r>
            <a:r>
              <a:rPr lang="ru-RU" dirty="0"/>
              <a:t>-Тимура, хана Кашгара (1361) та </a:t>
            </a:r>
            <a:r>
              <a:rPr lang="ru-RU" dirty="0" err="1"/>
              <a:t>призначення</a:t>
            </a:r>
            <a:r>
              <a:rPr lang="ru-RU" dirty="0"/>
              <a:t> </a:t>
            </a:r>
            <a:r>
              <a:rPr lang="ru-RU" dirty="0" err="1"/>
              <a:t>намісником</a:t>
            </a:r>
            <a:r>
              <a:rPr lang="ru-RU" dirty="0"/>
              <a:t> </a:t>
            </a:r>
            <a:r>
              <a:rPr lang="ru-RU" dirty="0" err="1"/>
              <a:t>Межиріччя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сина</a:t>
            </a:r>
            <a:r>
              <a:rPr lang="ru-RU" dirty="0"/>
              <a:t> </a:t>
            </a:r>
            <a:r>
              <a:rPr lang="ru-RU" dirty="0" err="1"/>
              <a:t>Ільяс</a:t>
            </a:r>
            <a:r>
              <a:rPr lang="ru-RU" dirty="0"/>
              <a:t>-Ходжи Тимур став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помічником</a:t>
            </a:r>
            <a:r>
              <a:rPr lang="ru-RU" dirty="0"/>
              <a:t> та правителем Кеша. </a:t>
            </a:r>
            <a:r>
              <a:rPr lang="ru-RU" dirty="0" err="1"/>
              <a:t>Проте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скоро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втік</a:t>
            </a:r>
            <a:r>
              <a:rPr lang="ru-RU" dirty="0"/>
              <a:t> та </a:t>
            </a:r>
            <a:r>
              <a:rPr lang="ru-RU" dirty="0" err="1"/>
              <a:t>приєднався</a:t>
            </a:r>
            <a:r>
              <a:rPr lang="ru-RU" dirty="0"/>
              <a:t> до </a:t>
            </a:r>
            <a:r>
              <a:rPr lang="ru-RU" dirty="0" err="1"/>
              <a:t>еміра</a:t>
            </a:r>
            <a:r>
              <a:rPr lang="ru-RU" dirty="0"/>
              <a:t> </a:t>
            </a:r>
            <a:r>
              <a:rPr lang="ru-RU" dirty="0" err="1">
                <a:hlinkClick r:id="rId2" tooltip="Балх"/>
              </a:rPr>
              <a:t>Балха</a:t>
            </a:r>
            <a:r>
              <a:rPr lang="ru-RU" dirty="0"/>
              <a:t> та </a:t>
            </a:r>
            <a:r>
              <a:rPr lang="ru-RU" dirty="0">
                <a:hlinkClick r:id="rId3" tooltip="Самарканд"/>
              </a:rPr>
              <a:t>Самарканда</a:t>
            </a:r>
            <a:r>
              <a:rPr lang="ru-RU" dirty="0"/>
              <a:t> Хусейна, </a:t>
            </a:r>
            <a:r>
              <a:rPr lang="ru-RU" dirty="0" err="1"/>
              <a:t>онука</a:t>
            </a:r>
            <a:r>
              <a:rPr lang="ru-RU" dirty="0"/>
              <a:t> </a:t>
            </a:r>
            <a:r>
              <a:rPr lang="ru-RU" dirty="0" err="1"/>
              <a:t>Казгана</a:t>
            </a:r>
            <a:r>
              <a:rPr lang="ru-RU" dirty="0"/>
              <a:t>, та </a:t>
            </a:r>
            <a:r>
              <a:rPr lang="ru-RU" dirty="0" err="1"/>
              <a:t>одружився</a:t>
            </a:r>
            <a:r>
              <a:rPr lang="ru-RU" dirty="0"/>
              <a:t> з </a:t>
            </a:r>
            <a:r>
              <a:rPr lang="ru-RU" dirty="0" err="1"/>
              <a:t>його</a:t>
            </a:r>
            <a:r>
              <a:rPr lang="ru-RU" dirty="0"/>
              <a:t> дочкою. В </a:t>
            </a:r>
            <a:r>
              <a:rPr lang="ru-RU" dirty="0" err="1"/>
              <a:t>союзі</a:t>
            </a:r>
            <a:r>
              <a:rPr lang="ru-RU" dirty="0"/>
              <a:t> з Хусейном Тимур </a:t>
            </a:r>
            <a:r>
              <a:rPr lang="ru-RU" dirty="0" err="1"/>
              <a:t>розпочав</a:t>
            </a:r>
            <a:r>
              <a:rPr lang="ru-RU" dirty="0"/>
              <a:t> </a:t>
            </a:r>
            <a:r>
              <a:rPr lang="ru-RU" dirty="0" err="1"/>
              <a:t>тривалу</a:t>
            </a:r>
            <a:r>
              <a:rPr lang="ru-RU" dirty="0"/>
              <a:t> </a:t>
            </a:r>
            <a:r>
              <a:rPr lang="ru-RU" dirty="0" err="1"/>
              <a:t>боротьбу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Ільяс-Ходжі</a:t>
            </a:r>
            <a:r>
              <a:rPr lang="ru-RU" dirty="0"/>
              <a:t> та </a:t>
            </a:r>
            <a:r>
              <a:rPr lang="ru-RU" dirty="0" err="1"/>
              <a:t>його</a:t>
            </a:r>
            <a:r>
              <a:rPr lang="ru-RU" dirty="0"/>
              <a:t> батька. У </a:t>
            </a:r>
            <a:r>
              <a:rPr lang="ru-RU" dirty="0">
                <a:hlinkClick r:id="rId4" tooltip="1362"/>
              </a:rPr>
              <a:t>1362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однієї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сутичок</a:t>
            </a:r>
            <a:r>
              <a:rPr lang="ru-RU" dirty="0"/>
              <a:t> Тимур </a:t>
            </a:r>
            <a:r>
              <a:rPr lang="ru-RU" dirty="0" err="1"/>
              <a:t>був</a:t>
            </a:r>
            <a:r>
              <a:rPr lang="ru-RU" dirty="0"/>
              <a:t> поранений у ногу і </a:t>
            </a:r>
            <a:r>
              <a:rPr lang="ru-RU" dirty="0" err="1"/>
              <a:t>відтоді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кульгавим</a:t>
            </a:r>
            <a:r>
              <a:rPr lang="ru-RU" dirty="0"/>
              <a:t>. </a:t>
            </a:r>
            <a:r>
              <a:rPr lang="ru-RU" dirty="0" err="1"/>
              <a:t>Звідси</a:t>
            </a:r>
            <a:r>
              <a:rPr lang="ru-RU" dirty="0"/>
              <a:t> походить </a:t>
            </a:r>
            <a:r>
              <a:rPr lang="ru-RU" dirty="0" err="1"/>
              <a:t>прізвисько</a:t>
            </a:r>
            <a:r>
              <a:rPr lang="ru-RU" dirty="0"/>
              <a:t> Тимура — </a:t>
            </a:r>
            <a:r>
              <a:rPr lang="ru-RU" i="1" dirty="0" err="1"/>
              <a:t>Залізний</a:t>
            </a:r>
            <a:r>
              <a:rPr lang="ru-RU" i="1" dirty="0"/>
              <a:t> </a:t>
            </a:r>
            <a:r>
              <a:rPr lang="ru-RU" i="1" dirty="0" err="1"/>
              <a:t>кульга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на </a:t>
            </a:r>
            <a:r>
              <a:rPr lang="ru-RU" dirty="0" err="1"/>
              <a:t>європейську</a:t>
            </a:r>
            <a:r>
              <a:rPr lang="ru-RU" dirty="0"/>
              <a:t> манеру — Тамерлан (</a:t>
            </a:r>
            <a:r>
              <a:rPr lang="ru-RU" dirty="0" err="1"/>
              <a:t>від</a:t>
            </a:r>
            <a:r>
              <a:rPr lang="ru-RU" dirty="0"/>
              <a:t> Тимур-і-</a:t>
            </a:r>
            <a:r>
              <a:rPr lang="ru-RU" dirty="0" err="1"/>
              <a:t>ленг</a:t>
            </a:r>
            <a:r>
              <a:rPr lang="ru-RU" dirty="0"/>
              <a:t>).</a:t>
            </a:r>
          </a:p>
          <a:p>
            <a:pPr algn="ctr"/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набігів</a:t>
            </a:r>
            <a:r>
              <a:rPr lang="ru-RU" dirty="0"/>
              <a:t> союзникам вдалось розбити </a:t>
            </a:r>
            <a:r>
              <a:rPr lang="ru-RU" dirty="0" err="1"/>
              <a:t>сили</a:t>
            </a:r>
            <a:r>
              <a:rPr lang="ru-RU" dirty="0"/>
              <a:t> </a:t>
            </a:r>
            <a:r>
              <a:rPr lang="ru-RU" dirty="0" err="1"/>
              <a:t>Ільяс-Ходжі</a:t>
            </a:r>
            <a:r>
              <a:rPr lang="ru-RU" dirty="0"/>
              <a:t> у </a:t>
            </a:r>
            <a:r>
              <a:rPr lang="ru-RU" dirty="0">
                <a:hlinkClick r:id="rId5" tooltip="1364"/>
              </a:rPr>
              <a:t>1364</a:t>
            </a:r>
            <a:r>
              <a:rPr lang="ru-RU" dirty="0"/>
              <a:t>. </a:t>
            </a:r>
            <a:r>
              <a:rPr lang="ru-RU" dirty="0" err="1"/>
              <a:t>Відтоді</a:t>
            </a:r>
            <a:r>
              <a:rPr lang="ru-RU" dirty="0"/>
              <a:t> вони поставили </a:t>
            </a:r>
            <a:r>
              <a:rPr lang="ru-RU" dirty="0" err="1"/>
              <a:t>собі</a:t>
            </a:r>
            <a:r>
              <a:rPr lang="ru-RU" dirty="0"/>
              <a:t> за мету </a:t>
            </a:r>
            <a:r>
              <a:rPr lang="ru-RU" dirty="0" err="1"/>
              <a:t>завоювати</a:t>
            </a:r>
            <a:r>
              <a:rPr lang="ru-RU" dirty="0"/>
              <a:t> все </a:t>
            </a:r>
            <a:r>
              <a:rPr lang="ru-RU" dirty="0" err="1">
                <a:hlinkClick r:id="rId6" tooltip="Межиріччя"/>
              </a:rPr>
              <a:t>Межиріччя</a:t>
            </a:r>
            <a:r>
              <a:rPr lang="ru-RU" dirty="0"/>
              <a:t>. </a:t>
            </a:r>
            <a:r>
              <a:rPr lang="ru-RU" dirty="0">
                <a:hlinkClick r:id="rId7" tooltip="1370"/>
              </a:rPr>
              <a:t>1370</a:t>
            </a:r>
            <a:r>
              <a:rPr lang="ru-RU" dirty="0"/>
              <a:t> року Тимур </a:t>
            </a:r>
            <a:r>
              <a:rPr lang="ru-RU" dirty="0" err="1"/>
              <a:t>повстав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соратника Хусейна, полонив </a:t>
            </a:r>
            <a:r>
              <a:rPr lang="ru-RU" dirty="0" err="1"/>
              <a:t>його</a:t>
            </a:r>
            <a:r>
              <a:rPr lang="ru-RU" dirty="0"/>
              <a:t> у </a:t>
            </a:r>
            <a:r>
              <a:rPr lang="ru-RU" dirty="0" err="1">
                <a:hlinkClick r:id="rId2" tooltip="Балх"/>
              </a:rPr>
              <a:t>Балсі</a:t>
            </a:r>
            <a:r>
              <a:rPr lang="ru-RU" dirty="0"/>
              <a:t>, </a:t>
            </a:r>
            <a:r>
              <a:rPr lang="ru-RU" dirty="0" err="1"/>
              <a:t>захопив</a:t>
            </a:r>
            <a:r>
              <a:rPr lang="ru-RU" dirty="0"/>
              <a:t> </a:t>
            </a:r>
            <a:r>
              <a:rPr lang="ru-RU" dirty="0" err="1"/>
              <a:t>владу</a:t>
            </a:r>
            <a:r>
              <a:rPr lang="ru-RU" dirty="0"/>
              <a:t> над </a:t>
            </a:r>
            <a:r>
              <a:rPr lang="ru-RU" dirty="0" err="1"/>
              <a:t>Мавераннахром</a:t>
            </a:r>
            <a:r>
              <a:rPr lang="ru-RU" dirty="0"/>
              <a:t> та проголосив,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є </a:t>
            </a:r>
            <a:r>
              <a:rPr lang="ru-RU" dirty="0" err="1"/>
              <a:t>нащадком</a:t>
            </a:r>
            <a:r>
              <a:rPr lang="ru-RU" dirty="0"/>
              <a:t> </a:t>
            </a:r>
            <a:r>
              <a:rPr lang="ru-RU" dirty="0" err="1"/>
              <a:t>Чагатая</a:t>
            </a:r>
            <a:r>
              <a:rPr lang="ru-RU" dirty="0"/>
              <a:t> й </a:t>
            </a:r>
            <a:r>
              <a:rPr lang="ru-RU" dirty="0" err="1"/>
              <a:t>збирається</a:t>
            </a:r>
            <a:r>
              <a:rPr lang="ru-RU" dirty="0"/>
              <a:t> </a:t>
            </a:r>
            <a:r>
              <a:rPr lang="ru-RU" dirty="0" err="1"/>
              <a:t>відродити</a:t>
            </a:r>
            <a:r>
              <a:rPr lang="ru-RU" dirty="0"/>
              <a:t> </a:t>
            </a:r>
            <a:r>
              <a:rPr lang="ru-RU" dirty="0" err="1"/>
              <a:t>монгольську</a:t>
            </a:r>
            <a:r>
              <a:rPr lang="ru-RU" dirty="0"/>
              <a:t> </a:t>
            </a:r>
            <a:r>
              <a:rPr lang="ru-RU" dirty="0" err="1"/>
              <a:t>імперію</a:t>
            </a:r>
            <a:r>
              <a:rPr lang="ru-RU" dirty="0"/>
              <a:t>. </a:t>
            </a:r>
            <a:r>
              <a:rPr lang="ru-RU" dirty="0" err="1"/>
              <a:t>Згодом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одружився</a:t>
            </a:r>
            <a:r>
              <a:rPr lang="ru-RU" dirty="0"/>
              <a:t> з вдовою Хусейна й </a:t>
            </a:r>
            <a:r>
              <a:rPr lang="ru-RU" dirty="0" err="1"/>
              <a:t>прийняв</a:t>
            </a:r>
            <a:r>
              <a:rPr lang="ru-RU" dirty="0"/>
              <a:t> титул «</a:t>
            </a:r>
            <a:r>
              <a:rPr lang="ru-RU" dirty="0" err="1"/>
              <a:t>гурган</a:t>
            </a:r>
            <a:r>
              <a:rPr lang="ru-RU" dirty="0"/>
              <a:t>»,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чагатайською</a:t>
            </a:r>
            <a:r>
              <a:rPr lang="ru-RU" dirty="0"/>
              <a:t> </a:t>
            </a:r>
            <a:r>
              <a:rPr lang="ru-RU" dirty="0" err="1"/>
              <a:t>мовою</a:t>
            </a:r>
            <a:r>
              <a:rPr lang="ru-RU" dirty="0"/>
              <a:t> </a:t>
            </a:r>
            <a:r>
              <a:rPr lang="ru-RU" dirty="0" err="1"/>
              <a:t>означає</a:t>
            </a:r>
            <a:r>
              <a:rPr lang="ru-RU" dirty="0"/>
              <a:t> </a:t>
            </a:r>
            <a:r>
              <a:rPr lang="ru-RU" i="1" dirty="0"/>
              <a:t>«Зять»</a:t>
            </a:r>
            <a:r>
              <a:rPr lang="ru-RU" dirty="0"/>
              <a:t> у </a:t>
            </a:r>
            <a:r>
              <a:rPr lang="ru-RU" dirty="0" err="1"/>
              <a:t>даному</a:t>
            </a:r>
            <a:r>
              <a:rPr lang="ru-RU" dirty="0"/>
              <a:t> </a:t>
            </a:r>
            <a:r>
              <a:rPr lang="ru-RU" dirty="0" err="1"/>
              <a:t>випадку</a:t>
            </a:r>
            <a:r>
              <a:rPr lang="ru-RU" dirty="0"/>
              <a:t> </a:t>
            </a:r>
            <a:r>
              <a:rPr lang="ru-RU" dirty="0" err="1"/>
              <a:t>рівнозначно</a:t>
            </a:r>
            <a:r>
              <a:rPr lang="ru-RU" dirty="0"/>
              <a:t> «Зять дому </a:t>
            </a:r>
            <a:r>
              <a:rPr lang="ru-RU" dirty="0" err="1"/>
              <a:t>Чингісхана</a:t>
            </a:r>
            <a:r>
              <a:rPr lang="ru-RU" dirty="0"/>
              <a:t>».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95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712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20072" y="5877272"/>
            <a:ext cx="3379195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/>
          <a:p>
            <a:r>
              <a:rPr lang="ru-RU" dirty="0"/>
              <a:t>Тимур на пиру в Самарканде.</a:t>
            </a:r>
          </a:p>
        </p:txBody>
      </p:sp>
    </p:spTree>
    <p:extLst>
      <p:ext uri="{BB962C8B-B14F-4D97-AF65-F5344CB8AC3E}">
        <p14:creationId xmlns:p14="http://schemas.microsoft.com/office/powerpoint/2010/main" val="405471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Початок </a:t>
            </a:r>
            <a:r>
              <a:rPr lang="ru-RU" b="1" dirty="0" err="1"/>
              <a:t>правління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err="1" smtClean="0"/>
              <a:t>Перші</a:t>
            </a:r>
            <a:r>
              <a:rPr lang="ru-RU" dirty="0" smtClean="0"/>
              <a:t> </a:t>
            </a:r>
            <a:r>
              <a:rPr lang="ru-RU" dirty="0"/>
              <a:t>десять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здобуття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 Тимур </a:t>
            </a:r>
            <a:r>
              <a:rPr lang="ru-RU" dirty="0" err="1"/>
              <a:t>присвятив</a:t>
            </a:r>
            <a:r>
              <a:rPr lang="ru-RU" dirty="0"/>
              <a:t> </a:t>
            </a:r>
            <a:r>
              <a:rPr lang="ru-RU" dirty="0" err="1"/>
              <a:t>боротьбі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>
                <a:hlinkClick r:id="rId2" tooltip="Хан (титул)"/>
              </a:rPr>
              <a:t>ханами</a:t>
            </a:r>
            <a:r>
              <a:rPr lang="ru-RU" dirty="0"/>
              <a:t> </a:t>
            </a:r>
            <a:r>
              <a:rPr lang="ru-RU" dirty="0" err="1"/>
              <a:t>Джента</a:t>
            </a:r>
            <a:r>
              <a:rPr lang="ru-RU" dirty="0"/>
              <a:t> (</a:t>
            </a:r>
            <a:r>
              <a:rPr lang="ru-RU" dirty="0" err="1"/>
              <a:t>нині</a:t>
            </a:r>
            <a:r>
              <a:rPr lang="ru-RU" dirty="0"/>
              <a:t> </a:t>
            </a:r>
            <a:r>
              <a:rPr lang="ru-RU" dirty="0" err="1"/>
              <a:t>Східний</a:t>
            </a:r>
            <a:r>
              <a:rPr lang="ru-RU" dirty="0"/>
              <a:t> </a:t>
            </a:r>
            <a:r>
              <a:rPr lang="ru-RU" dirty="0">
                <a:hlinkClick r:id="rId3" tooltip="Туркестан"/>
              </a:rPr>
              <a:t>Туркестан</a:t>
            </a:r>
            <a:r>
              <a:rPr lang="ru-RU" dirty="0"/>
              <a:t>) та </a:t>
            </a:r>
            <a:r>
              <a:rPr lang="ru-RU" dirty="0">
                <a:hlinkClick r:id="rId4" tooltip="Хорезм"/>
              </a:rPr>
              <a:t>Хорезма</a:t>
            </a:r>
            <a:r>
              <a:rPr lang="ru-RU" dirty="0"/>
              <a:t>, </a:t>
            </a:r>
            <a:r>
              <a:rPr lang="ru-RU" dirty="0">
                <a:hlinkClick r:id="rId5" tooltip="1380"/>
              </a:rPr>
              <a:t>1380</a:t>
            </a:r>
            <a:r>
              <a:rPr lang="ru-RU" dirty="0"/>
              <a:t> року </a:t>
            </a:r>
            <a:r>
              <a:rPr lang="ru-RU" dirty="0" err="1"/>
              <a:t>захопив</a:t>
            </a:r>
            <a:r>
              <a:rPr lang="ru-RU" dirty="0"/>
              <a:t> </a:t>
            </a:r>
            <a:r>
              <a:rPr lang="ru-RU" dirty="0">
                <a:hlinkClick r:id="rId6" tooltip="Кашгар"/>
              </a:rPr>
              <a:t>Кашгар</a:t>
            </a:r>
            <a:r>
              <a:rPr lang="ru-RU" dirty="0"/>
              <a:t>.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втрутився</a:t>
            </a:r>
            <a:r>
              <a:rPr lang="ru-RU" dirty="0"/>
              <a:t> у </a:t>
            </a:r>
            <a:r>
              <a:rPr lang="ru-RU" dirty="0" err="1"/>
              <a:t>конфлікт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ханами </a:t>
            </a:r>
            <a:r>
              <a:rPr lang="ru-RU" dirty="0" err="1">
                <a:hlinkClick r:id="rId7" tooltip="Золота Орда"/>
              </a:rPr>
              <a:t>Золотої</a:t>
            </a:r>
            <a:r>
              <a:rPr lang="ru-RU" dirty="0">
                <a:hlinkClick r:id="rId7" tooltip="Золота Орда"/>
              </a:rPr>
              <a:t> </a:t>
            </a:r>
            <a:r>
              <a:rPr lang="ru-RU" dirty="0" err="1">
                <a:hlinkClick r:id="rId7" tooltip="Золота Орда"/>
              </a:rPr>
              <a:t>Орди</a:t>
            </a:r>
            <a:r>
              <a:rPr lang="ru-RU" dirty="0"/>
              <a:t> на </a:t>
            </a:r>
            <a:r>
              <a:rPr lang="ru-RU" dirty="0" err="1">
                <a:hlinkClick r:id="rId8" tooltip="Русь"/>
              </a:rPr>
              <a:t>Русі</a:t>
            </a:r>
            <a:r>
              <a:rPr lang="ru-RU" dirty="0"/>
              <a:t> та </a:t>
            </a:r>
            <a:r>
              <a:rPr lang="ru-RU" dirty="0" err="1"/>
              <a:t>допоміг</a:t>
            </a:r>
            <a:r>
              <a:rPr lang="ru-RU" dirty="0"/>
              <a:t> </a:t>
            </a:r>
            <a:r>
              <a:rPr lang="ru-RU" dirty="0" err="1">
                <a:hlinkClick r:id="rId9" tooltip="Тохтамиш"/>
              </a:rPr>
              <a:t>Тохтамишу</a:t>
            </a:r>
            <a:r>
              <a:rPr lang="ru-RU" dirty="0"/>
              <a:t> </a:t>
            </a:r>
            <a:r>
              <a:rPr lang="ru-RU" dirty="0" err="1"/>
              <a:t>зайняти</a:t>
            </a:r>
            <a:r>
              <a:rPr lang="ru-RU" dirty="0"/>
              <a:t> престол. </a:t>
            </a:r>
            <a:r>
              <a:rPr lang="ru-RU" dirty="0" err="1"/>
              <a:t>Останній</a:t>
            </a:r>
            <a:r>
              <a:rPr lang="ru-RU" dirty="0"/>
              <a:t> з </a:t>
            </a:r>
            <a:r>
              <a:rPr lang="ru-RU" dirty="0" err="1"/>
              <a:t>допомогою</a:t>
            </a:r>
            <a:r>
              <a:rPr lang="ru-RU" dirty="0"/>
              <a:t> Тимура </a:t>
            </a:r>
            <a:r>
              <a:rPr lang="ru-RU" dirty="0" err="1"/>
              <a:t>розбив</a:t>
            </a:r>
            <a:r>
              <a:rPr lang="ru-RU" dirty="0"/>
              <a:t> </a:t>
            </a:r>
            <a:r>
              <a:rPr lang="ru-RU" dirty="0" err="1"/>
              <a:t>правлячого</a:t>
            </a:r>
            <a:r>
              <a:rPr lang="ru-RU" dirty="0"/>
              <a:t> хана </a:t>
            </a:r>
            <a:r>
              <a:rPr lang="ru-RU" dirty="0">
                <a:hlinkClick r:id="rId10" tooltip="Мамай"/>
              </a:rPr>
              <a:t>Мамая</a:t>
            </a:r>
            <a:r>
              <a:rPr lang="ru-RU" dirty="0"/>
              <a:t>, </a:t>
            </a:r>
            <a:r>
              <a:rPr lang="ru-RU" dirty="0" err="1"/>
              <a:t>зайняв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і, </a:t>
            </a:r>
            <a:r>
              <a:rPr lang="ru-RU" dirty="0" err="1"/>
              <a:t>аби</a:t>
            </a:r>
            <a:r>
              <a:rPr lang="ru-RU" dirty="0"/>
              <a:t> </a:t>
            </a:r>
            <a:r>
              <a:rPr lang="ru-RU" dirty="0" err="1"/>
              <a:t>помститись</a:t>
            </a:r>
            <a:r>
              <a:rPr lang="ru-RU" dirty="0"/>
              <a:t> </a:t>
            </a:r>
            <a:r>
              <a:rPr lang="ru-RU" dirty="0" err="1"/>
              <a:t>московському</a:t>
            </a:r>
            <a:r>
              <a:rPr lang="ru-RU" dirty="0"/>
              <a:t> </a:t>
            </a:r>
            <a:r>
              <a:rPr lang="ru-RU" dirty="0" err="1"/>
              <a:t>князеві</a:t>
            </a:r>
            <a:r>
              <a:rPr lang="ru-RU" dirty="0"/>
              <a:t> за </a:t>
            </a:r>
            <a:r>
              <a:rPr lang="ru-RU" dirty="0" err="1"/>
              <a:t>поразку</a:t>
            </a:r>
            <a:r>
              <a:rPr lang="ru-RU" dirty="0"/>
              <a:t>, яку той </a:t>
            </a:r>
            <a:r>
              <a:rPr lang="ru-RU" dirty="0" err="1"/>
              <a:t>наніс</a:t>
            </a:r>
            <a:r>
              <a:rPr lang="ru-RU" dirty="0"/>
              <a:t> Мамаю 1380 року, у </a:t>
            </a:r>
            <a:r>
              <a:rPr lang="ru-RU" dirty="0">
                <a:hlinkClick r:id="rId11" tooltip="1382"/>
              </a:rPr>
              <a:t>1382</a:t>
            </a:r>
            <a:r>
              <a:rPr lang="ru-RU" dirty="0"/>
              <a:t> р. </a:t>
            </a:r>
            <a:r>
              <a:rPr lang="ru-RU" dirty="0" err="1"/>
              <a:t>захопив</a:t>
            </a:r>
            <a:r>
              <a:rPr lang="ru-RU" dirty="0"/>
              <a:t> </a:t>
            </a:r>
            <a:r>
              <a:rPr lang="ru-RU" dirty="0">
                <a:hlinkClick r:id="rId12" tooltip="Москва"/>
              </a:rPr>
              <a:t>Москву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796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25" y="332654"/>
            <a:ext cx="7704856" cy="613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120" y="6281053"/>
            <a:ext cx="3170355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/>
          <a:p>
            <a:r>
              <a:rPr lang="ru-RU" dirty="0"/>
              <a:t>Карта Чагатайского ханства</a:t>
            </a:r>
          </a:p>
        </p:txBody>
      </p:sp>
    </p:spTree>
    <p:extLst>
      <p:ext uri="{BB962C8B-B14F-4D97-AF65-F5344CB8AC3E}">
        <p14:creationId xmlns:p14="http://schemas.microsoft.com/office/powerpoint/2010/main" val="124709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/>
              <a:t>Армія</a:t>
            </a:r>
            <a:r>
              <a:rPr lang="ru-RU" b="1" dirty="0"/>
              <a:t> Тимура</a:t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8136904" cy="5318051"/>
          </a:xfrm>
        </p:spPr>
        <p:txBody>
          <a:bodyPr>
            <a:normAutofit fontScale="47500" lnSpcReduction="20000"/>
          </a:bodyPr>
          <a:lstStyle/>
          <a:p>
            <a:r>
              <a:rPr lang="ru-RU" dirty="0" err="1" smtClean="0"/>
              <a:t>Спираючись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багатий</a:t>
            </a:r>
            <a:r>
              <a:rPr lang="ru-RU" dirty="0"/>
              <a:t> </a:t>
            </a:r>
            <a:r>
              <a:rPr lang="ru-RU" dirty="0" err="1"/>
              <a:t>досвід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попередників</a:t>
            </a:r>
            <a:r>
              <a:rPr lang="ru-RU" dirty="0"/>
              <a:t>, Тамерлан </a:t>
            </a:r>
            <a:r>
              <a:rPr lang="ru-RU" dirty="0" err="1"/>
              <a:t>зумів</a:t>
            </a:r>
            <a:r>
              <a:rPr lang="ru-RU" dirty="0"/>
              <a:t> </a:t>
            </a:r>
            <a:r>
              <a:rPr lang="ru-RU" dirty="0" err="1"/>
              <a:t>створити</a:t>
            </a:r>
            <a:r>
              <a:rPr lang="ru-RU" dirty="0"/>
              <a:t> </a:t>
            </a:r>
            <a:r>
              <a:rPr lang="ru-RU" dirty="0" err="1"/>
              <a:t>потужну</a:t>
            </a:r>
            <a:r>
              <a:rPr lang="ru-RU" dirty="0"/>
              <a:t> та </a:t>
            </a:r>
            <a:r>
              <a:rPr lang="ru-RU" dirty="0" err="1"/>
              <a:t>боєздатну</a:t>
            </a:r>
            <a:r>
              <a:rPr lang="ru-RU" dirty="0"/>
              <a:t> </a:t>
            </a:r>
            <a:r>
              <a:rPr lang="ru-RU" dirty="0" err="1"/>
              <a:t>армію</a:t>
            </a:r>
            <a:r>
              <a:rPr lang="ru-RU" dirty="0"/>
              <a:t>, яка дозволила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отримвати</a:t>
            </a:r>
            <a:r>
              <a:rPr lang="ru-RU" dirty="0"/>
              <a:t> низку </a:t>
            </a:r>
            <a:r>
              <a:rPr lang="ru-RU" dirty="0" err="1"/>
              <a:t>блискучих</a:t>
            </a:r>
            <a:r>
              <a:rPr lang="ru-RU" dirty="0"/>
              <a:t> перемог над </a:t>
            </a:r>
            <a:r>
              <a:rPr lang="ru-RU" dirty="0" err="1"/>
              <a:t>своїми</a:t>
            </a:r>
            <a:r>
              <a:rPr lang="ru-RU" dirty="0"/>
              <a:t> противниками.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армія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багатонаціональним</a:t>
            </a:r>
            <a:r>
              <a:rPr lang="ru-RU" dirty="0"/>
              <a:t> і </a:t>
            </a:r>
            <a:r>
              <a:rPr lang="ru-RU" dirty="0" err="1"/>
              <a:t>багатоконфесійним</a:t>
            </a:r>
            <a:r>
              <a:rPr lang="ru-RU" dirty="0"/>
              <a:t> </a:t>
            </a:r>
            <a:r>
              <a:rPr lang="ru-RU" dirty="0" err="1"/>
              <a:t>об'єднанням</a:t>
            </a:r>
            <a:r>
              <a:rPr lang="ru-RU" dirty="0"/>
              <a:t>, ядром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тюрко-</a:t>
            </a:r>
            <a:r>
              <a:rPr lang="ru-RU" dirty="0" err="1"/>
              <a:t>монгольські</a:t>
            </a:r>
            <a:r>
              <a:rPr lang="ru-RU" dirty="0"/>
              <a:t> </a:t>
            </a:r>
            <a:r>
              <a:rPr lang="ru-RU" dirty="0" err="1"/>
              <a:t>воїни-</a:t>
            </a:r>
            <a:r>
              <a:rPr lang="ru-RU" dirty="0" err="1">
                <a:hlinkClick r:id="rId2" tooltip="Кочівник"/>
              </a:rPr>
              <a:t>кочівники</a:t>
            </a:r>
            <a:r>
              <a:rPr lang="ru-RU" dirty="0"/>
              <a:t>. </a:t>
            </a:r>
            <a:r>
              <a:rPr lang="ru-RU" dirty="0" err="1"/>
              <a:t>Армія</a:t>
            </a:r>
            <a:r>
              <a:rPr lang="ru-RU" dirty="0"/>
              <a:t> Тамерлана </a:t>
            </a:r>
            <a:r>
              <a:rPr lang="ru-RU" dirty="0" err="1"/>
              <a:t>ділилася</a:t>
            </a:r>
            <a:r>
              <a:rPr lang="ru-RU" dirty="0"/>
              <a:t> на </a:t>
            </a:r>
            <a:r>
              <a:rPr lang="ru-RU" dirty="0" err="1"/>
              <a:t>вершників</a:t>
            </a:r>
            <a:r>
              <a:rPr lang="ru-RU" dirty="0"/>
              <a:t> та </a:t>
            </a:r>
            <a:r>
              <a:rPr lang="ru-RU" dirty="0" err="1">
                <a:hlinkClick r:id="rId3" tooltip="Піхота"/>
              </a:rPr>
              <a:t>піхоту</a:t>
            </a:r>
            <a:r>
              <a:rPr lang="ru-RU" dirty="0"/>
              <a:t>, роль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зросла</a:t>
            </a:r>
            <a:r>
              <a:rPr lang="ru-RU" dirty="0"/>
              <a:t> на </a:t>
            </a:r>
            <a:r>
              <a:rPr lang="ru-RU" dirty="0" err="1"/>
              <a:t>зламі</a:t>
            </a:r>
            <a:r>
              <a:rPr lang="ru-RU" dirty="0"/>
              <a:t> 14-15 ст. </a:t>
            </a:r>
            <a:r>
              <a:rPr lang="ru-RU" dirty="0" err="1"/>
              <a:t>Проте</a:t>
            </a:r>
            <a:r>
              <a:rPr lang="ru-RU" dirty="0"/>
              <a:t> </a:t>
            </a:r>
            <a:r>
              <a:rPr lang="ru-RU" dirty="0" err="1"/>
              <a:t>основну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армії</a:t>
            </a:r>
            <a:r>
              <a:rPr lang="ru-RU" dirty="0"/>
              <a:t> становили </a:t>
            </a:r>
            <a:r>
              <a:rPr lang="ru-RU" dirty="0" err="1"/>
              <a:t>кінні</a:t>
            </a:r>
            <a:r>
              <a:rPr lang="ru-RU" dirty="0"/>
              <a:t> загони </a:t>
            </a:r>
            <a:r>
              <a:rPr lang="ru-RU" dirty="0" err="1"/>
              <a:t>кочівників</a:t>
            </a:r>
            <a:r>
              <a:rPr lang="ru-RU" dirty="0"/>
              <a:t>, </a:t>
            </a:r>
            <a:r>
              <a:rPr lang="ru-RU" dirty="0" err="1"/>
              <a:t>кістяк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складався</a:t>
            </a:r>
            <a:r>
              <a:rPr lang="ru-RU" dirty="0"/>
              <a:t> з </a:t>
            </a:r>
            <a:r>
              <a:rPr lang="ru-RU" dirty="0" err="1"/>
              <a:t>елітних</a:t>
            </a:r>
            <a:r>
              <a:rPr lang="ru-RU" dirty="0"/>
              <a:t> </a:t>
            </a:r>
            <a:r>
              <a:rPr lang="ru-RU" dirty="0" err="1"/>
              <a:t>підрозділів</a:t>
            </a:r>
            <a:r>
              <a:rPr lang="ru-RU" dirty="0"/>
              <a:t> </a:t>
            </a:r>
            <a:r>
              <a:rPr lang="ru-RU" dirty="0" err="1"/>
              <a:t>важкоозброєних</a:t>
            </a:r>
            <a:r>
              <a:rPr lang="ru-RU" dirty="0"/>
              <a:t> </a:t>
            </a:r>
            <a:r>
              <a:rPr lang="ru-RU" dirty="0" err="1"/>
              <a:t>кавалеристів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загонів</a:t>
            </a:r>
            <a:r>
              <a:rPr lang="ru-RU" dirty="0"/>
              <a:t> </a:t>
            </a:r>
            <a:r>
              <a:rPr lang="ru-RU" dirty="0" err="1"/>
              <a:t>охоронців</a:t>
            </a:r>
            <a:r>
              <a:rPr lang="ru-RU" dirty="0"/>
              <a:t> Тамерлана. </a:t>
            </a:r>
            <a:r>
              <a:rPr lang="ru-RU" dirty="0" err="1"/>
              <a:t>Піхота</a:t>
            </a:r>
            <a:r>
              <a:rPr lang="ru-RU" dirty="0"/>
              <a:t> </a:t>
            </a:r>
            <a:r>
              <a:rPr lang="ru-RU" dirty="0" err="1"/>
              <a:t>найчастіше</a:t>
            </a:r>
            <a:r>
              <a:rPr lang="ru-RU" dirty="0"/>
              <a:t> </a:t>
            </a:r>
            <a:r>
              <a:rPr lang="ru-RU" dirty="0" err="1"/>
              <a:t>відігравала</a:t>
            </a:r>
            <a:r>
              <a:rPr lang="ru-RU" dirty="0"/>
              <a:t> </a:t>
            </a:r>
            <a:r>
              <a:rPr lang="ru-RU" dirty="0" err="1"/>
              <a:t>допоміжну</a:t>
            </a:r>
            <a:r>
              <a:rPr lang="ru-RU" dirty="0"/>
              <a:t> роль,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необхідна</a:t>
            </a:r>
            <a:r>
              <a:rPr lang="ru-RU" dirty="0"/>
              <a:t> при </a:t>
            </a:r>
            <a:r>
              <a:rPr lang="ru-RU" dirty="0" err="1"/>
              <a:t>облозі</a:t>
            </a:r>
            <a:r>
              <a:rPr lang="ru-RU" dirty="0"/>
              <a:t> </a:t>
            </a:r>
            <a:r>
              <a:rPr lang="ru-RU" dirty="0" err="1">
                <a:hlinkClick r:id="rId4" tooltip="Фортеця"/>
              </a:rPr>
              <a:t>фортець</a:t>
            </a:r>
            <a:r>
              <a:rPr lang="ru-RU" dirty="0"/>
              <a:t>. </a:t>
            </a:r>
            <a:r>
              <a:rPr lang="ru-RU" dirty="0" err="1"/>
              <a:t>Піхота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здебільшого</a:t>
            </a:r>
            <a:r>
              <a:rPr lang="ru-RU" dirty="0"/>
              <a:t> </a:t>
            </a:r>
            <a:r>
              <a:rPr lang="ru-RU" dirty="0" err="1"/>
              <a:t>легкоозброєною</a:t>
            </a:r>
            <a:r>
              <a:rPr lang="ru-RU" dirty="0"/>
              <a:t> і в основному </a:t>
            </a:r>
            <a:r>
              <a:rPr lang="ru-RU" dirty="0" err="1"/>
              <a:t>складалася</a:t>
            </a:r>
            <a:r>
              <a:rPr lang="ru-RU" dirty="0"/>
              <a:t> з </a:t>
            </a:r>
            <a:r>
              <a:rPr lang="ru-RU" dirty="0" err="1"/>
              <a:t>лучників</a:t>
            </a:r>
            <a:r>
              <a:rPr lang="ru-RU" dirty="0"/>
              <a:t>, </a:t>
            </a:r>
            <a:r>
              <a:rPr lang="ru-RU" dirty="0" err="1"/>
              <a:t>однак</a:t>
            </a:r>
            <a:r>
              <a:rPr lang="ru-RU" dirty="0"/>
              <a:t> в </a:t>
            </a:r>
            <a:r>
              <a:rPr lang="ru-RU" dirty="0" err="1"/>
              <a:t>армії</a:t>
            </a:r>
            <a:r>
              <a:rPr lang="ru-RU" dirty="0"/>
              <a:t> </a:t>
            </a:r>
            <a:r>
              <a:rPr lang="ru-RU" dirty="0" err="1"/>
              <a:t>складалися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важкоозброєні</a:t>
            </a:r>
            <a:r>
              <a:rPr lang="ru-RU" dirty="0"/>
              <a:t> </a:t>
            </a:r>
            <a:r>
              <a:rPr lang="ru-RU" dirty="0" err="1"/>
              <a:t>ударні</a:t>
            </a:r>
            <a:r>
              <a:rPr lang="ru-RU" dirty="0"/>
              <a:t> загони </a:t>
            </a:r>
            <a:r>
              <a:rPr lang="ru-RU" dirty="0" err="1"/>
              <a:t>піхотинців</a:t>
            </a:r>
            <a:r>
              <a:rPr lang="ru-RU" dirty="0"/>
              <a:t>.</a:t>
            </a:r>
          </a:p>
          <a:p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родів</a:t>
            </a:r>
            <a:r>
              <a:rPr lang="ru-RU" dirty="0"/>
              <a:t> </a:t>
            </a:r>
            <a:r>
              <a:rPr lang="ru-RU" dirty="0" err="1"/>
              <a:t>військ</a:t>
            </a:r>
            <a:r>
              <a:rPr lang="ru-RU" dirty="0"/>
              <a:t> (</a:t>
            </a:r>
            <a:r>
              <a:rPr lang="ru-RU" dirty="0" err="1"/>
              <a:t>важкої</a:t>
            </a:r>
            <a:r>
              <a:rPr lang="ru-RU" dirty="0"/>
              <a:t> і </a:t>
            </a:r>
            <a:r>
              <a:rPr lang="ru-RU" dirty="0" err="1"/>
              <a:t>легкої</a:t>
            </a:r>
            <a:r>
              <a:rPr lang="ru-RU" dirty="0"/>
              <a:t> </a:t>
            </a:r>
            <a:r>
              <a:rPr lang="ru-RU" dirty="0" err="1">
                <a:hlinkClick r:id="rId5" tooltip="Кіннота"/>
              </a:rPr>
              <a:t>кінноти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піхоти</a:t>
            </a:r>
            <a:r>
              <a:rPr lang="ru-RU" dirty="0"/>
              <a:t>) в </a:t>
            </a:r>
            <a:r>
              <a:rPr lang="ru-RU" dirty="0" err="1"/>
              <a:t>армії</a:t>
            </a:r>
            <a:r>
              <a:rPr lang="ru-RU" dirty="0"/>
              <a:t> Тамерлана </a:t>
            </a:r>
            <a:r>
              <a:rPr lang="ru-RU" dirty="0" err="1"/>
              <a:t>знаходилися</a:t>
            </a:r>
            <a:r>
              <a:rPr lang="ru-RU" dirty="0"/>
              <a:t> загони </a:t>
            </a:r>
            <a:r>
              <a:rPr lang="ru-RU" dirty="0" err="1">
                <a:hlinkClick r:id="rId6" tooltip="Понтон"/>
              </a:rPr>
              <a:t>понтонерів</a:t>
            </a:r>
            <a:r>
              <a:rPr lang="ru-RU" dirty="0"/>
              <a:t>, </a:t>
            </a:r>
            <a:r>
              <a:rPr lang="ru-RU" dirty="0" err="1"/>
              <a:t>робітників</a:t>
            </a:r>
            <a:r>
              <a:rPr lang="ru-RU" dirty="0"/>
              <a:t>, </a:t>
            </a:r>
            <a:r>
              <a:rPr lang="ru-RU" dirty="0" err="1"/>
              <a:t>інженерів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фахівців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особливі</a:t>
            </a:r>
            <a:r>
              <a:rPr lang="ru-RU" dirty="0"/>
              <a:t> </a:t>
            </a:r>
            <a:r>
              <a:rPr lang="ru-RU" dirty="0" err="1"/>
              <a:t>піхотні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спеціалізувалися</a:t>
            </a:r>
            <a:r>
              <a:rPr lang="ru-RU" dirty="0"/>
              <a:t> на </a:t>
            </a:r>
            <a:r>
              <a:rPr lang="ru-RU" dirty="0" err="1"/>
              <a:t>бойових</a:t>
            </a:r>
            <a:r>
              <a:rPr lang="ru-RU" dirty="0"/>
              <a:t> </a:t>
            </a:r>
            <a:r>
              <a:rPr lang="ru-RU" dirty="0" err="1"/>
              <a:t>операціях</a:t>
            </a:r>
            <a:r>
              <a:rPr lang="ru-RU" dirty="0"/>
              <a:t> у </a:t>
            </a:r>
            <a:r>
              <a:rPr lang="ru-RU" dirty="0" err="1"/>
              <a:t>гірських</a:t>
            </a:r>
            <a:r>
              <a:rPr lang="ru-RU" dirty="0"/>
              <a:t> </a:t>
            </a:r>
            <a:r>
              <a:rPr lang="ru-RU" dirty="0" err="1"/>
              <a:t>умовах</a:t>
            </a:r>
            <a:r>
              <a:rPr lang="ru-RU" dirty="0"/>
              <a:t> (</a:t>
            </a:r>
            <a:r>
              <a:rPr lang="ru-RU" dirty="0" err="1"/>
              <a:t>їх</a:t>
            </a:r>
            <a:r>
              <a:rPr lang="ru-RU" dirty="0"/>
              <a:t> набирали з </a:t>
            </a:r>
            <a:r>
              <a:rPr lang="ru-RU" dirty="0" err="1"/>
              <a:t>мешканців</a:t>
            </a:r>
            <a:r>
              <a:rPr lang="ru-RU" dirty="0"/>
              <a:t> </a:t>
            </a:r>
            <a:r>
              <a:rPr lang="ru-RU" dirty="0" err="1"/>
              <a:t>гірських</a:t>
            </a:r>
            <a:r>
              <a:rPr lang="ru-RU" dirty="0"/>
              <a:t> селищ). </a:t>
            </a:r>
            <a:r>
              <a:rPr lang="ru-RU" dirty="0" err="1"/>
              <a:t>Організація</a:t>
            </a:r>
            <a:r>
              <a:rPr lang="ru-RU" dirty="0"/>
              <a:t> </a:t>
            </a:r>
            <a:r>
              <a:rPr lang="ru-RU" dirty="0" err="1"/>
              <a:t>армії</a:t>
            </a:r>
            <a:r>
              <a:rPr lang="ru-RU" dirty="0"/>
              <a:t> Тамерлана в </a:t>
            </a:r>
            <a:r>
              <a:rPr lang="ru-RU" dirty="0" err="1"/>
              <a:t>загальному</a:t>
            </a:r>
            <a:r>
              <a:rPr lang="ru-RU" dirty="0"/>
              <a:t> і </a:t>
            </a:r>
            <a:r>
              <a:rPr lang="ru-RU" dirty="0" err="1"/>
              <a:t>цілому</a:t>
            </a:r>
            <a:r>
              <a:rPr lang="ru-RU" dirty="0"/>
              <a:t> </a:t>
            </a:r>
            <a:r>
              <a:rPr lang="ru-RU" dirty="0" err="1"/>
              <a:t>відповідала</a:t>
            </a:r>
            <a:r>
              <a:rPr lang="ru-RU" dirty="0"/>
              <a:t> </a:t>
            </a:r>
            <a:r>
              <a:rPr lang="ru-RU" dirty="0" err="1"/>
              <a:t>десятковій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 </a:t>
            </a:r>
            <a:r>
              <a:rPr lang="ru-RU" dirty="0" err="1">
                <a:hlinkClick r:id="rId7" tooltip="Чингісхан"/>
              </a:rPr>
              <a:t>Чингісхана</a:t>
            </a:r>
            <a:r>
              <a:rPr lang="ru-RU" dirty="0"/>
              <a:t>,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/>
              <a:t>з'явився</a:t>
            </a:r>
            <a:r>
              <a:rPr lang="ru-RU" dirty="0"/>
              <a:t> ряд </a:t>
            </a:r>
            <a:r>
              <a:rPr lang="ru-RU" dirty="0" err="1"/>
              <a:t>змін</a:t>
            </a:r>
            <a:r>
              <a:rPr lang="ru-RU" dirty="0"/>
              <a:t> (так, </a:t>
            </a:r>
            <a:r>
              <a:rPr lang="ru-RU" dirty="0" err="1"/>
              <a:t>з'явилися</a:t>
            </a:r>
            <a:r>
              <a:rPr lang="ru-RU" dirty="0"/>
              <a:t> </a:t>
            </a:r>
            <a:r>
              <a:rPr lang="ru-RU" dirty="0" err="1"/>
              <a:t>підрозділи</a:t>
            </a:r>
            <a:r>
              <a:rPr lang="ru-RU" dirty="0"/>
              <a:t> </a:t>
            </a:r>
            <a:r>
              <a:rPr lang="ru-RU" dirty="0" err="1"/>
              <a:t>чисельністю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50 до 300 </a:t>
            </a:r>
            <a:r>
              <a:rPr lang="ru-RU" dirty="0" err="1"/>
              <a:t>чоловік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називалися</a:t>
            </a:r>
            <a:r>
              <a:rPr lang="ru-RU" dirty="0"/>
              <a:t> «</a:t>
            </a:r>
            <a:r>
              <a:rPr lang="ru-RU" dirty="0" err="1"/>
              <a:t>кошунами</a:t>
            </a:r>
            <a:r>
              <a:rPr lang="ru-RU" dirty="0"/>
              <a:t>», </a:t>
            </a:r>
            <a:r>
              <a:rPr lang="ru-RU" dirty="0" err="1"/>
              <a:t>чисельність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великих </a:t>
            </a:r>
            <a:r>
              <a:rPr lang="ru-RU" dirty="0" err="1"/>
              <a:t>підрозділів</a:t>
            </a:r>
            <a:r>
              <a:rPr lang="ru-RU" dirty="0"/>
              <a:t> - «</a:t>
            </a:r>
            <a:r>
              <a:rPr lang="ru-RU" dirty="0" err="1"/>
              <a:t>кулів</a:t>
            </a:r>
            <a:r>
              <a:rPr lang="ru-RU" dirty="0"/>
              <a:t>» —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непостійною</a:t>
            </a:r>
            <a:r>
              <a:rPr lang="ru-RU" dirty="0"/>
              <a:t>.</a:t>
            </a:r>
          </a:p>
          <a:p>
            <a:r>
              <a:rPr lang="ru-RU" dirty="0"/>
              <a:t>Основною </a:t>
            </a:r>
            <a:r>
              <a:rPr lang="ru-RU" dirty="0" err="1"/>
              <a:t>зброєю</a:t>
            </a:r>
            <a:r>
              <a:rPr lang="ru-RU" dirty="0"/>
              <a:t> </a:t>
            </a:r>
            <a:r>
              <a:rPr lang="ru-RU" dirty="0" err="1"/>
              <a:t>легкої</a:t>
            </a:r>
            <a:r>
              <a:rPr lang="ru-RU" dirty="0"/>
              <a:t> </a:t>
            </a:r>
            <a:r>
              <a:rPr lang="ru-RU" dirty="0" err="1"/>
              <a:t>кінноти</a:t>
            </a:r>
            <a:r>
              <a:rPr lang="ru-RU" dirty="0"/>
              <a:t>, як і </a:t>
            </a:r>
            <a:r>
              <a:rPr lang="ru-RU" dirty="0" err="1"/>
              <a:t>піхоти</a:t>
            </a:r>
            <a:r>
              <a:rPr lang="ru-RU" dirty="0"/>
              <a:t>, </a:t>
            </a:r>
            <a:r>
              <a:rPr lang="ru-RU" dirty="0" err="1"/>
              <a:t>був</a:t>
            </a:r>
            <a:r>
              <a:rPr lang="ru-RU" dirty="0"/>
              <a:t> лук. </a:t>
            </a:r>
            <a:r>
              <a:rPr lang="ru-RU" dirty="0" err="1"/>
              <a:t>Легкі</a:t>
            </a:r>
            <a:r>
              <a:rPr lang="ru-RU" dirty="0"/>
              <a:t> </a:t>
            </a:r>
            <a:r>
              <a:rPr lang="ru-RU" dirty="0" err="1"/>
              <a:t>кавалеристи</a:t>
            </a:r>
            <a:r>
              <a:rPr lang="ru-RU" dirty="0"/>
              <a:t> </a:t>
            </a:r>
            <a:r>
              <a:rPr lang="ru-RU" dirty="0" err="1"/>
              <a:t>користувалися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>
                <a:hlinkClick r:id="rId8" tooltip="Шабля"/>
              </a:rPr>
              <a:t>шаблями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>
                <a:hlinkClick r:id="rId9" tooltip="Меч"/>
              </a:rPr>
              <a:t>мечами</a:t>
            </a:r>
            <a:r>
              <a:rPr lang="ru-RU" dirty="0"/>
              <a:t> та </a:t>
            </a:r>
            <a:r>
              <a:rPr lang="ru-RU" dirty="0" err="1">
                <a:hlinkClick r:id="rId10" tooltip="Сокира"/>
              </a:rPr>
              <a:t>сокирами</a:t>
            </a:r>
            <a:r>
              <a:rPr lang="ru-RU" dirty="0"/>
              <a:t>. </a:t>
            </a:r>
            <a:r>
              <a:rPr lang="ru-RU" dirty="0" err="1"/>
              <a:t>Важкоозброєні</a:t>
            </a:r>
            <a:r>
              <a:rPr lang="ru-RU" dirty="0"/>
              <a:t> вершники </a:t>
            </a:r>
            <a:r>
              <a:rPr lang="ru-RU" dirty="0" err="1"/>
              <a:t>були</a:t>
            </a:r>
            <a:r>
              <a:rPr lang="ru-RU" dirty="0"/>
              <a:t> носили </a:t>
            </a:r>
            <a:r>
              <a:rPr lang="ru-RU" dirty="0" err="1"/>
              <a:t>панцир</a:t>
            </a:r>
            <a:r>
              <a:rPr lang="ru-RU" dirty="0"/>
              <a:t> (</a:t>
            </a:r>
            <a:r>
              <a:rPr lang="ru-RU" dirty="0" err="1"/>
              <a:t>найбільш</a:t>
            </a:r>
            <a:r>
              <a:rPr lang="ru-RU" dirty="0"/>
              <a:t> популярною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>
                <a:hlinkClick r:id="rId11" tooltip="Кольчуга"/>
              </a:rPr>
              <a:t>кольчуга</a:t>
            </a:r>
            <a:r>
              <a:rPr lang="ru-RU" dirty="0"/>
              <a:t>, </a:t>
            </a:r>
            <a:r>
              <a:rPr lang="ru-RU" dirty="0" err="1"/>
              <a:t>найчастіше</a:t>
            </a:r>
            <a:r>
              <a:rPr lang="ru-RU" dirty="0"/>
              <a:t> </a:t>
            </a:r>
            <a:r>
              <a:rPr lang="ru-RU" dirty="0" err="1"/>
              <a:t>укріплена</a:t>
            </a:r>
            <a:r>
              <a:rPr lang="ru-RU" dirty="0"/>
              <a:t> </a:t>
            </a:r>
            <a:r>
              <a:rPr lang="ru-RU" dirty="0" err="1"/>
              <a:t>металевими</a:t>
            </a:r>
            <a:r>
              <a:rPr lang="ru-RU" dirty="0"/>
              <a:t> пластинами), </a:t>
            </a:r>
            <a:r>
              <a:rPr lang="ru-RU" dirty="0" err="1"/>
              <a:t>захищені</a:t>
            </a:r>
            <a:r>
              <a:rPr lang="ru-RU" dirty="0"/>
              <a:t> </a:t>
            </a:r>
            <a:r>
              <a:rPr lang="ru-RU" dirty="0" err="1">
                <a:hlinkClick r:id="rId12" tooltip="Шолом"/>
              </a:rPr>
              <a:t>шоломами</a:t>
            </a:r>
            <a:r>
              <a:rPr lang="ru-RU" dirty="0"/>
              <a:t> і </a:t>
            </a:r>
            <a:r>
              <a:rPr lang="ru-RU" dirty="0" err="1"/>
              <a:t>билися</a:t>
            </a:r>
            <a:r>
              <a:rPr lang="ru-RU" dirty="0"/>
              <a:t> </a:t>
            </a:r>
            <a:r>
              <a:rPr lang="ru-RU" dirty="0" err="1"/>
              <a:t>шаблями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мечами (</a:t>
            </a:r>
            <a:r>
              <a:rPr lang="ru-RU" dirty="0" err="1"/>
              <a:t>крім</a:t>
            </a:r>
            <a:r>
              <a:rPr lang="ru-RU" dirty="0"/>
              <a:t> луку та </a:t>
            </a:r>
            <a:r>
              <a:rPr lang="ru-RU" dirty="0" err="1"/>
              <a:t>стріл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скрізь</a:t>
            </a:r>
            <a:r>
              <a:rPr lang="ru-RU" dirty="0"/>
              <a:t> </a:t>
            </a:r>
            <a:r>
              <a:rPr lang="ru-RU" dirty="0" err="1"/>
              <a:t>поширені</a:t>
            </a:r>
            <a:r>
              <a:rPr lang="ru-RU" dirty="0"/>
              <a:t>). </a:t>
            </a:r>
            <a:r>
              <a:rPr lang="ru-RU" dirty="0" err="1"/>
              <a:t>Звичайні</a:t>
            </a:r>
            <a:r>
              <a:rPr lang="ru-RU" dirty="0"/>
              <a:t> </a:t>
            </a:r>
            <a:r>
              <a:rPr lang="ru-RU" dirty="0" err="1"/>
              <a:t>піхотинці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озброєні</a:t>
            </a:r>
            <a:r>
              <a:rPr lang="ru-RU" dirty="0"/>
              <a:t> луком, </a:t>
            </a:r>
            <a:r>
              <a:rPr lang="ru-RU" dirty="0" err="1"/>
              <a:t>воїни</a:t>
            </a:r>
            <a:r>
              <a:rPr lang="ru-RU" dirty="0"/>
              <a:t> </a:t>
            </a:r>
            <a:r>
              <a:rPr lang="ru-RU" dirty="0" err="1"/>
              <a:t>важкої</a:t>
            </a:r>
            <a:r>
              <a:rPr lang="ru-RU" dirty="0"/>
              <a:t> </a:t>
            </a:r>
            <a:r>
              <a:rPr lang="ru-RU" dirty="0" err="1"/>
              <a:t>піхоти</a:t>
            </a:r>
            <a:r>
              <a:rPr lang="ru-RU" dirty="0"/>
              <a:t> </a:t>
            </a:r>
            <a:r>
              <a:rPr lang="ru-RU" dirty="0" err="1"/>
              <a:t>билися</a:t>
            </a:r>
            <a:r>
              <a:rPr lang="ru-RU" dirty="0"/>
              <a:t> </a:t>
            </a:r>
            <a:r>
              <a:rPr lang="ru-RU" dirty="0" err="1"/>
              <a:t>шаблями</a:t>
            </a:r>
            <a:r>
              <a:rPr lang="ru-RU" dirty="0"/>
              <a:t>, </a:t>
            </a:r>
            <a:r>
              <a:rPr lang="ru-RU" dirty="0" err="1"/>
              <a:t>сокирами</a:t>
            </a:r>
            <a:r>
              <a:rPr lang="ru-RU" dirty="0"/>
              <a:t> та </a:t>
            </a:r>
            <a:r>
              <a:rPr lang="ru-RU" dirty="0">
                <a:hlinkClick r:id="rId13" tooltip="Булава"/>
              </a:rPr>
              <a:t>булавами</a:t>
            </a:r>
            <a:r>
              <a:rPr lang="ru-RU" dirty="0"/>
              <a:t> і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захищені</a:t>
            </a:r>
            <a:r>
              <a:rPr lang="ru-RU" dirty="0"/>
              <a:t> </a:t>
            </a:r>
            <a:r>
              <a:rPr lang="ru-RU" dirty="0" err="1"/>
              <a:t>панциром</a:t>
            </a:r>
            <a:r>
              <a:rPr lang="ru-RU" dirty="0"/>
              <a:t>, </a:t>
            </a:r>
            <a:r>
              <a:rPr lang="ru-RU" dirty="0" err="1"/>
              <a:t>шоломами</a:t>
            </a:r>
            <a:r>
              <a:rPr lang="ru-RU" dirty="0"/>
              <a:t> і </a:t>
            </a:r>
            <a:r>
              <a:rPr lang="ru-RU" dirty="0">
                <a:hlinkClick r:id="rId14" tooltip="Щит"/>
              </a:rPr>
              <a:t>щитами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600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233</TotalTime>
  <Words>1661</Words>
  <Application>Microsoft Office PowerPoint</Application>
  <PresentationFormat>Экран (4:3)</PresentationFormat>
  <Paragraphs>40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Техническая</vt:lpstr>
      <vt:lpstr>Епоха тамерлана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Початок правління </vt:lpstr>
      <vt:lpstr>Презентация PowerPoint</vt:lpstr>
      <vt:lpstr>Армія Тимура  </vt:lpstr>
      <vt:lpstr>Презентация PowerPoint</vt:lpstr>
      <vt:lpstr>Презентация PowerPoint</vt:lpstr>
      <vt:lpstr>Презентация PowerPoint</vt:lpstr>
      <vt:lpstr>Презентация PowerPoint</vt:lpstr>
      <vt:lpstr>Початок завоювань</vt:lpstr>
      <vt:lpstr>Презентация PowerPoint</vt:lpstr>
      <vt:lpstr>Похід у Єгипет </vt:lpstr>
      <vt:lpstr>Презентация PowerPoint</vt:lpstr>
      <vt:lpstr>Похід в Індію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Смерть Тимура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Епоха тамерлана</dc:title>
  <dc:creator>Admin</dc:creator>
  <cp:lastModifiedBy>Admin</cp:lastModifiedBy>
  <cp:revision>5</cp:revision>
  <dcterms:created xsi:type="dcterms:W3CDTF">2011-12-16T14:08:09Z</dcterms:created>
  <dcterms:modified xsi:type="dcterms:W3CDTF">2011-12-16T18:58:58Z</dcterms:modified>
</cp:coreProperties>
</file>