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0A631C2-7453-4B71-9D96-3928239CA003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EDE3AB-0865-4074-B753-2FF1C4C9140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b="1" dirty="0" smtClean="0"/>
              <a:t>Англія: від </a:t>
            </a:r>
            <a:r>
              <a:rPr lang="uk-UA" sz="7200" b="1" dirty="0" err="1" smtClean="0"/>
              <a:t>завоюваня</a:t>
            </a:r>
            <a:r>
              <a:rPr lang="uk-UA" sz="7200" b="1" dirty="0" smtClean="0"/>
              <a:t> до парламенту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" y="5965825"/>
            <a:ext cx="8001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600">
                <a:solidFill>
                  <a:srgbClr val="C00000"/>
                </a:solidFill>
                <a:latin typeface="Arial Black" pitchFamily="34" charset="0"/>
              </a:rPr>
              <a:t>Іоанн Безземельний підписує “Велику Хартію вольностей”</a:t>
            </a:r>
            <a:endParaRPr lang="ru-RU" sz="26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738"/>
            <a:ext cx="4214813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/>
          <p:cNvSpPr>
            <a:spLocks noGrp="1"/>
          </p:cNvSpPr>
          <p:nvPr>
            <p:ph type="subTitle" idx="4294967295"/>
            <p:custDataLst>
              <p:tags r:id="rId1"/>
            </p:custDataLst>
          </p:nvPr>
        </p:nvSpPr>
        <p:spPr>
          <a:xfrm>
            <a:off x="142875" y="357188"/>
            <a:ext cx="6400800" cy="6143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>
                <a:solidFill>
                  <a:schemeClr val="accent2"/>
                </a:solidFill>
              </a:rPr>
              <a:t>1) Які права отримувала церква згідно з Хартією вольностей?</a:t>
            </a:r>
          </a:p>
          <a:p>
            <a:pPr marL="0" indent="0">
              <a:buFont typeface="Arial" charset="0"/>
              <a:buNone/>
            </a:pPr>
            <a:r>
              <a:rPr lang="ru-RU" b="1">
                <a:solidFill>
                  <a:schemeClr val="accent2"/>
                </a:solidFill>
              </a:rPr>
              <a:t>2) Які права отримали міста й купці?</a:t>
            </a:r>
          </a:p>
          <a:p>
            <a:pPr marL="0" indent="0">
              <a:buFont typeface="Arial" charset="0"/>
              <a:buNone/>
            </a:pPr>
            <a:r>
              <a:rPr lang="ru-RU" b="1">
                <a:solidFill>
                  <a:schemeClr val="accent2"/>
                </a:solidFill>
              </a:rPr>
              <a:t>3) Як мав вчинити король, щоб затвердити нові податки?</a:t>
            </a:r>
          </a:p>
          <a:p>
            <a:pPr marL="0" indent="0">
              <a:buFont typeface="Arial" charset="0"/>
              <a:buNone/>
            </a:pPr>
            <a:r>
              <a:rPr lang="ru-RU" b="1">
                <a:solidFill>
                  <a:schemeClr val="accent2"/>
                </a:solidFill>
              </a:rPr>
              <a:t>4) Яке положення з Хартії вольностей, на ваш погляд, є одним з найважливіших?</a:t>
            </a:r>
          </a:p>
          <a:p>
            <a:pPr marL="0" indent="0">
              <a:buFont typeface="Arial" charset="0"/>
              <a:buNone/>
            </a:pP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14688"/>
            <a:ext cx="3214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000750" y="2000250"/>
            <a:ext cx="271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rgbClr val="C00000"/>
                </a:solidFill>
                <a:latin typeface="Arial Black" pitchFamily="34" charset="0"/>
              </a:rPr>
              <a:t>“Велика Хартія вольностей”</a:t>
            </a:r>
            <a:endParaRPr lang="ru-RU" sz="24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285750" y="285750"/>
            <a:ext cx="8172450" cy="63579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600" b="1" kern="1200" dirty="0" err="1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Тестові</a:t>
            </a:r>
            <a:r>
              <a:rPr lang="ru-RU" sz="2600" b="1" kern="12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завдання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1.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Назвіть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територію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Франції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що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була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володіннями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англійського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короля.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Аквітанія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;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б) Шампань;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в)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Бургундія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Сучасником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учасником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третього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хрестового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походу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був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Вільгельм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Завойовник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;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б)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Генріх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II Плантагенет;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в) Ричард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Левове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Серце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Як звали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норманського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герцога,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який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став королем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Англії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?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Вільгельм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Завойовник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;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б)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Генріх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II Плантагенет;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в) Ричард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Левове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Серце</a:t>
            </a:r>
            <a: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6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ru-RU" sz="2600" b="1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67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57188" y="214313"/>
            <a:ext cx="8101012" cy="64293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>
                <a:solidFill>
                  <a:srgbClr val="0070C0"/>
                </a:solidFill>
              </a:rPr>
              <a:t>4.</a:t>
            </a:r>
            <a:r>
              <a:rPr lang="ru-RU" sz="2800" b="1">
                <a:solidFill>
                  <a:schemeClr val="accent2"/>
                </a:solidFill>
              </a:rPr>
              <a:t> «Велику хартію вольностей» та діяльність парламенту об’єднують: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а) боротьба з Папою Римським;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б) обмеження влади короля;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в) надання самоврядування містам.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rgbClr val="0070C0"/>
                </a:solidFill>
              </a:rPr>
              <a:t>5.</a:t>
            </a:r>
            <a:r>
              <a:rPr lang="ru-RU" sz="2800" b="1">
                <a:solidFill>
                  <a:schemeClr val="accent2"/>
                </a:solidFill>
              </a:rPr>
              <a:t> «Щитові гроші» - це: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а) податок на утримання найманої армії;	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б) податок на утримання шерифів;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в) податок на утримання фортець.	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rgbClr val="0070C0"/>
                </a:solidFill>
              </a:rPr>
              <a:t>6.</a:t>
            </a:r>
            <a:r>
              <a:rPr lang="ru-RU" sz="2800" b="1">
                <a:solidFill>
                  <a:schemeClr val="accent2"/>
                </a:solidFill>
              </a:rPr>
              <a:t> Відновіть відповідність: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а) ухвалення «Великої хартії вольностей»;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б) норманське завоювання Англії;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в) скликання першого парламенту;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г) реформи Генріха </a:t>
            </a:r>
            <a:r>
              <a:rPr lang="en-US" sz="2800" b="1">
                <a:solidFill>
                  <a:schemeClr val="accent2"/>
                </a:solidFill>
              </a:rPr>
              <a:t>II </a:t>
            </a:r>
            <a:r>
              <a:rPr lang="ru-RU" sz="2800" b="1">
                <a:solidFill>
                  <a:schemeClr val="accent2"/>
                </a:solidFill>
              </a:rPr>
              <a:t>Плантагенета.</a:t>
            </a:r>
            <a:br>
              <a:rPr lang="ru-RU" sz="2800" b="1">
                <a:solidFill>
                  <a:schemeClr val="accent2"/>
                </a:solidFill>
              </a:rPr>
            </a:br>
            <a:endParaRPr lang="ru-RU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3571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188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28625" y="5715000"/>
            <a:ext cx="3500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Вільгельм Завойовник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429125" y="4500563"/>
            <a:ext cx="400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Військо Вільгельма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580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6191672"/>
            <a:ext cx="2880320" cy="477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Тауер-резиденція</a:t>
            </a:r>
            <a:r>
              <a:rPr lang="uk-UA" dirty="0" smtClean="0"/>
              <a:t> Вільгельма Завойовника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5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40195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7188"/>
            <a:ext cx="32575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929188" y="4286250"/>
            <a:ext cx="3500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Генріх ІІ Плантагенет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785813" y="4071938"/>
            <a:ext cx="7772400" cy="2428875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1) Які обов’язки мали рицарі, що володіли феодом?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2) Що рицарі мали на озброєнні?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3) Яким чином відбувалася присяга на вірність володарю-королю?</a:t>
            </a:r>
            <a:br>
              <a:rPr lang="ru-RU" sz="2800" b="1">
                <a:solidFill>
                  <a:schemeClr val="accent2"/>
                </a:solidFill>
              </a:rPr>
            </a:b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2875"/>
            <a:ext cx="50006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428625" y="428625"/>
            <a:ext cx="8358188" cy="61436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b="1">
                <a:solidFill>
                  <a:srgbClr val="0070C0"/>
                </a:solidFill>
                <a:latin typeface="Arial Black" pitchFamily="34" charset="0"/>
              </a:rPr>
              <a:t>Зміст реформ Генріха II Плантагенета</a:t>
            </a:r>
            <a:r>
              <a:rPr lang="ru-RU" sz="2800" b="1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8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>
                <a:solidFill>
                  <a:schemeClr val="accent2"/>
                </a:solidFill>
              </a:rPr>
              <a:t/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Судова реформа </a:t>
            </a:r>
            <a:r>
              <a:rPr lang="ru-RU" sz="2800" b="1">
                <a:solidFill>
                  <a:schemeClr val="accent2"/>
                </a:solidFill>
              </a:rPr>
              <a:t>- запровадження королівських судів та суду присяжних.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/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Військова реформа </a:t>
            </a:r>
            <a:r>
              <a:rPr lang="ru-RU" sz="2800" b="1">
                <a:solidFill>
                  <a:schemeClr val="accent2"/>
                </a:solidFill>
              </a:rPr>
              <a:t>- лицарі могли не брати участь у поході в разі сплати «щитових грошей» - особливого внеску, на який наймалося військо. 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/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Адміністративна реформа </a:t>
            </a:r>
            <a:r>
              <a:rPr lang="ru-RU" sz="2800" b="1">
                <a:solidFill>
                  <a:schemeClr val="accent2"/>
                </a:solidFill>
              </a:rPr>
              <a:t>- на місцях була посилена влада шерифів - королівських урядовців, що керували графствами. Шериф збирав податки з населення, переслідував порушників, командував ополченням.</a:t>
            </a:r>
            <a:br>
              <a:rPr lang="ru-RU" sz="2800" b="1">
                <a:solidFill>
                  <a:schemeClr val="accent2"/>
                </a:solidFill>
              </a:rPr>
            </a:br>
            <a:endParaRPr lang="ru-RU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85750"/>
            <a:ext cx="252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00500"/>
            <a:ext cx="21431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500063"/>
            <a:ext cx="450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Ричард Левове серце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2063" y="4786313"/>
            <a:ext cx="164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chemeClr val="accent2"/>
                </a:solidFill>
                <a:latin typeface="Arial Black" pitchFamily="34" charset="0"/>
              </a:rPr>
              <a:t>Щит та меч Ричарда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2687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"/>
            <a:ext cx="3786188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28813" y="6000750"/>
            <a:ext cx="521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chemeClr val="accent2"/>
                </a:solidFill>
                <a:latin typeface="Arial Black" pitchFamily="34" charset="0"/>
              </a:rPr>
              <a:t>Іоанн Безземельний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77914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712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7SlideId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7SlideId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7SlideId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833SlideId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21SlideId2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40SlideId2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40SlideId2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5036SlideId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5030SlideId2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5049SlideId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712SlideId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5054SlideId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730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730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747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740SlideId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24811SlideId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7SlideId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151437SlideId2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77</TotalTime>
  <Words>117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Англія: від завоюваня до парламенту</vt:lpstr>
      <vt:lpstr>Презентация PowerPoint</vt:lpstr>
      <vt:lpstr>Презентация PowerPoint</vt:lpstr>
      <vt:lpstr>Презентация PowerPoint</vt:lpstr>
      <vt:lpstr>1) Які обов’язки мали рицарі, що володіли феодом? 2) Що рицарі мали на озброєнні? 3) Яким чином відбувалася присяга на вірність володарю-королю? </vt:lpstr>
      <vt:lpstr>Зміст реформ Генріха II Плантагенета   Судова реформа - запровадження королівських судів та суду присяжних.   Військова реформа - лицарі могли не брати участь у поході в разі сплати «щитових грошей» - особливого внеску, на який наймалося військо.    Адміністративна реформа - на місцях була посилена влада шерифів - королівських урядовців, що керували графствами. Шериф збирав податки з населення, переслідував порушників, командував ополченням.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Тестові завдання 1. Назвіть територію Франції, що була володіннями англійського короля. а) Аквітанія; б) Шампань; в) Бургундія. 2. Сучасником та учасником третього хрестового походу був: а) Вільгельм Завойовник; б) Генріх II Плантагенет; в) Ричард Левове Серце. 3. Як звали норманського герцога, який став королем Англії? а) Вільгельм Завойовник; б) Генріх II Плантагенет; в) Ричард Левове Серце. </vt:lpstr>
      <vt:lpstr>4. «Велику хартію вольностей» та діяльність парламенту об’єднують: а) боротьба з Папою Римським; б) обмеження влади короля; в) надання самоврядування містам. 5. «Щитові гроші» - це: а) податок на утримання найманої армії;  б) податок на утримання шерифів; в) податок на утримання фортець.  6. Відновіть відповідність: а) ухвалення «Великої хартії вольностей»; б) норманське завоювання Англії; в) скликання першого парламенту; г) реформи Генріха II Плантагенета.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Англія: від завоюваня до парламенту</dc:title>
  <dc:creator>Admin</dc:creator>
  <cp:lastModifiedBy>Admin</cp:lastModifiedBy>
  <cp:revision>4</cp:revision>
  <dcterms:created xsi:type="dcterms:W3CDTF">2012-01-24T18:10:40Z</dcterms:created>
  <dcterms:modified xsi:type="dcterms:W3CDTF">2012-01-24T19:27:54Z</dcterms:modified>
</cp:coreProperties>
</file>