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heme/themeOverride12.xml" ContentType="application/vnd.openxmlformats-officedocument.themeOverride+xml"/>
  <Override PartName="/ppt/theme/themeOverride30.xml" ContentType="application/vnd.openxmlformats-officedocument.themeOverr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theme/themeOverride17.xml" ContentType="application/vnd.openxmlformats-officedocument.themeOverride+xml"/>
  <Override PartName="/ppt/theme/themeOverride28.xml" ContentType="application/vnd.openxmlformats-officedocument.themeOverride+xml"/>
  <Override PartName="/ppt/theme/themeOverride15.xml" ContentType="application/vnd.openxmlformats-officedocument.themeOverride+xml"/>
  <Override PartName="/ppt/theme/themeOverride24.xml" ContentType="application/vnd.openxmlformats-officedocument.themeOverride+xml"/>
  <Override PartName="/ppt/theme/themeOverride26.xml" ContentType="application/vnd.openxmlformats-officedocument.themeOverride+xml"/>
  <Override PartName="/ppt/theme/themeOverride35.xml" ContentType="application/vnd.openxmlformats-officedocument.themeOverr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Override13.xml" ContentType="application/vnd.openxmlformats-officedocument.themeOverride+xml"/>
  <Override PartName="/ppt/theme/themeOverride22.xml" ContentType="application/vnd.openxmlformats-officedocument.themeOverride+xml"/>
  <Override PartName="/ppt/theme/themeOverride33.xml" ContentType="application/vnd.openxmlformats-officedocument.themeOverr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theme/themeOverride20.xml" ContentType="application/vnd.openxmlformats-officedocument.themeOverride+xml"/>
  <Override PartName="/ppt/theme/themeOverride31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Override29.xml" ContentType="application/vnd.openxmlformats-officedocument.themeOverride+xml"/>
  <Override PartName="/ppt/slideLayouts/slideLayout10.xml" ContentType="application/vnd.openxmlformats-officedocument.presentationml.slideLayout+xml"/>
  <Override PartName="/ppt/theme/themeOverride18.xml" ContentType="application/vnd.openxmlformats-officedocument.themeOverride+xml"/>
  <Override PartName="/ppt/theme/themeOverride27.xml" ContentType="application/vnd.openxmlformats-officedocument.themeOverride+xml"/>
  <Override PartName="/ppt/theme/themeOverride36.xml" ContentType="application/vnd.openxmlformats-officedocument.themeOverride+xml"/>
  <Override PartName="/ppt/theme/themeOverride16.xml" ContentType="application/vnd.openxmlformats-officedocument.themeOverride+xml"/>
  <Override PartName="/ppt/theme/themeOverride25.xml" ContentType="application/vnd.openxmlformats-officedocument.themeOverride+xml"/>
  <Override PartName="/ppt/theme/themeOverride34.xml" ContentType="application/vnd.openxmlformats-officedocument.themeOverr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theme/themeOverride9.xml" ContentType="application/vnd.openxmlformats-officedocument.themeOverride+xml"/>
  <Override PartName="/ppt/theme/themeOverride14.xml" ContentType="application/vnd.openxmlformats-officedocument.themeOverride+xml"/>
  <Override PartName="/ppt/theme/themeOverride23.xml" ContentType="application/vnd.openxmlformats-officedocument.themeOverride+xml"/>
  <Override PartName="/ppt/theme/themeOverride32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Override7.xml" ContentType="application/vnd.openxmlformats-officedocument.themeOverride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Override19.xml" ContentType="application/vnd.openxmlformats-officedocument.themeOverride+xml"/>
  <Override PartName="/ppt/theme/themeOverride37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306" r:id="rId4"/>
    <p:sldId id="257" r:id="rId5"/>
    <p:sldId id="307" r:id="rId6"/>
    <p:sldId id="304" r:id="rId7"/>
    <p:sldId id="258" r:id="rId8"/>
    <p:sldId id="259" r:id="rId9"/>
    <p:sldId id="261" r:id="rId10"/>
    <p:sldId id="260" r:id="rId11"/>
    <p:sldId id="263" r:id="rId12"/>
    <p:sldId id="262" r:id="rId13"/>
    <p:sldId id="264" r:id="rId14"/>
    <p:sldId id="265" r:id="rId15"/>
    <p:sldId id="266" r:id="rId16"/>
    <p:sldId id="267" r:id="rId17"/>
    <p:sldId id="269" r:id="rId18"/>
    <p:sldId id="268" r:id="rId19"/>
    <p:sldId id="308" r:id="rId20"/>
    <p:sldId id="270" r:id="rId21"/>
    <p:sldId id="277" r:id="rId22"/>
    <p:sldId id="276" r:id="rId23"/>
    <p:sldId id="275" r:id="rId24"/>
    <p:sldId id="274" r:id="rId25"/>
    <p:sldId id="273" r:id="rId26"/>
    <p:sldId id="272" r:id="rId27"/>
    <p:sldId id="271" r:id="rId28"/>
    <p:sldId id="278" r:id="rId29"/>
    <p:sldId id="284" r:id="rId30"/>
    <p:sldId id="283" r:id="rId31"/>
    <p:sldId id="282" r:id="rId32"/>
    <p:sldId id="281" r:id="rId33"/>
    <p:sldId id="280" r:id="rId34"/>
    <p:sldId id="279" r:id="rId35"/>
    <p:sldId id="294" r:id="rId36"/>
    <p:sldId id="293" r:id="rId37"/>
    <p:sldId id="292" r:id="rId38"/>
    <p:sldId id="291" r:id="rId39"/>
    <p:sldId id="290" r:id="rId40"/>
    <p:sldId id="289" r:id="rId41"/>
    <p:sldId id="288" r:id="rId42"/>
    <p:sldId id="287" r:id="rId43"/>
    <p:sldId id="286" r:id="rId44"/>
    <p:sldId id="285" r:id="rId45"/>
    <p:sldId id="297" r:id="rId46"/>
    <p:sldId id="296" r:id="rId47"/>
    <p:sldId id="311" r:id="rId48"/>
    <p:sldId id="295" r:id="rId49"/>
    <p:sldId id="303" r:id="rId50"/>
    <p:sldId id="302" r:id="rId51"/>
    <p:sldId id="301" r:id="rId52"/>
    <p:sldId id="300" r:id="rId53"/>
    <p:sldId id="310" r:id="rId54"/>
    <p:sldId id="299" r:id="rId55"/>
    <p:sldId id="298" r:id="rId56"/>
    <p:sldId id="309" r:id="rId57"/>
    <p:sldId id="305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3BEC1FB1-A161-4C5B-8B2D-C5648F92F345}" type="datetimeFigureOut">
              <a:rPr lang="ru-RU" smtClean="0"/>
              <a:pPr/>
              <a:t>05.02.2011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51E62294-AD3C-42CE-9748-2E43A0CF57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ipe dir="r"/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hyperlink" Target="http://www.e-reading.org.ua/bookreader.php/18312/Dante_-_Bozhestvennaya_komediya_(ill._Dore)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hyperlink" Target="http://www.e-reading.org.ua/bookreader.php/18312/Dante_-_Bozhestvennaya_komediya_(ill._Dore).html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-reading.org.ua/bookreader.php/18312/Dante_-_Bozhestvennaya_komediya_(ill._Dore).htm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-reading.org.ua/bookreader.php/18312/Dante_-_Bozhestvennaya_komediya_(ill._Dore).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hyperlink" Target="http://www.e-reading.org.ua/bookreader.php/18312/Dante_-_Bozhestvennaya_komediya_(ill._Dore)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hyperlink" Target="http://www.e-reading.org.ua/bookreader.php/18312/Dante_-_Bozhestvennaya_komediya_(ill._Dore)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Relationship Id="rId4" Type="http://schemas.openxmlformats.org/officeDocument/2006/relationships/hyperlink" Target="http://www.e-reading.org.ua/bookreader.php/18312/Dante_-_Bozhestvennaya_komediya_(ill._Dore).html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-reading.org.ua/bookreader.php/18312/Dante_-_Bozhestvennaya_komediya_(ill._Dore)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Relationship Id="rId4" Type="http://schemas.openxmlformats.org/officeDocument/2006/relationships/hyperlink" Target="http://www.e-reading.org.ua/bookreader.php/18312/Dante_-_Bozhestvennaya_komediya_(ill._Dore).html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Relationship Id="rId4" Type="http://schemas.openxmlformats.org/officeDocument/2006/relationships/hyperlink" Target="http://www.e-reading.org.ua/bookreader.php/18312/Dante_-_Bozhestvennaya_komediya_(ill._Dore).html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smallbay.ru/images8/blake06.jpg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hyperlink" Target="http://www.e-reading.org.ua/bookreader.php/18312/Dante_-_Bozhestvennaya_komediya_(ill._Dore)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" y="1285860"/>
            <a:ext cx="8000588" cy="4352940"/>
          </a:xfrm>
        </p:spPr>
        <p:txBody>
          <a:bodyPr>
            <a:normAutofit/>
          </a:bodyPr>
          <a:lstStyle/>
          <a:p>
            <a:r>
              <a:rPr lang="uk-UA" sz="7200" dirty="0" smtClean="0"/>
              <a:t>Божественна Комедія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985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428860" y="0"/>
            <a:ext cx="6715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Ты мой учитель, мой пример любимый;</a:t>
            </a:r>
          </a:p>
          <a:p>
            <a:r>
              <a:rPr lang="ru-RU" sz="2400" b="1" dirty="0" smtClean="0"/>
              <a:t>Лишь ты один в наследье мне вручил</a:t>
            </a:r>
          </a:p>
          <a:p>
            <a:r>
              <a:rPr lang="ru-RU" sz="2400" b="1" dirty="0" smtClean="0"/>
              <a:t>Прекрасный слог, везде превозносимый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508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714612" y="0"/>
            <a:ext cx="64293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Яви мне путь, о коем ты поведал,</a:t>
            </a:r>
          </a:p>
          <a:p>
            <a:r>
              <a:rPr lang="ru-RU" sz="2400" b="1" dirty="0" smtClean="0"/>
              <a:t>Дай врат Петровых</a:t>
            </a:r>
            <a:r>
              <a:rPr lang="ru-RU" sz="2400" b="1" baseline="30000" dirty="0" smtClean="0">
                <a:hlinkClick r:id="rId4"/>
              </a:rPr>
              <a:t>*</a:t>
            </a:r>
            <a:r>
              <a:rPr lang="ru-RU" sz="2400" b="1" dirty="0" smtClean="0"/>
              <a:t> мне увидеть свет</a:t>
            </a:r>
          </a:p>
          <a:p>
            <a:r>
              <a:rPr lang="ru-RU" sz="2400" b="1" dirty="0" smtClean="0"/>
              <a:t>И тех, кто душу вечной муке предал».</a:t>
            </a:r>
          </a:p>
          <a:p>
            <a:r>
              <a:rPr lang="ru-RU" sz="2400" b="1" dirty="0" smtClean="0"/>
              <a:t>Он двинулся, и я ему вослед.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47940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643174" y="0"/>
            <a:ext cx="65008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О Музы, к вам я обращусь с воззваньем!</a:t>
            </a:r>
          </a:p>
          <a:p>
            <a:r>
              <a:rPr lang="ru-RU" sz="2400" b="1" dirty="0" smtClean="0"/>
              <a:t>О благородный разум, гений свой</a:t>
            </a:r>
          </a:p>
          <a:p>
            <a:r>
              <a:rPr lang="ru-RU" sz="2400" b="1" dirty="0" smtClean="0"/>
              <a:t>Запечатлей моим повествованьем</a:t>
            </a:r>
            <a:r>
              <a:rPr lang="ru-RU" dirty="0" smtClean="0"/>
              <a:t>!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985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643306" y="0"/>
            <a:ext cx="5500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Я </a:t>
            </a:r>
            <a:r>
              <a:rPr lang="ru-RU" sz="2400" dirty="0" err="1" smtClean="0"/>
              <a:t>Беатриче</a:t>
            </a:r>
            <a:r>
              <a:rPr lang="ru-RU" sz="2400" dirty="0" smtClean="0"/>
              <a:t>,</a:t>
            </a:r>
            <a:r>
              <a:rPr lang="ru-RU" sz="2400" baseline="30000" dirty="0" smtClean="0">
                <a:hlinkClick r:id="rId4"/>
              </a:rPr>
              <a:t>*</a:t>
            </a:r>
            <a:r>
              <a:rPr lang="ru-RU" sz="2400" dirty="0" smtClean="0"/>
              <a:t> та, кто шлет тебя;</a:t>
            </a:r>
          </a:p>
          <a:p>
            <a:r>
              <a:rPr lang="ru-RU" sz="2400" dirty="0" smtClean="0"/>
              <a:t>Меня сюда из милого мне края</a:t>
            </a:r>
            <a:r>
              <a:rPr lang="ru-RU" sz="2400" baseline="30000" dirty="0" smtClean="0">
                <a:hlinkClick r:id="rId4"/>
              </a:rPr>
              <a:t>*</a:t>
            </a:r>
            <a:endParaRPr lang="ru-RU" sz="2400" dirty="0" smtClean="0"/>
          </a:p>
          <a:p>
            <a:r>
              <a:rPr lang="ru-RU" sz="2400" dirty="0" smtClean="0"/>
              <a:t>Свела любовь; я говорю любя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13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428860" y="0"/>
            <a:ext cx="6715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Он, прозорливый, отвечал на это:</a:t>
            </a:r>
          </a:p>
          <a:p>
            <a:r>
              <a:rPr lang="ru-RU" sz="2400" b="1" dirty="0" smtClean="0"/>
              <a:t>«Здесь нужно, чтоб душа была тверда;</a:t>
            </a:r>
          </a:p>
          <a:p>
            <a:r>
              <a:rPr lang="ru-RU" sz="2400" b="1" dirty="0" smtClean="0"/>
              <a:t>Здесь страх не должен подавать совета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643174" y="0"/>
            <a:ext cx="65008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И мы, спускаясь побережьем мук,</a:t>
            </a:r>
          </a:p>
          <a:p>
            <a:r>
              <a:rPr lang="ru-RU" sz="2400" b="1" dirty="0" smtClean="0"/>
              <a:t>Объемлющим всю скверну мирозданья,</a:t>
            </a:r>
          </a:p>
          <a:p>
            <a:r>
              <a:rPr lang="ru-RU" sz="2400" b="1" dirty="0" smtClean="0"/>
              <a:t>Из третьего сошли в четвертый круг.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930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85852" y="0"/>
            <a:ext cx="76438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Ни перед чьим не пролетала взором</a:t>
            </a:r>
          </a:p>
          <a:p>
            <a:r>
              <a:rPr lang="ru-RU" sz="2400" b="1" dirty="0" smtClean="0"/>
              <a:t>Стрела так быстро, в воздухе спеша,</a:t>
            </a:r>
          </a:p>
          <a:p>
            <a:r>
              <a:rPr lang="ru-RU" sz="2400" b="1" dirty="0" smtClean="0"/>
              <a:t>Как малый челн, который, в беге скором,</a:t>
            </a:r>
          </a:p>
          <a:p>
            <a:r>
              <a:rPr lang="ru-RU" sz="2400" b="1" dirty="0" smtClean="0"/>
              <a:t>Стремился к нам, по заводи шурша,</a:t>
            </a:r>
          </a:p>
          <a:p>
            <a:r>
              <a:rPr lang="ru-RU" sz="2400" b="1" dirty="0" smtClean="0"/>
              <a:t>С одним гребцом, кричавшим громогласно:</a:t>
            </a:r>
          </a:p>
          <a:p>
            <a:r>
              <a:rPr lang="ru-RU" sz="2400" b="1" dirty="0" smtClean="0"/>
              <a:t>«Ага, попалась, грешная душа!»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168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571736" y="0"/>
            <a:ext cx="6572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Здесь кладбище для веривших когда-то,</a:t>
            </a:r>
          </a:p>
          <a:p>
            <a:r>
              <a:rPr lang="ru-RU" sz="2400" b="1" dirty="0" smtClean="0"/>
              <a:t>Как Эпикур</a:t>
            </a:r>
            <a:r>
              <a:rPr lang="ru-RU" sz="2400" b="1" baseline="30000" dirty="0" smtClean="0">
                <a:hlinkClick r:id="rId3"/>
              </a:rPr>
              <a:t>*</a:t>
            </a:r>
            <a:r>
              <a:rPr lang="ru-RU" sz="2400" b="1" dirty="0" smtClean="0"/>
              <a:t> и все, кто вместе с ним,</a:t>
            </a:r>
          </a:p>
          <a:p>
            <a:r>
              <a:rPr lang="ru-RU" sz="2400" b="1" dirty="0" smtClean="0"/>
              <a:t>Что души с плотью гибнут без возврата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73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357422" y="0"/>
            <a:ext cx="67865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Так Минотавр метался, дик и злобен;</a:t>
            </a:r>
          </a:p>
          <a:p>
            <a:r>
              <a:rPr lang="ru-RU" sz="2400" b="1" dirty="0" smtClean="0"/>
              <a:t>И зоркий вождь мне крикнул: «Вниз беги!</a:t>
            </a:r>
          </a:p>
          <a:p>
            <a:r>
              <a:rPr lang="ru-RU" sz="2400" b="1" dirty="0" smtClean="0"/>
              <a:t>Пока он в гневе, миг как раз удобен».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1928802"/>
            <a:ext cx="7467600" cy="3143272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…как горестен устам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Чужой ломоть, как трудно на чужбине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Сходить и восходить по ступеням, — </a:t>
            </a:r>
            <a:br>
              <a:rPr lang="ru-RU" i="1" dirty="0" smtClean="0"/>
            </a:br>
            <a:r>
              <a:rPr lang="ru-RU" i="1" dirty="0" smtClean="0"/>
              <a:t>                                   Данте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14382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636"/>
            <a:ext cx="14382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84343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714480" y="0"/>
            <a:ext cx="74295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О божья месть, как тяжко устрашен</a:t>
            </a:r>
          </a:p>
          <a:p>
            <a:r>
              <a:rPr lang="ru-RU" sz="2400" b="1" dirty="0" smtClean="0"/>
              <a:t>Быть должен тот, кто прочитает ныне,</a:t>
            </a:r>
          </a:p>
          <a:p>
            <a:r>
              <a:rPr lang="ru-RU" sz="2400" b="1" dirty="0" smtClean="0"/>
              <a:t>На что мой взгляд был въяве устремлен!</a:t>
            </a:r>
          </a:p>
          <a:p>
            <a:r>
              <a:rPr lang="ru-RU" sz="2400" b="1" dirty="0" smtClean="0"/>
              <a:t>Я видел толпы голых душ в пустыне:</a:t>
            </a:r>
          </a:p>
          <a:p>
            <a:r>
              <a:rPr lang="ru-RU" sz="2400" b="1" dirty="0" smtClean="0"/>
              <a:t>Все плакали, в терзанье вековом,</a:t>
            </a:r>
          </a:p>
          <a:p>
            <a:r>
              <a:rPr lang="ru-RU" sz="2400" b="1" dirty="0" smtClean="0"/>
              <a:t>Но разной обреченные судьбине.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53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857488" y="0"/>
            <a:ext cx="6286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Я шел, и справа были мне видны</a:t>
            </a:r>
          </a:p>
          <a:p>
            <a:r>
              <a:rPr lang="ru-RU" sz="2400" b="1" dirty="0" smtClean="0"/>
              <a:t>Уже другая скорбь и казнь другая,</a:t>
            </a:r>
          </a:p>
          <a:p>
            <a:r>
              <a:rPr lang="ru-RU" sz="2400" b="1" dirty="0" smtClean="0"/>
              <a:t>Какие в первом рву заключены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745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143240" y="0"/>
            <a:ext cx="600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Из каждой ямы грешник шевелил</a:t>
            </a:r>
          </a:p>
          <a:p>
            <a:r>
              <a:rPr lang="ru-RU" sz="2400" b="1" dirty="0" smtClean="0"/>
              <a:t>Торчащими по голени ногами,</a:t>
            </a:r>
          </a:p>
          <a:p>
            <a:r>
              <a:rPr lang="ru-RU" sz="2400" b="1" dirty="0" smtClean="0"/>
              <a:t>А туловищем в камень уходил.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428860" y="0"/>
            <a:ext cx="67151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/>
          </a:p>
          <a:p>
            <a:r>
              <a:rPr lang="ru-RU" sz="2400" b="1" i="1" dirty="0" smtClean="0"/>
              <a:t> </a:t>
            </a:r>
            <a:r>
              <a:rPr lang="ru-RU" sz="2400" b="1" dirty="0" smtClean="0"/>
              <a:t>И я внутри увидел страшный ком</a:t>
            </a:r>
          </a:p>
          <a:p>
            <a:r>
              <a:rPr lang="ru-RU" sz="2400" b="1" dirty="0" smtClean="0"/>
              <a:t>Змей, и так много разных было видно,</a:t>
            </a:r>
          </a:p>
          <a:p>
            <a:r>
              <a:rPr lang="ru-RU" sz="2400" b="1" dirty="0" smtClean="0"/>
              <a:t>Что стынет кровь, чуть вспомяну о нем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287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857488" y="0"/>
            <a:ext cx="6286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И все, кто здесь, и рядом, и вдали, —</a:t>
            </a:r>
          </a:p>
          <a:p>
            <a:r>
              <a:rPr lang="ru-RU" sz="2400" b="1" dirty="0" smtClean="0"/>
              <a:t>Виновны были в распрях и раздорах</a:t>
            </a:r>
          </a:p>
          <a:p>
            <a:r>
              <a:rPr lang="ru-RU" sz="2400" b="1" dirty="0" smtClean="0"/>
              <a:t>Среди живых, и вот их рассекли.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491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143108" y="0"/>
            <a:ext cx="7000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И если весть и обо мне желанна,</a:t>
            </a:r>
          </a:p>
          <a:p>
            <a:r>
              <a:rPr lang="ru-RU" sz="2400" b="1" dirty="0" smtClean="0"/>
              <a:t>Знай: я </a:t>
            </a:r>
            <a:r>
              <a:rPr lang="ru-RU" sz="2400" b="1" dirty="0" err="1" smtClean="0"/>
              <a:t>Бертрам</a:t>
            </a:r>
            <a:r>
              <a:rPr lang="ru-RU" sz="2400" b="1" dirty="0" smtClean="0"/>
              <a:t> де Борн, тот, что в былом</a:t>
            </a:r>
          </a:p>
          <a:p>
            <a:r>
              <a:rPr lang="ru-RU" sz="2400" b="1" dirty="0" smtClean="0"/>
              <a:t>Учил дурному короля Иоанна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071802" y="0"/>
            <a:ext cx="6072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Одни лежат; другие вмерзли стоя,</a:t>
            </a:r>
          </a:p>
          <a:p>
            <a:r>
              <a:rPr lang="ru-RU" sz="2400" b="1" dirty="0" smtClean="0"/>
              <a:t>Кто вверх, кто книзу головой застыв;</a:t>
            </a:r>
          </a:p>
          <a:p>
            <a:r>
              <a:rPr lang="ru-RU" sz="2400" b="1" dirty="0" smtClean="0"/>
              <a:t>А кто — дугой, лицо ступнями кроя.</a:t>
            </a:r>
            <a:r>
              <a:rPr lang="ru-RU" sz="2400" b="1" baseline="30000" dirty="0" smtClean="0">
                <a:hlinkClick r:id="rId3"/>
              </a:rPr>
              <a:t>*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0" y="5357826"/>
            <a:ext cx="364333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Чистилище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457200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071802" y="0"/>
            <a:ext cx="6072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И я второе царство</a:t>
            </a:r>
            <a:r>
              <a:rPr lang="ru-RU" sz="2400" b="1" baseline="30000" dirty="0" smtClean="0">
                <a:hlinkClick r:id="rId4"/>
              </a:rPr>
              <a:t>*</a:t>
            </a:r>
            <a:r>
              <a:rPr lang="ru-RU" sz="2400" b="1" dirty="0" smtClean="0"/>
              <a:t> воспою,</a:t>
            </a:r>
          </a:p>
          <a:p>
            <a:r>
              <a:rPr lang="ru-RU" sz="2400" b="1" dirty="0" smtClean="0"/>
              <a:t>Где души обретают очищенье</a:t>
            </a:r>
          </a:p>
          <a:p>
            <a:r>
              <a:rPr lang="ru-RU" sz="2400" b="1" dirty="0" smtClean="0"/>
              <a:t>И к вечному восходят бытию.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1822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857488" y="0"/>
            <a:ext cx="6286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Затем мы вышли на пустынный брег,</a:t>
            </a:r>
          </a:p>
          <a:p>
            <a:r>
              <a:rPr lang="ru-RU" sz="2400" b="1" dirty="0" smtClean="0"/>
              <a:t>Не видевший, чтобы отсюда начал</a:t>
            </a:r>
          </a:p>
          <a:p>
            <a:r>
              <a:rPr lang="ru-RU" sz="2400" b="1" dirty="0" smtClean="0"/>
              <a:t>Обратный путь по волнам человек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1391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000232" y="0"/>
            <a:ext cx="7143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Там на корме стоял пловец небесный,</a:t>
            </a:r>
          </a:p>
          <a:p>
            <a:r>
              <a:rPr lang="ru-RU" sz="2400" b="1" dirty="0" smtClean="0"/>
              <a:t>Такой, что счастье — даже речь о нем;</a:t>
            </a:r>
          </a:p>
          <a:p>
            <a:r>
              <a:rPr lang="ru-RU" sz="2400" b="1" dirty="0" smtClean="0"/>
              <a:t>Вмещал сто душ и больше струг чудесный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14546" y="357166"/>
            <a:ext cx="4500594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290"/>
            <a:ext cx="14382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714752"/>
            <a:ext cx="14382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2428868"/>
            <a:ext cx="14382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528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143240" y="0"/>
            <a:ext cx="600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Путь шел в утесе, тяжкий и нескорый;</a:t>
            </a:r>
          </a:p>
          <a:p>
            <a:r>
              <a:rPr lang="ru-RU" sz="2400" b="1" dirty="0" smtClean="0"/>
              <a:t>Мы подымались между сжатых скал,</a:t>
            </a:r>
          </a:p>
          <a:p>
            <a:r>
              <a:rPr lang="ru-RU" sz="2400" b="1" dirty="0" smtClean="0"/>
              <a:t>Для ног и рук ища себе опоры.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61794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428860" y="0"/>
            <a:ext cx="6715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«О свет латинян, — молвил он, — о тот,</a:t>
            </a:r>
          </a:p>
          <a:p>
            <a:r>
              <a:rPr lang="ru-RU" sz="2400" b="1" dirty="0" smtClean="0"/>
              <a:t>Кто нашу речь вознес до полной власти,</a:t>
            </a:r>
          </a:p>
          <a:p>
            <a:r>
              <a:rPr lang="ru-RU" sz="2400" b="1" dirty="0" smtClean="0"/>
              <a:t>Кто город мой почтил из рода в род</a:t>
            </a:r>
            <a:r>
              <a:rPr lang="ru-RU" dirty="0" smtClean="0"/>
              <a:t>,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62253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857488" y="0"/>
            <a:ext cx="6286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А вот смиреннейший из королей,</a:t>
            </a:r>
          </a:p>
          <a:p>
            <a:r>
              <a:rPr lang="ru-RU" sz="2400" b="1" dirty="0" smtClean="0"/>
              <a:t>Английский Генрих, севший одиноко;</a:t>
            </a:r>
          </a:p>
          <a:p>
            <a:r>
              <a:rPr lang="ru-RU" sz="2400" b="1" dirty="0" smtClean="0"/>
              <a:t>Счастливее был рост его ветвей.</a:t>
            </a:r>
            <a:r>
              <a:rPr lang="ru-RU" sz="2400" b="1" baseline="30000" dirty="0" smtClean="0">
                <a:hlinkClick r:id="rId4"/>
              </a:rPr>
              <a:t>*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4838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857488" y="0"/>
            <a:ext cx="60007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)</a:t>
            </a:r>
          </a:p>
          <a:p>
            <a:r>
              <a:rPr lang="ru-RU" sz="2400" b="1" dirty="0" smtClean="0"/>
              <a:t>Я двинулся и радостно пошел</a:t>
            </a:r>
          </a:p>
          <a:p>
            <a:r>
              <a:rPr lang="ru-RU" sz="2400" b="1" dirty="0" smtClean="0"/>
              <a:t>Вослед учителю, и путь пологий</a:t>
            </a:r>
          </a:p>
          <a:p>
            <a:r>
              <a:rPr lang="ru-RU" sz="2400" b="1" dirty="0" smtClean="0"/>
              <a:t>Обоим нам был явно не тяжел;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4442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000232" y="0"/>
            <a:ext cx="7143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Прошу тебя всем, сердцу дорогим:</a:t>
            </a:r>
          </a:p>
          <a:p>
            <a:r>
              <a:rPr lang="ru-RU" sz="2400" b="1" dirty="0" smtClean="0"/>
              <a:t>Быть может, ты пройдешь землей Тосканы,</a:t>
            </a:r>
          </a:p>
          <a:p>
            <a:r>
              <a:rPr lang="ru-RU" sz="2400" b="1" dirty="0" smtClean="0"/>
              <a:t>Так обо мне скажи моим родным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541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786050" y="0"/>
            <a:ext cx="63579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И как слепец, держась за вожака,</a:t>
            </a:r>
          </a:p>
          <a:p>
            <a:r>
              <a:rPr lang="ru-RU" sz="2400" b="1" dirty="0" smtClean="0"/>
              <a:t>Идет, боясь отстать и опасаясь</a:t>
            </a:r>
          </a:p>
          <a:p>
            <a:r>
              <a:rPr lang="ru-RU" sz="2400" b="1" dirty="0" smtClean="0"/>
              <a:t>Ушиба иль смертельного толчка,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680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786050" y="0"/>
            <a:ext cx="63579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Вступая в пятый круг, я увидал</a:t>
            </a:r>
          </a:p>
          <a:p>
            <a:r>
              <a:rPr lang="ru-RU" sz="2400" b="1" dirty="0" smtClean="0"/>
              <a:t>Народ, который, двинуться не смея,</a:t>
            </a:r>
          </a:p>
          <a:p>
            <a:r>
              <a:rPr lang="ru-RU" sz="2400" b="1" dirty="0" smtClean="0"/>
              <a:t>Лицом к земле поверженный, рыдал.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63260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500298" y="0"/>
            <a:ext cx="6643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Мы скудным шагом медленно брели,</a:t>
            </a:r>
          </a:p>
          <a:p>
            <a:r>
              <a:rPr lang="ru-RU" sz="2400" b="1" dirty="0" smtClean="0"/>
              <a:t>Внимая теням, скорбно и устало</a:t>
            </a:r>
          </a:p>
          <a:p>
            <a:r>
              <a:rPr lang="ru-RU" sz="2400" b="1" dirty="0" smtClean="0"/>
              <a:t>Рыдавшим и томившимся в пыли;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64145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714612" y="0"/>
            <a:ext cx="6429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Я видел — люди, вскинув кисти рук,</a:t>
            </a:r>
          </a:p>
          <a:p>
            <a:r>
              <a:rPr lang="ru-RU" sz="2400" b="1" dirty="0" smtClean="0"/>
              <a:t>Взывали к листьям, веющим широко,</a:t>
            </a:r>
          </a:p>
          <a:p>
            <a:r>
              <a:rPr lang="ru-RU" sz="2400" b="1" dirty="0" smtClean="0"/>
              <a:t>Как просит детвора, теснясь вокруг,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63795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357422" y="0"/>
            <a:ext cx="67865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Вновь песнь; и вновь превозносили клики</a:t>
            </a:r>
          </a:p>
          <a:p>
            <a:r>
              <a:rPr lang="ru-RU" sz="2400" b="1" dirty="0" smtClean="0"/>
              <a:t>Жен и мужей, чей брак для многих впредь</a:t>
            </a:r>
          </a:p>
          <a:p>
            <a:r>
              <a:rPr lang="ru-RU" sz="2400" b="1" dirty="0" smtClean="0"/>
              <a:t>Явил пример, безгрешностью великий.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357166"/>
            <a:ext cx="8286808" cy="5768997"/>
          </a:xfrm>
        </p:spPr>
        <p:txBody>
          <a:bodyPr>
            <a:normAutofit/>
          </a:bodyPr>
          <a:lstStyle/>
          <a:p>
            <a:r>
              <a:rPr lang="ru-RU" dirty="0" smtClean="0"/>
              <a:t>Обман и сила - вот орудие злых.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Страх не должен подавать совета.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Корыстолюбие - искусственная нищета.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Душа человека – величайшее чудо мира.                                                     </a:t>
            </a:r>
          </a:p>
          <a:p>
            <a:pPr>
              <a:buNone/>
            </a:pPr>
            <a:r>
              <a:rPr lang="ru-RU" dirty="0" smtClean="0"/>
              <a:t>                                                    Данте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9322" y="4214818"/>
            <a:ext cx="3214678" cy="1928818"/>
          </a:xfrm>
        </p:spPr>
        <p:txBody>
          <a:bodyPr>
            <a:normAutofit fontScale="90000"/>
          </a:bodyPr>
          <a:lstStyle/>
          <a:p>
            <a:r>
              <a:rPr lang="uk-UA" sz="3600" dirty="0" smtClean="0"/>
              <a:t>К</a:t>
            </a:r>
            <a:r>
              <a:rPr lang="ru-RU" sz="3600" dirty="0" smtClean="0"/>
              <a:t>руг седьмой (окончание) — Восхождение к Земному Раю 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357166"/>
            <a:ext cx="5833767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571604" y="0"/>
            <a:ext cx="75723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При виде черствой косности такой</a:t>
            </a:r>
          </a:p>
          <a:p>
            <a:r>
              <a:rPr lang="ru-RU" sz="2400" b="1" dirty="0" smtClean="0"/>
              <a:t>Он, чуть смущенный, молвил: «Сын, ведь это</a:t>
            </a:r>
          </a:p>
          <a:p>
            <a:r>
              <a:rPr lang="ru-RU" sz="2400" b="1" dirty="0" smtClean="0"/>
              <a:t>Стена меж </a:t>
            </a:r>
            <a:r>
              <a:rPr lang="ru-RU" sz="2400" b="1" dirty="0" err="1" smtClean="0"/>
              <a:t>Беатриче</a:t>
            </a:r>
            <a:r>
              <a:rPr lang="ru-RU" sz="2400" b="1" dirty="0" smtClean="0"/>
              <a:t> и тобой».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213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357422" y="0"/>
            <a:ext cx="67865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И </a:t>
            </a:r>
            <a:r>
              <a:rPr lang="ru-RU" sz="2400" b="1" dirty="0" err="1" smtClean="0"/>
              <a:t>Беатриче</a:t>
            </a:r>
            <a:r>
              <a:rPr lang="ru-RU" sz="2400" b="1" dirty="0" smtClean="0"/>
              <a:t>, скорбью повита,</a:t>
            </a:r>
          </a:p>
          <a:p>
            <a:r>
              <a:rPr lang="ru-RU" sz="2400" b="1" dirty="0" smtClean="0"/>
              <a:t>Внимала им, подобная в печали,</a:t>
            </a:r>
          </a:p>
          <a:p>
            <a:r>
              <a:rPr lang="ru-RU" sz="2400" b="1" dirty="0" smtClean="0"/>
              <a:t>Быть может, лишь Марии у креста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74638"/>
            <a:ext cx="185738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Рай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3315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786050" y="5288340"/>
            <a:ext cx="63579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Вперив глаза в ничто, я вверил их</a:t>
            </a:r>
          </a:p>
          <a:p>
            <a:r>
              <a:rPr lang="ru-RU" sz="2400" b="1" dirty="0" smtClean="0"/>
              <a:t>Вновь свету милой спутницы; с улыбкой,</a:t>
            </a:r>
          </a:p>
          <a:p>
            <a:r>
              <a:rPr lang="ru-RU" sz="2400" b="1" dirty="0" smtClean="0"/>
              <a:t>Она пылала глубью глаз святых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227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786050" y="0"/>
            <a:ext cx="63579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Не удивляйся; это лишь растет</a:t>
            </a:r>
          </a:p>
          <a:p>
            <a:r>
              <a:rPr lang="ru-RU" sz="2400" b="1" dirty="0" smtClean="0"/>
              <a:t>Могущественность зренья и, вскрывая,</a:t>
            </a:r>
          </a:p>
          <a:p>
            <a:r>
              <a:rPr lang="ru-RU" sz="2400" b="1" dirty="0" smtClean="0"/>
              <a:t>Во вскрытом благе движется вперед.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554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285984" y="0"/>
            <a:ext cx="6858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Как мы туда взлетели, мне неясно;</a:t>
            </a:r>
          </a:p>
          <a:p>
            <a:r>
              <a:rPr lang="ru-RU" sz="2400" b="1" dirty="0" smtClean="0"/>
              <a:t>Но что мы — в ней, уверило меня</a:t>
            </a:r>
          </a:p>
          <a:p>
            <a:r>
              <a:rPr lang="ru-RU" sz="2400" b="1" dirty="0" smtClean="0"/>
              <a:t>Лицо вожатой, став вдвойне прекрасно.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62397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214546" y="0"/>
            <a:ext cx="6929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Едва последнее промолвил слово</a:t>
            </a:r>
          </a:p>
          <a:p>
            <a:r>
              <a:rPr lang="ru-RU" sz="2400" b="1" dirty="0" smtClean="0"/>
              <a:t>Благословенный пламенник, как вдруг</a:t>
            </a:r>
          </a:p>
          <a:p>
            <a:r>
              <a:rPr lang="ru-RU" sz="2400" b="1" dirty="0" smtClean="0"/>
              <a:t>Священный жернов</a:t>
            </a:r>
            <a:r>
              <a:rPr lang="ru-RU" sz="2400" b="1" baseline="30000" dirty="0" smtClean="0">
                <a:hlinkClick r:id="rId4"/>
              </a:rPr>
              <a:t>*</a:t>
            </a:r>
            <a:r>
              <a:rPr lang="ru-RU" sz="2400" b="1" dirty="0" smtClean="0"/>
              <a:t> закружился снова</a:t>
            </a:r>
            <a:r>
              <a:rPr lang="ru-RU" dirty="0" smtClean="0"/>
              <a:t>;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240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928926" y="0"/>
            <a:ext cx="6215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Так вечных роз гирляндою двойною</a:t>
            </a:r>
          </a:p>
          <a:p>
            <a:r>
              <a:rPr lang="ru-RU" sz="2400" b="1" dirty="0" smtClean="0"/>
              <a:t>Я окружен был с госпожой моей,</a:t>
            </a:r>
          </a:p>
          <a:p>
            <a:r>
              <a:rPr lang="ru-RU" sz="2400" b="1" dirty="0" smtClean="0"/>
              <a:t>И внешняя скликалась с основною.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123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071670" y="0"/>
            <a:ext cx="7072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Окрепнет свет, которым божество</a:t>
            </a:r>
          </a:p>
          <a:p>
            <a:r>
              <a:rPr lang="ru-RU" sz="2400" b="1" dirty="0" smtClean="0"/>
              <a:t>По благости своей нас одарило,</a:t>
            </a:r>
          </a:p>
          <a:p>
            <a:r>
              <a:rPr lang="ru-RU" sz="2400" b="1" dirty="0" smtClean="0"/>
              <a:t>Свет, нам дающий созерцать его;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3382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071670" y="0"/>
            <a:ext cx="7072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Здесь память победила разум бренный;</a:t>
            </a:r>
          </a:p>
          <a:p>
            <a:r>
              <a:rPr lang="ru-RU" sz="2400" b="1" dirty="0" smtClean="0"/>
              <a:t>Затем что этот крест сверкал Христом</a:t>
            </a:r>
          </a:p>
          <a:p>
            <a:r>
              <a:rPr lang="ru-RU" sz="2400" b="1" dirty="0" smtClean="0"/>
              <a:t>В красе, ни с чем на свете несравненной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8372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500298" y="0"/>
            <a:ext cx="6643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Я вдруг услышал словно шум потока,</a:t>
            </a:r>
          </a:p>
          <a:p>
            <a:r>
              <a:rPr lang="ru-RU" sz="2400" b="1" dirty="0" smtClean="0"/>
              <a:t>Который, светлый, падает с высот,</a:t>
            </a:r>
          </a:p>
          <a:p>
            <a:r>
              <a:rPr lang="ru-RU" sz="2400" b="1" dirty="0" smtClean="0"/>
              <a:t>Являя мощность своего истока.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357166"/>
            <a:ext cx="8643998" cy="6143668"/>
          </a:xfrm>
        </p:spPr>
        <p:txBody>
          <a:bodyPr>
            <a:normAutofit fontScale="47500" lnSpcReduction="20000"/>
          </a:bodyPr>
          <a:lstStyle/>
          <a:p>
            <a:r>
              <a:rPr lang="ru-RU" sz="3400" dirty="0" smtClean="0"/>
              <a:t>«Божественная Комедия» возникла в тревожные ранние годы XIV века из бурливших напряженной политической борьбой глубин национальной жизни Италии. Для будущих — близких и далеких — поколений она осталась величайшим памятником поэтической культуры итальянского народа, воздвигнутым на рубеже двух исторических эпох. Энгельс писал: «Конец феодального средневековья, начало современной </a:t>
            </a:r>
            <a:r>
              <a:rPr lang="ru-RU" sz="3400" dirty="0" err="1" smtClean="0"/>
              <a:t>капталистической</a:t>
            </a:r>
            <a:r>
              <a:rPr lang="ru-RU" sz="3400" dirty="0" smtClean="0"/>
              <a:t> эры отмечены колоссальной фигурой. Это — итальянец Данте, последний поэт средневековья и вместе с тем первый поэт новою времени»</a:t>
            </a:r>
            <a:r>
              <a:rPr lang="ru-RU" sz="3400" baseline="30000" dirty="0" smtClean="0">
                <a:hlinkClick r:id="rId3"/>
              </a:rPr>
              <a:t>*</a:t>
            </a:r>
            <a:r>
              <a:rPr lang="ru-RU" sz="3400" dirty="0" smtClean="0"/>
              <a:t>.</a:t>
            </a:r>
          </a:p>
          <a:p>
            <a:r>
              <a:rPr lang="ru-RU" sz="3400" dirty="0" smtClean="0"/>
              <a:t>«Суровый </a:t>
            </a:r>
            <a:r>
              <a:rPr lang="ru-RU" sz="3400" dirty="0" err="1" smtClean="0"/>
              <a:t>Дант</a:t>
            </a:r>
            <a:r>
              <a:rPr lang="ru-RU" sz="3400" dirty="0" smtClean="0"/>
              <a:t>» — так назвал творца «Божественной Комедии» Пушкин — совершил свой великий поэтический труд в горькие годы изгнания и странствий, на которые осудила его восторжествовавшая в 1301 году в буржуазно-демократической Флоренции партия «черных» — сторонников папы и представителей интересов дворянско-буржуазной верхушки богатой республики. Во Флоренции — этом крупнейшем центре итальянской экономической и культурной жизни средневековья — Данте Алигьери родился, вырос и возмужал в атмосфере, раскаленной жаждой богатства и власти, раздираемой политическими страстями и волнуемой жестокими междоусобиями. Здесь, в этом муравейнике торговли, городе ремесленников и знатных купцов, банкиров и надменных феодальных грандов, в городе-государстве, гордом своим достатком и давней независимостью, своими древними цеховыми правами и своей демократической конституцией — «Установлениями правосудия» (1293 г.), рано образуется один из крупнейших центров того мощного общественно-культурного движения, которое составило идейное содержание эпохи, определяемой Энгельсом как «…величайший прогрессивный переворот из всех пережитых до того времени человечеством..»</a:t>
            </a:r>
            <a:r>
              <a:rPr lang="ru-RU" sz="3400" baseline="30000" dirty="0" smtClean="0">
                <a:hlinkClick r:id="rId3"/>
              </a:rPr>
              <a:t>*</a:t>
            </a:r>
            <a:r>
              <a:rPr lang="ru-RU" sz="3400" dirty="0" smtClean="0"/>
              <a:t>.</a:t>
            </a:r>
          </a:p>
          <a:p>
            <a:r>
              <a:rPr lang="ru-RU" sz="3400" dirty="0" smtClean="0"/>
              <a:t>Данте стоит на пороге Возрождения, на пороге эпохи, «…которая нуждалась в титанах и которая породила титанов по силе мысли, страсти и характеру, по многосторонности и учености»</a:t>
            </a:r>
            <a:r>
              <a:rPr lang="ru-RU" sz="3400" baseline="30000" dirty="0" smtClean="0">
                <a:hlinkClick r:id="rId3"/>
              </a:rPr>
              <a:t>*</a:t>
            </a:r>
            <a:r>
              <a:rPr lang="ru-RU" sz="3400" dirty="0" smtClean="0"/>
              <a:t>. Творец «Божественной Комедии» был одним из таких титанов, поэтическое наследие которого осталось в веках величественным вкладом итальянского народа в сокровищницу мировой культуры.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1376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214678" y="0"/>
            <a:ext cx="59293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Мы на седьмое вознеслись сиянье,</a:t>
            </a:r>
            <a:r>
              <a:rPr lang="ru-RU" sz="2400" b="1" baseline="30000" dirty="0" smtClean="0">
                <a:hlinkClick r:id="rId4"/>
              </a:rPr>
              <a:t>*</a:t>
            </a:r>
            <a:endParaRPr lang="ru-RU" sz="2400" b="1" dirty="0" smtClean="0"/>
          </a:p>
          <a:p>
            <a:r>
              <a:rPr lang="ru-RU" sz="2400" b="1" dirty="0" smtClean="0"/>
              <a:t>Которое сейчас под жгучим Львом</a:t>
            </a:r>
            <a:r>
              <a:rPr lang="ru-RU" sz="2400" b="1" baseline="30000" dirty="0" smtClean="0">
                <a:hlinkClick r:id="rId4"/>
              </a:rPr>
              <a:t>*</a:t>
            </a:r>
            <a:endParaRPr lang="ru-RU" sz="2400" b="1" dirty="0" smtClean="0"/>
          </a:p>
          <a:p>
            <a:r>
              <a:rPr lang="ru-RU" sz="2400" b="1" dirty="0" smtClean="0"/>
              <a:t>С ним излучает слитное влиянье.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9071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000364" y="0"/>
            <a:ext cx="6143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И </a:t>
            </a:r>
            <a:r>
              <a:rPr lang="ru-RU" sz="2400" b="1" dirty="0" err="1" smtClean="0"/>
              <a:t>Беатриче</a:t>
            </a:r>
            <a:r>
              <a:rPr lang="ru-RU" sz="2400" b="1" dirty="0" smtClean="0"/>
              <a:t> мне: «В лучах его</a:t>
            </a:r>
          </a:p>
          <a:p>
            <a:r>
              <a:rPr lang="ru-RU" sz="2400" b="1" dirty="0" smtClean="0"/>
              <a:t>Душа, всех прежде созданная,</a:t>
            </a:r>
            <a:r>
              <a:rPr lang="ru-RU" sz="2400" b="1" baseline="30000" dirty="0" smtClean="0">
                <a:hlinkClick r:id="rId4"/>
              </a:rPr>
              <a:t>*</a:t>
            </a:r>
            <a:r>
              <a:rPr lang="ru-RU" sz="2400" b="1" dirty="0" smtClean="0"/>
              <a:t> славит</a:t>
            </a:r>
          </a:p>
          <a:p>
            <a:r>
              <a:rPr lang="ru-RU" sz="2400" b="1" dirty="0" smtClean="0"/>
              <a:t>Создателя и бога своего».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5835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571736" y="0"/>
            <a:ext cx="6572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Взирая, я, казалось, взором пью</a:t>
            </a:r>
          </a:p>
          <a:p>
            <a:r>
              <a:rPr lang="ru-RU" sz="2400" b="1" dirty="0" smtClean="0"/>
              <a:t>Улыбку мирозданья, так что зримый</a:t>
            </a:r>
          </a:p>
          <a:p>
            <a:r>
              <a:rPr lang="ru-RU" sz="2400" b="1" dirty="0" smtClean="0"/>
              <a:t>И звучный хмель вливался в грудь мою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61808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786050" y="0"/>
            <a:ext cx="63579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Господня слава всюду разлита</a:t>
            </a:r>
          </a:p>
          <a:p>
            <a:r>
              <a:rPr lang="ru-RU" sz="2400" b="1" dirty="0" smtClean="0"/>
              <a:t>По степени достоинства вселенной,</a:t>
            </a:r>
          </a:p>
          <a:p>
            <a:r>
              <a:rPr lang="ru-RU" sz="2400" b="1" dirty="0" smtClean="0"/>
              <a:t>И от нее не может быть щита.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730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071670" y="0"/>
            <a:ext cx="70723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Здесь изнемог высокий духа взлет;</a:t>
            </a:r>
          </a:p>
          <a:p>
            <a:r>
              <a:rPr lang="ru-RU" sz="2400" b="1" dirty="0" smtClean="0"/>
              <a:t>Но страсть и волю мне уже стремила,</a:t>
            </a:r>
          </a:p>
          <a:p>
            <a:r>
              <a:rPr lang="ru-RU" sz="2400" b="1" dirty="0" smtClean="0"/>
              <a:t>Как если колесу дан ровный ход,</a:t>
            </a:r>
          </a:p>
          <a:p>
            <a:r>
              <a:rPr lang="ru-RU" sz="2400" b="1" dirty="0" smtClean="0"/>
              <a:t>Любовь, что движет солнце и светила</a:t>
            </a:r>
            <a:r>
              <a:rPr lang="ru-RU" sz="2400" b="1" baseline="30000" dirty="0" smtClean="0"/>
              <a:t>*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4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72372" y="0"/>
            <a:ext cx="92163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 smtClean="0">
                <a:hlinkClick r:id="rId3" tooltip="Блейк Беатриче и Данте"/>
              </a:rPr>
              <a:t>Беатриче</a:t>
            </a:r>
            <a:r>
              <a:rPr lang="ru-RU" b="1" dirty="0" smtClean="0">
                <a:hlinkClick r:id="rId3" tooltip="Блейк Беатриче и Данте"/>
              </a:rPr>
              <a:t> и Данте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1827</a:t>
            </a:r>
            <a:endParaRPr lang="ru-RU" b="1" dirty="0"/>
          </a:p>
        </p:txBody>
      </p:sp>
    </p:spTree>
  </p:cSld>
  <p:clrMapOvr>
    <a:masterClrMapping/>
  </p:clrMapOvr>
  <p:transition advClick="0" advTm="8000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4522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929191" y="1214422"/>
            <a:ext cx="421481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Каждый должен брать на свои плечи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труд, соразмерны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его силам, так как если тяжесть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его окажется случайно чрезмерной, то он может поневоле упасть в грязь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66"/>
            <a:ext cx="4320570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857232"/>
            <a:ext cx="362902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210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786050" y="0"/>
            <a:ext cx="63579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Земную жизнь пройдя до половины,</a:t>
            </a:r>
            <a:r>
              <a:rPr lang="ru-RU" sz="2400" b="1" baseline="30000" dirty="0" smtClean="0">
                <a:hlinkClick r:id="rId4"/>
              </a:rPr>
              <a:t>*</a:t>
            </a:r>
            <a:endParaRPr lang="ru-RU" sz="2400" b="1" dirty="0" smtClean="0"/>
          </a:p>
          <a:p>
            <a:r>
              <a:rPr lang="ru-RU" sz="2400" b="1" dirty="0" smtClean="0"/>
              <a:t>Я очутился в сумрачном лесу,</a:t>
            </a:r>
          </a:p>
          <a:p>
            <a:r>
              <a:rPr lang="ru-RU" sz="2400" b="1" dirty="0" smtClean="0"/>
              <a:t>Утратив правый путь во тьме долины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0199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000364" y="0"/>
            <a:ext cx="6143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И вот, внизу крутого косогора,</a:t>
            </a:r>
          </a:p>
          <a:p>
            <a:r>
              <a:rPr lang="ru-RU" sz="2400" b="1" dirty="0" smtClean="0"/>
              <a:t>Проворная и вьющаяся рысь,</a:t>
            </a:r>
          </a:p>
          <a:p>
            <a:r>
              <a:rPr lang="ru-RU" sz="2400" b="1" dirty="0" smtClean="0"/>
              <a:t>Вся в ярких пятнах пестрого узора.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463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785918" y="0"/>
            <a:ext cx="73580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При виде зверя с шерстью прихотливой;</a:t>
            </a:r>
          </a:p>
          <a:p>
            <a:r>
              <a:rPr lang="ru-RU" sz="2400" b="1" dirty="0" smtClean="0"/>
              <a:t>Но, ужасом опять его </a:t>
            </a:r>
            <a:r>
              <a:rPr lang="ru-RU" sz="2400" b="1" dirty="0" err="1" smtClean="0"/>
              <a:t>стесня</a:t>
            </a:r>
            <a:r>
              <a:rPr lang="ru-RU" sz="2400" b="1" dirty="0" smtClean="0"/>
              <a:t>,</a:t>
            </a:r>
          </a:p>
          <a:p>
            <a:r>
              <a:rPr lang="ru-RU" sz="2400" b="1" dirty="0" smtClean="0"/>
              <a:t>Навстречу вышел лев с подъятой гривой.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хническ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11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12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13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14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15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16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17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18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19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21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22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23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24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25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26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27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28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29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31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32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33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34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35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36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37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4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5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6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7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8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9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535</TotalTime>
  <Words>1386</Words>
  <Application>Microsoft Office PowerPoint</Application>
  <PresentationFormat>Экран (4:3)</PresentationFormat>
  <Paragraphs>166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58" baseType="lpstr">
      <vt:lpstr>Техническая</vt:lpstr>
      <vt:lpstr>Литейная</vt:lpstr>
      <vt:lpstr>Божественна Комедія</vt:lpstr>
      <vt:lpstr>…как горестен устам  Чужой ломоть, как трудно на чужбине  Сходить и восходить по ступеням, —                                     Данте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Чистилище 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Круг седьмой (окончание) — Восхождение к Земному Раю  </vt:lpstr>
      <vt:lpstr>Слайд 41</vt:lpstr>
      <vt:lpstr>Рай 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Божественна Комедія</dc:title>
  <dc:creator>111</dc:creator>
  <cp:lastModifiedBy>111</cp:lastModifiedBy>
  <cp:revision>51</cp:revision>
  <dcterms:created xsi:type="dcterms:W3CDTF">2011-02-01T21:44:27Z</dcterms:created>
  <dcterms:modified xsi:type="dcterms:W3CDTF">2011-02-05T17:40:24Z</dcterms:modified>
</cp:coreProperties>
</file>