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50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04BBF76-B77E-4FB0-88A7-71CFDBD9F904}" type="datetimeFigureOut">
              <a:rPr lang="ru-RU" smtClean="0"/>
              <a:t>17.03.2012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3FB9C1-C5D8-44C6-88F4-E25FA09A9372}" type="slidenum">
              <a:rPr lang="ru-RU" smtClean="0"/>
              <a:t>‹#›</a:t>
            </a:fld>
            <a:endParaRPr lang="ru-RU"/>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548680"/>
            <a:ext cx="1475808" cy="1296144"/>
          </a:xfrm>
          <a:prstGeom prst="rect">
            <a:avLst/>
          </a:prstGeom>
        </p:spPr>
      </p:pic>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312" y="5157192"/>
            <a:ext cx="1095375" cy="962025"/>
          </a:xfrm>
          <a:prstGeom prst="rect">
            <a:avLst/>
          </a:prstGeom>
        </p:spPr>
      </p:pic>
    </p:spTree>
    <p:extLst>
      <p:ext uri="{BB962C8B-B14F-4D97-AF65-F5344CB8AC3E}">
        <p14:creationId xmlns:p14="http://schemas.microsoft.com/office/powerpoint/2010/main" val="3705228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04BBF76-B77E-4FB0-88A7-71CFDBD9F904}" type="datetimeFigureOut">
              <a:rPr lang="ru-RU" smtClean="0"/>
              <a:t>17.03.2012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53FB9C1-C5D8-44C6-88F4-E25FA09A9372}" type="slidenum">
              <a:rPr lang="ru-RU" smtClean="0"/>
              <a:t>‹#›</a:t>
            </a:fld>
            <a:endParaRPr lang="ru-RU"/>
          </a:p>
        </p:txBody>
      </p:sp>
    </p:spTree>
    <p:extLst>
      <p:ext uri="{BB962C8B-B14F-4D97-AF65-F5344CB8AC3E}">
        <p14:creationId xmlns:p14="http://schemas.microsoft.com/office/powerpoint/2010/main" val="26939251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549330D-CFE6-4FF2-9197-BDECD6A7E147}" type="slidenum">
              <a:rPr lang="ru-RU"/>
              <a:pPr>
                <a:defRPr/>
              </a:pPr>
              <a:t>‹#›</a:t>
            </a:fld>
            <a:endParaRPr lang="ru-RU"/>
          </a:p>
        </p:txBody>
      </p:sp>
    </p:spTree>
    <p:extLst>
      <p:ext uri="{BB962C8B-B14F-4D97-AF65-F5344CB8AC3E}">
        <p14:creationId xmlns:p14="http://schemas.microsoft.com/office/powerpoint/2010/main" val="964321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BBF76-B77E-4FB0-88A7-71CFDBD9F904}" type="datetimeFigureOut">
              <a:rPr lang="ru-RU" smtClean="0"/>
              <a:t>17.03.2012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3FB9C1-C5D8-44C6-88F4-E25FA09A9372}" type="slidenum">
              <a:rPr lang="ru-RU" smtClean="0"/>
              <a:t>‹#›</a:t>
            </a:fld>
            <a:endParaRPr lang="ru-RU"/>
          </a:p>
        </p:txBody>
      </p:sp>
    </p:spTree>
    <p:extLst>
      <p:ext uri="{BB962C8B-B14F-4D97-AF65-F5344CB8AC3E}">
        <p14:creationId xmlns:p14="http://schemas.microsoft.com/office/powerpoint/2010/main" val="309741247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27.pn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defRPr/>
            </a:pPr>
            <a:r>
              <a:rPr lang="ru-RU"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6">
                      <a:satMod val="175000"/>
                      <a:alpha val="40000"/>
                    </a:schemeClr>
                  </a:glow>
                  <a:outerShdw blurRad="50800" dist="39000" dir="5460000" algn="tl">
                    <a:srgbClr val="000000">
                      <a:alpha val="38000"/>
                    </a:srgbClr>
                  </a:outerShdw>
                </a:effectLst>
                <a:latin typeface="AcademyC" pitchFamily="82" charset="0"/>
              </a:rPr>
              <a:t>Бароко</a:t>
            </a:r>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6">
                      <a:satMod val="175000"/>
                      <a:alpha val="40000"/>
                    </a:schemeClr>
                  </a:glow>
                  <a:outerShdw blurRad="50800" dist="39000" dir="5460000" algn="tl">
                    <a:srgbClr val="000000">
                      <a:alpha val="38000"/>
                    </a:srgbClr>
                  </a:outerShdw>
                </a:effectLst>
                <a:latin typeface="AcademyC" pitchFamily="82" charset="0"/>
              </a:rPr>
              <a:t> як перший </a:t>
            </a:r>
            <a:r>
              <a:rPr lang="ru-RU"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6">
                      <a:satMod val="175000"/>
                      <a:alpha val="40000"/>
                    </a:schemeClr>
                  </a:glow>
                  <a:outerShdw blurRad="50800" dist="39000" dir="5460000" algn="tl">
                    <a:srgbClr val="000000">
                      <a:alpha val="38000"/>
                    </a:srgbClr>
                  </a:outerShdw>
                </a:effectLst>
                <a:latin typeface="AcademyC" pitchFamily="82" charset="0"/>
              </a:rPr>
              <a:t>загальноєвропейський</a:t>
            </a:r>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6">
                      <a:satMod val="175000"/>
                      <a:alpha val="40000"/>
                    </a:schemeClr>
                  </a:glow>
                  <a:outerShdw blurRad="50800" dist="39000" dir="5460000" algn="tl">
                    <a:srgbClr val="000000">
                      <a:alpha val="38000"/>
                    </a:srgbClr>
                  </a:outerShdw>
                </a:effectLst>
                <a:latin typeface="AcademyC" pitchFamily="82" charset="0"/>
              </a:rPr>
              <a:t> </a:t>
            </a:r>
            <a:r>
              <a:rPr lang="ru-RU"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6">
                      <a:satMod val="175000"/>
                      <a:alpha val="40000"/>
                    </a:schemeClr>
                  </a:glow>
                  <a:outerShdw blurRad="50800" dist="39000" dir="5460000" algn="tl">
                    <a:srgbClr val="000000">
                      <a:alpha val="38000"/>
                    </a:srgbClr>
                  </a:outerShdw>
                </a:effectLst>
                <a:latin typeface="AcademyC" pitchFamily="82" charset="0"/>
              </a:rPr>
              <a:t>художній</a:t>
            </a:r>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6">
                      <a:satMod val="175000"/>
                      <a:alpha val="40000"/>
                    </a:schemeClr>
                  </a:glow>
                  <a:outerShdw blurRad="50800" dist="39000" dir="5460000" algn="tl">
                    <a:srgbClr val="000000">
                      <a:alpha val="38000"/>
                    </a:srgbClr>
                  </a:outerShdw>
                </a:effectLst>
                <a:latin typeface="AcademyC" pitchFamily="82" charset="0"/>
              </a:rPr>
              <a:t> </a:t>
            </a:r>
            <a:r>
              <a:rPr lang="ru-RU"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6">
                      <a:satMod val="175000"/>
                      <a:alpha val="40000"/>
                    </a:schemeClr>
                  </a:glow>
                  <a:outerShdw blurRad="50800" dist="39000" dir="5460000" algn="tl">
                    <a:srgbClr val="000000">
                      <a:alpha val="38000"/>
                    </a:srgbClr>
                  </a:outerShdw>
                </a:effectLst>
                <a:latin typeface="AcademyC" pitchFamily="82" charset="0"/>
              </a:rPr>
              <a:t>напрям</a:t>
            </a:r>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6">
                      <a:satMod val="175000"/>
                      <a:alpha val="40000"/>
                    </a:schemeClr>
                  </a:glow>
                  <a:outerShdw blurRad="50800" dist="39000" dir="5460000" algn="tl">
                    <a:srgbClr val="000000">
                      <a:alpha val="38000"/>
                    </a:srgbClr>
                  </a:outerShdw>
                </a:effectLst>
                <a:latin typeface="AcademyC" pitchFamily="82" charset="0"/>
              </a:rPr>
              <a:t>. </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6">
                      <a:satMod val="175000"/>
                      <a:alpha val="40000"/>
                    </a:schemeClr>
                  </a:glow>
                  <a:outerShdw blurRad="50800" dist="39000" dir="5460000" algn="tl">
                    <a:srgbClr val="000000">
                      <a:alpha val="38000"/>
                    </a:srgbClr>
                  </a:outerShdw>
                </a:effectLst>
                <a:latin typeface="AcademyC" pitchFamily="82" charset="0"/>
              </a:rPr>
              <a:t/>
            </a:r>
            <a:b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6">
                      <a:satMod val="175000"/>
                      <a:alpha val="40000"/>
                    </a:schemeClr>
                  </a:glow>
                  <a:outerShdw blurRad="50800" dist="39000" dir="5460000" algn="tl">
                    <a:srgbClr val="000000">
                      <a:alpha val="38000"/>
                    </a:srgbClr>
                  </a:outerShdw>
                </a:effectLst>
                <a:latin typeface="AcademyC" pitchFamily="82" charset="0"/>
              </a:rPr>
            </a:br>
            <a:r>
              <a:rPr lang="ru-RU"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6">
                      <a:satMod val="175000"/>
                      <a:alpha val="40000"/>
                    </a:schemeClr>
                  </a:glow>
                  <a:outerShdw blurRad="50800" dist="39000" dir="5460000" algn="tl">
                    <a:srgbClr val="000000">
                      <a:alpha val="38000"/>
                    </a:srgbClr>
                  </a:outerShdw>
                </a:effectLst>
                <a:latin typeface="AcademyC" pitchFamily="82" charset="0"/>
              </a:rPr>
              <a:t>Європейське</a:t>
            </a:r>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6">
                      <a:satMod val="175000"/>
                      <a:alpha val="40000"/>
                    </a:schemeClr>
                  </a:glow>
                  <a:outerShdw blurRad="50800" dist="39000" dir="5460000" algn="tl">
                    <a:srgbClr val="000000">
                      <a:alpha val="38000"/>
                    </a:srgbClr>
                  </a:outerShdw>
                </a:effectLst>
                <a:latin typeface="AcademyC" pitchFamily="82" charset="0"/>
              </a:rPr>
              <a:t> й </a:t>
            </a:r>
            <a:r>
              <a:rPr lang="ru-RU"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6">
                      <a:satMod val="175000"/>
                      <a:alpha val="40000"/>
                    </a:schemeClr>
                  </a:glow>
                  <a:outerShdw blurRad="50800" dist="39000" dir="5460000" algn="tl">
                    <a:srgbClr val="000000">
                      <a:alpha val="38000"/>
                    </a:srgbClr>
                  </a:outerShdw>
                </a:effectLst>
                <a:latin typeface="AcademyC" pitchFamily="82" charset="0"/>
              </a:rPr>
              <a:t>українське</a:t>
            </a:r>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6">
                      <a:satMod val="175000"/>
                      <a:alpha val="40000"/>
                    </a:schemeClr>
                  </a:glow>
                  <a:outerShdw blurRad="50800" dist="39000" dir="5460000" algn="tl">
                    <a:srgbClr val="000000">
                      <a:alpha val="38000"/>
                    </a:srgbClr>
                  </a:outerShdw>
                </a:effectLst>
                <a:latin typeface="AcademyC" pitchFamily="82" charset="0"/>
              </a:rPr>
              <a:t> </a:t>
            </a:r>
            <a:r>
              <a:rPr lang="ru-RU"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6">
                      <a:satMod val="175000"/>
                      <a:alpha val="40000"/>
                    </a:schemeClr>
                  </a:glow>
                  <a:outerShdw blurRad="50800" dist="39000" dir="5460000" algn="tl">
                    <a:srgbClr val="000000">
                      <a:alpha val="38000"/>
                    </a:srgbClr>
                  </a:outerShdw>
                </a:effectLst>
                <a:latin typeface="AcademyC" pitchFamily="82" charset="0"/>
              </a:rPr>
              <a:t>бароко</a:t>
            </a:r>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6">
                      <a:satMod val="175000"/>
                      <a:alpha val="40000"/>
                    </a:schemeClr>
                  </a:glow>
                  <a:outerShdw blurRad="50800" dist="39000" dir="5460000" algn="tl">
                    <a:srgbClr val="000000">
                      <a:alpha val="38000"/>
                    </a:srgbClr>
                  </a:outerShdw>
                </a:effectLst>
              </a:rPr>
              <a:t/>
            </a:r>
            <a:b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6">
                      <a:satMod val="175000"/>
                      <a:alpha val="40000"/>
                    </a:schemeClr>
                  </a:glow>
                  <a:outerShdw blurRad="50800" dist="39000" dir="5460000" algn="tl">
                    <a:srgbClr val="000000">
                      <a:alpha val="38000"/>
                    </a:srgbClr>
                  </a:outerShdw>
                </a:effectLst>
              </a:rPr>
            </a:br>
            <a:endParaRPr lang="ru-RU" dirty="0"/>
          </a:p>
        </p:txBody>
      </p:sp>
      <p:pic>
        <p:nvPicPr>
          <p:cNvPr id="4" name="Picture 4"/>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b="7957"/>
          <a:stretch>
            <a:fillRect/>
          </a:stretch>
        </p:blipFill>
        <p:spPr bwMode="auto">
          <a:xfrm>
            <a:off x="683568" y="4077072"/>
            <a:ext cx="2915239" cy="208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21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custDataLst>
              <p:tags r:id="rId1"/>
            </p:custDataLst>
          </p:nvPr>
        </p:nvSpPr>
        <p:spPr>
          <a:xfrm>
            <a:off x="683568" y="548680"/>
            <a:ext cx="7704856" cy="5760640"/>
          </a:xfrm>
        </p:spPr>
        <p:txBody>
          <a:bodyPr>
            <a:normAutofit fontScale="90000"/>
          </a:bodyPr>
          <a:lstStyle/>
          <a:p>
            <a:pPr algn="l">
              <a:defRPr/>
            </a:pPr>
            <a:r>
              <a:rPr lang="ru-RU" sz="3200" b="1" dirty="0" err="1" smtClean="0">
                <a:solidFill>
                  <a:srgbClr val="008000"/>
                </a:solidFill>
                <a:effectLst>
                  <a:outerShdw blurRad="38100" dist="38100" dir="2700000" algn="tl">
                    <a:srgbClr val="000000">
                      <a:alpha val="43137"/>
                    </a:srgbClr>
                  </a:outerShdw>
                </a:effectLst>
                <a:latin typeface="Arno Pro Caption" pitchFamily="18" charset="0"/>
              </a:rPr>
              <a:t>Картка</a:t>
            </a:r>
            <a:r>
              <a:rPr lang="ru-RU" sz="3200" b="1" dirty="0" smtClean="0">
                <a:solidFill>
                  <a:srgbClr val="008000"/>
                </a:solidFill>
                <a:effectLst>
                  <a:outerShdw blurRad="38100" dist="38100" dir="2700000" algn="tl">
                    <a:srgbClr val="000000">
                      <a:alpha val="43137"/>
                    </a:srgbClr>
                  </a:outerShdw>
                </a:effectLst>
                <a:latin typeface="Arno Pro Caption" pitchFamily="18" charset="0"/>
              </a:rPr>
              <a:t> № 3</a:t>
            </a:r>
            <a:r>
              <a:rPr lang="ru-RU" sz="2400" dirty="0" smtClean="0">
                <a:latin typeface="Arno Pro Caption" pitchFamily="18" charset="0"/>
              </a:rPr>
              <a:t/>
            </a:r>
            <a:br>
              <a:rPr lang="ru-RU" sz="2400" dirty="0" smtClean="0">
                <a:latin typeface="Arno Pro Caption" pitchFamily="18" charset="0"/>
              </a:rPr>
            </a:br>
            <a:r>
              <a:rPr lang="ru-RU" sz="2400" dirty="0" err="1" smtClean="0">
                <a:solidFill>
                  <a:srgbClr val="800000"/>
                </a:solidFill>
                <a:latin typeface="AcademyC" pitchFamily="82" charset="0"/>
              </a:rPr>
              <a:t>Якими</a:t>
            </a:r>
            <a:r>
              <a:rPr lang="ru-RU" sz="2400" dirty="0" smtClean="0">
                <a:solidFill>
                  <a:srgbClr val="800000"/>
                </a:solidFill>
                <a:latin typeface="AcademyC" pitchFamily="82" charset="0"/>
              </a:rPr>
              <a:t> </a:t>
            </a:r>
            <a:r>
              <a:rPr lang="ru-RU" sz="2400" dirty="0" err="1" smtClean="0">
                <a:solidFill>
                  <a:srgbClr val="800000"/>
                </a:solidFill>
                <a:latin typeface="AcademyC" pitchFamily="82" charset="0"/>
              </a:rPr>
              <a:t>є</a:t>
            </a:r>
            <a:r>
              <a:rPr lang="ru-RU" sz="2400" dirty="0" smtClean="0">
                <a:solidFill>
                  <a:srgbClr val="800000"/>
                </a:solidFill>
                <a:latin typeface="AcademyC" pitchFamily="82" charset="0"/>
              </a:rPr>
              <a:t> </a:t>
            </a:r>
            <a:r>
              <a:rPr lang="ru-RU" sz="2400" dirty="0" err="1" smtClean="0">
                <a:solidFill>
                  <a:srgbClr val="800000"/>
                </a:solidFill>
                <a:latin typeface="AcademyC" pitchFamily="82" charset="0"/>
              </a:rPr>
              <a:t>визначальні</a:t>
            </a:r>
            <a:r>
              <a:rPr lang="ru-RU" sz="2400" dirty="0" smtClean="0">
                <a:solidFill>
                  <a:srgbClr val="800000"/>
                </a:solidFill>
                <a:latin typeface="AcademyC" pitchFamily="82" charset="0"/>
              </a:rPr>
              <a:t> </a:t>
            </a:r>
            <a:r>
              <a:rPr lang="ru-RU" sz="2400" dirty="0" err="1" smtClean="0">
                <a:solidFill>
                  <a:srgbClr val="800000"/>
                </a:solidFill>
                <a:latin typeface="AcademyC" pitchFamily="82" charset="0"/>
              </a:rPr>
              <a:t>ознаки</a:t>
            </a:r>
            <a:r>
              <a:rPr lang="ru-RU" sz="2400" dirty="0" smtClean="0">
                <a:solidFill>
                  <a:srgbClr val="800000"/>
                </a:solidFill>
                <a:latin typeface="AcademyC" pitchFamily="82" charset="0"/>
              </a:rPr>
              <a:t> </a:t>
            </a:r>
            <a:r>
              <a:rPr lang="ru-RU" sz="2400" dirty="0" err="1" smtClean="0">
                <a:solidFill>
                  <a:srgbClr val="800000"/>
                </a:solidFill>
                <a:latin typeface="AcademyC" pitchFamily="82" charset="0"/>
              </a:rPr>
              <a:t>епохи</a:t>
            </a:r>
            <a:r>
              <a:rPr lang="ru-RU" sz="2400" dirty="0" smtClean="0">
                <a:solidFill>
                  <a:srgbClr val="800000"/>
                </a:solidFill>
                <a:latin typeface="AcademyC" pitchFamily="82" charset="0"/>
              </a:rPr>
              <a:t> </a:t>
            </a:r>
            <a:r>
              <a:rPr lang="ru-RU" sz="2400" dirty="0" err="1" smtClean="0">
                <a:solidFill>
                  <a:srgbClr val="800000"/>
                </a:solidFill>
                <a:latin typeface="AcademyC" pitchFamily="82" charset="0"/>
              </a:rPr>
              <a:t>бароко</a:t>
            </a:r>
            <a:r>
              <a:rPr lang="ru-RU" sz="2400" dirty="0" smtClean="0">
                <a:solidFill>
                  <a:srgbClr val="800000"/>
                </a:solidFill>
                <a:latin typeface="AcademyC" pitchFamily="82" charset="0"/>
              </a:rPr>
              <a:t>? </a:t>
            </a:r>
            <a:r>
              <a:rPr lang="ru-RU" sz="2400" dirty="0" err="1" smtClean="0">
                <a:solidFill>
                  <a:srgbClr val="800000"/>
                </a:solidFill>
                <a:latin typeface="AcademyC" pitchFamily="82" charset="0"/>
              </a:rPr>
              <a:t>Визначальні</a:t>
            </a:r>
            <a:r>
              <a:rPr lang="ru-RU" sz="2400" dirty="0" smtClean="0">
                <a:solidFill>
                  <a:srgbClr val="800000"/>
                </a:solidFill>
                <a:latin typeface="AcademyC" pitchFamily="82" charset="0"/>
              </a:rPr>
              <a:t> </a:t>
            </a:r>
            <a:r>
              <a:rPr lang="ru-RU" sz="2400" dirty="0" err="1" smtClean="0">
                <a:solidFill>
                  <a:srgbClr val="800000"/>
                </a:solidFill>
                <a:latin typeface="AcademyC" pitchFamily="82" charset="0"/>
              </a:rPr>
              <a:t>ознаки</a:t>
            </a:r>
            <a:r>
              <a:rPr lang="ru-RU" sz="2400" dirty="0" smtClean="0">
                <a:solidFill>
                  <a:srgbClr val="800000"/>
                </a:solidFill>
                <a:latin typeface="AcademyC" pitchFamily="82" charset="0"/>
              </a:rPr>
              <a:t> </a:t>
            </a:r>
            <a:r>
              <a:rPr lang="ru-RU" sz="2400" dirty="0" err="1" smtClean="0">
                <a:solidFill>
                  <a:srgbClr val="800000"/>
                </a:solidFill>
                <a:latin typeface="AcademyC" pitchFamily="82" charset="0"/>
              </a:rPr>
              <a:t>бароко</a:t>
            </a:r>
            <a:r>
              <a:rPr lang="ru-RU" sz="2400" dirty="0" smtClean="0">
                <a:latin typeface="Arno Pro Caption" pitchFamily="18" charset="0"/>
              </a:rPr>
              <a:t/>
            </a:r>
            <a:br>
              <a:rPr lang="ru-RU" sz="2400" dirty="0" smtClean="0">
                <a:latin typeface="Arno Pro Caption" pitchFamily="18" charset="0"/>
              </a:rPr>
            </a:br>
            <a:r>
              <a:rPr lang="ru-RU" sz="2400" b="1" dirty="0" smtClean="0">
                <a:solidFill>
                  <a:srgbClr val="800000"/>
                </a:solidFill>
                <a:latin typeface="Arno Pro Caption" pitchFamily="18" charset="0"/>
              </a:rPr>
              <a:t>1) </a:t>
            </a:r>
            <a:r>
              <a:rPr lang="ru-RU" sz="2400" dirty="0" err="1" smtClean="0">
                <a:solidFill>
                  <a:srgbClr val="0000FF"/>
                </a:solidFill>
                <a:latin typeface="Arno Pro Caption" pitchFamily="18" charset="0"/>
              </a:rPr>
              <a:t>Знову</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перевага</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надається</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ускладненій</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формі</a:t>
            </a:r>
            <a:r>
              <a:rPr lang="ru-RU" sz="2400" dirty="0" smtClean="0">
                <a:solidFill>
                  <a:srgbClr val="0000FF"/>
                </a:solidFill>
                <a:latin typeface="Arno Pro Caption" pitchFamily="18" charset="0"/>
              </a:rPr>
              <a:t> (як у </a:t>
            </a:r>
            <a:r>
              <a:rPr lang="ru-RU" sz="2400" dirty="0" err="1" smtClean="0">
                <a:solidFill>
                  <a:srgbClr val="0000FF"/>
                </a:solidFill>
                <a:latin typeface="Arno Pro Caption" pitchFamily="18" charset="0"/>
              </a:rPr>
              <a:t>пізній</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готиці</a:t>
            </a:r>
            <a:r>
              <a:rPr lang="ru-RU" sz="2400" dirty="0" smtClean="0">
                <a:solidFill>
                  <a:srgbClr val="0000FF"/>
                </a:solidFill>
                <a:latin typeface="Arno Pro Caption" pitchFamily="18" charset="0"/>
              </a:rPr>
              <a:t>).</a:t>
            </a:r>
            <a:br>
              <a:rPr lang="ru-RU" sz="2400" dirty="0" smtClean="0">
                <a:solidFill>
                  <a:srgbClr val="0000FF"/>
                </a:solidFill>
                <a:latin typeface="Arno Pro Caption" pitchFamily="18" charset="0"/>
              </a:rPr>
            </a:br>
            <a:r>
              <a:rPr lang="ru-RU" sz="2400" b="1" dirty="0" smtClean="0">
                <a:solidFill>
                  <a:srgbClr val="800000"/>
                </a:solidFill>
                <a:latin typeface="Arno Pro Caption" pitchFamily="18" charset="0"/>
              </a:rPr>
              <a:t>2) </a:t>
            </a:r>
            <a:r>
              <a:rPr lang="ru-RU" sz="2400" dirty="0" smtClean="0">
                <a:solidFill>
                  <a:srgbClr val="0000FF"/>
                </a:solidFill>
                <a:latin typeface="Arno Pro Caption" pitchFamily="18" charset="0"/>
              </a:rPr>
              <a:t>Людина не </a:t>
            </a:r>
            <a:r>
              <a:rPr lang="ru-RU" sz="2400" dirty="0" err="1" smtClean="0">
                <a:solidFill>
                  <a:srgbClr val="0000FF"/>
                </a:solidFill>
                <a:latin typeface="Arno Pro Caption" pitchFamily="18" charset="0"/>
              </a:rPr>
              <a:t>протиставляється</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Богові</a:t>
            </a:r>
            <a:r>
              <a:rPr lang="ru-RU" sz="2400" dirty="0" smtClean="0">
                <a:solidFill>
                  <a:srgbClr val="0000FF"/>
                </a:solidFill>
                <a:latin typeface="Arno Pro Caption" pitchFamily="18" charset="0"/>
              </a:rPr>
              <a:t>, а </a:t>
            </a:r>
            <a:r>
              <a:rPr lang="ru-RU" sz="2400" dirty="0" err="1" smtClean="0">
                <a:solidFill>
                  <a:srgbClr val="0000FF"/>
                </a:solidFill>
                <a:latin typeface="Arno Pro Caption" pitchFamily="18" charset="0"/>
              </a:rPr>
              <a:t>вважається</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найдосконалішим</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його</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творінням</a:t>
            </a:r>
            <a:r>
              <a:rPr lang="ru-RU" sz="2400" dirty="0" smtClean="0">
                <a:solidFill>
                  <a:srgbClr val="0000FF"/>
                </a:solidFill>
                <a:latin typeface="Arno Pro Caption" pitchFamily="18" charset="0"/>
              </a:rPr>
              <a:t>.</a:t>
            </a:r>
            <a:br>
              <a:rPr lang="ru-RU" sz="2400" dirty="0" smtClean="0">
                <a:solidFill>
                  <a:srgbClr val="0000FF"/>
                </a:solidFill>
                <a:latin typeface="Arno Pro Caption" pitchFamily="18" charset="0"/>
              </a:rPr>
            </a:br>
            <a:r>
              <a:rPr lang="ru-RU" sz="2400" b="1" dirty="0" smtClean="0">
                <a:solidFill>
                  <a:srgbClr val="800000"/>
                </a:solidFill>
                <a:latin typeface="Arno Pro Caption" pitchFamily="18" charset="0"/>
              </a:rPr>
              <a:t>3) </a:t>
            </a:r>
            <a:r>
              <a:rPr lang="ru-RU" sz="2400" dirty="0" smtClean="0">
                <a:solidFill>
                  <a:srgbClr val="0000FF"/>
                </a:solidFill>
                <a:latin typeface="Arno Pro Caption" pitchFamily="18" charset="0"/>
              </a:rPr>
              <a:t>На </a:t>
            </a:r>
            <a:r>
              <a:rPr lang="ru-RU" sz="2400" dirty="0" err="1" smtClean="0">
                <a:solidFill>
                  <a:srgbClr val="0000FF"/>
                </a:solidFill>
                <a:latin typeface="Arno Pro Caption" pitchFamily="18" charset="0"/>
              </a:rPr>
              <a:t>відміну</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від</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світської</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спрямованості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доби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Ренесансу</a:t>
            </a:r>
            <a:r>
              <a:rPr lang="ru-RU" sz="2400" dirty="0" smtClean="0">
                <a:solidFill>
                  <a:srgbClr val="0000FF"/>
                </a:solidFill>
                <a:latin typeface="Arno Pro Caption" pitchFamily="18" charset="0"/>
              </a:rPr>
              <a:t>, в </a:t>
            </a:r>
            <a:r>
              <a:rPr lang="ru-RU" sz="2400" dirty="0" err="1" smtClean="0">
                <a:solidFill>
                  <a:srgbClr val="0000FF"/>
                </a:solidFill>
                <a:latin typeface="Arno Pro Caption" pitchFamily="18" charset="0"/>
              </a:rPr>
              <a:t>часи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бароко</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всі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напрями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культури</a:t>
            </a:r>
            <a:r>
              <a:rPr lang="ru-RU" sz="2400" dirty="0" smtClean="0">
                <a:solidFill>
                  <a:srgbClr val="0000FF"/>
                </a:solidFill>
                <a:latin typeface="Arno Pro Caption" pitchFamily="18" charset="0"/>
              </a:rPr>
              <a:t>, як у </a:t>
            </a:r>
            <a:r>
              <a:rPr lang="ru-RU" sz="2400" dirty="0" err="1" smtClean="0">
                <a:solidFill>
                  <a:srgbClr val="0000FF"/>
                </a:solidFill>
                <a:latin typeface="Arno Pro Caption" pitchFamily="18" charset="0"/>
              </a:rPr>
              <a:t>добу</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Середньовіччя</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набувають</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релігійного</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забарвлення</a:t>
            </a:r>
            <a:r>
              <a:rPr lang="ru-RU" sz="2400" dirty="0" smtClean="0">
                <a:solidFill>
                  <a:srgbClr val="0000FF"/>
                </a:solidFill>
                <a:latin typeface="Arno Pro Caption" pitchFamily="18" charset="0"/>
              </a:rPr>
              <a:t>.</a:t>
            </a:r>
            <a:br>
              <a:rPr lang="ru-RU" sz="2400" dirty="0" smtClean="0">
                <a:solidFill>
                  <a:srgbClr val="0000FF"/>
                </a:solidFill>
                <a:latin typeface="Arno Pro Caption" pitchFamily="18" charset="0"/>
              </a:rPr>
            </a:br>
            <a:r>
              <a:rPr lang="ru-RU" sz="2400" b="1" dirty="0" smtClean="0">
                <a:solidFill>
                  <a:srgbClr val="800000"/>
                </a:solidFill>
                <a:latin typeface="Arno Pro Caption" pitchFamily="18" charset="0"/>
              </a:rPr>
              <a:t>4) </a:t>
            </a:r>
            <a:r>
              <a:rPr lang="ru-RU" sz="2400" dirty="0" err="1" smtClean="0">
                <a:solidFill>
                  <a:srgbClr val="0000FF"/>
                </a:solidFill>
                <a:latin typeface="Arno Pro Caption" pitchFamily="18" charset="0"/>
              </a:rPr>
              <a:t>Помітно</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посилюється</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вплив</a:t>
            </a:r>
            <a:r>
              <a:rPr lang="ru-RU" sz="2400" dirty="0" smtClean="0">
                <a:solidFill>
                  <a:srgbClr val="0000FF"/>
                </a:solidFill>
                <a:latin typeface="Arno Pro Caption" pitchFamily="18" charset="0"/>
              </a:rPr>
              <a:t> церкви </a:t>
            </a:r>
            <a:r>
              <a:rPr lang="ru-RU" sz="2400" dirty="0" err="1" smtClean="0">
                <a:solidFill>
                  <a:srgbClr val="0000FF"/>
                </a:solidFill>
                <a:latin typeface="Arno Pro Caption" pitchFamily="18" charset="0"/>
              </a:rPr>
              <a:t>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держави</a:t>
            </a:r>
            <a:r>
              <a:rPr lang="ru-RU" sz="2400" dirty="0" smtClean="0">
                <a:solidFill>
                  <a:srgbClr val="0000FF"/>
                </a:solidFill>
                <a:latin typeface="Arno Pro Caption" pitchFamily="18" charset="0"/>
              </a:rPr>
              <a:t> на </a:t>
            </a:r>
            <a:r>
              <a:rPr lang="ru-RU" sz="2400" dirty="0" err="1" smtClean="0">
                <a:solidFill>
                  <a:srgbClr val="0000FF"/>
                </a:solidFill>
                <a:latin typeface="Arno Pro Caption" pitchFamily="18" charset="0"/>
              </a:rPr>
              <a:t>людину</a:t>
            </a:r>
            <a:r>
              <a:rPr lang="ru-RU" sz="2400" dirty="0" smtClean="0">
                <a:solidFill>
                  <a:srgbClr val="0000FF"/>
                </a:solidFill>
                <a:latin typeface="Arno Pro Caption" pitchFamily="18" charset="0"/>
              </a:rPr>
              <a:t>.</a:t>
            </a:r>
            <a:br>
              <a:rPr lang="ru-RU" sz="2400" dirty="0" smtClean="0">
                <a:solidFill>
                  <a:srgbClr val="0000FF"/>
                </a:solidFill>
                <a:latin typeface="Arno Pro Caption" pitchFamily="18" charset="0"/>
              </a:rPr>
            </a:br>
            <a:r>
              <a:rPr lang="ru-RU" sz="2400" b="1" dirty="0" smtClean="0">
                <a:solidFill>
                  <a:srgbClr val="800000"/>
                </a:solidFill>
                <a:latin typeface="Arno Pro Caption" pitchFamily="18" charset="0"/>
              </a:rPr>
              <a:t>5) </a:t>
            </a:r>
            <a:r>
              <a:rPr lang="ru-RU" sz="2400" dirty="0" err="1" smtClean="0">
                <a:solidFill>
                  <a:srgbClr val="0000FF"/>
                </a:solidFill>
                <a:latin typeface="Arno Pro Caption" pitchFamily="18" charset="0"/>
              </a:rPr>
              <a:t>Домінуючим</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є</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античний</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ідеал</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краси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але</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робиться</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спроба</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поєднати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його</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з</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християнським</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ідеалом</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тобто</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йдеться</a:t>
            </a:r>
            <a:r>
              <a:rPr lang="ru-RU" sz="2400" dirty="0" smtClean="0">
                <a:solidFill>
                  <a:srgbClr val="0000FF"/>
                </a:solidFill>
                <a:latin typeface="Arno Pro Caption" pitchFamily="18" charset="0"/>
              </a:rPr>
              <a:t> про </a:t>
            </a:r>
            <a:r>
              <a:rPr lang="ru-RU" sz="2400" dirty="0" err="1" smtClean="0">
                <a:solidFill>
                  <a:srgbClr val="0000FF"/>
                </a:solidFill>
                <a:latin typeface="Arno Pro Caption" pitchFamily="18" charset="0"/>
              </a:rPr>
              <a:t>поєднання</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краси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духовної</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фізичної</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внутрішньої</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зовнішньої</a:t>
            </a:r>
            <a:r>
              <a:rPr lang="ru-RU" sz="2400" dirty="0" smtClean="0">
                <a:solidFill>
                  <a:srgbClr val="0000FF"/>
                </a:solidFill>
                <a:latin typeface="Arno Pro Caption" pitchFamily="18" charset="0"/>
              </a:rPr>
              <a:t>, у </a:t>
            </a:r>
            <a:r>
              <a:rPr lang="ru-RU" sz="2400" dirty="0" err="1" smtClean="0">
                <a:solidFill>
                  <a:srgbClr val="0000FF"/>
                </a:solidFill>
                <a:latin typeface="Arno Pro Caption" pitchFamily="18" charset="0"/>
              </a:rPr>
              <a:t>цілому</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відбувається</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примирення</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традицій</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античної</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християнської</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культури</a:t>
            </a:r>
            <a:r>
              <a:rPr lang="ru-RU" sz="2400" dirty="0" smtClean="0">
                <a:solidFill>
                  <a:srgbClr val="0000FF"/>
                </a:solidFill>
                <a:latin typeface="Arno Pro Caption" pitchFamily="18" charset="0"/>
              </a:rPr>
              <a:t>.</a:t>
            </a:r>
            <a:br>
              <a:rPr lang="ru-RU" sz="2400" dirty="0" smtClean="0">
                <a:solidFill>
                  <a:srgbClr val="0000FF"/>
                </a:solidFill>
                <a:latin typeface="Arno Pro Caption" pitchFamily="18" charset="0"/>
              </a:rPr>
            </a:br>
            <a:r>
              <a:rPr lang="ru-RU" sz="2400" b="1" dirty="0" smtClean="0">
                <a:solidFill>
                  <a:srgbClr val="800000"/>
                </a:solidFill>
                <a:latin typeface="Arno Pro Caption" pitchFamily="18" charset="0"/>
              </a:rPr>
              <a:t>6) </a:t>
            </a:r>
            <a:r>
              <a:rPr lang="ru-RU" sz="2400" dirty="0" smtClean="0">
                <a:solidFill>
                  <a:srgbClr val="0000FF"/>
                </a:solidFill>
                <a:latin typeface="Arno Pro Caption" pitchFamily="18" charset="0"/>
              </a:rPr>
              <a:t>Як </a:t>
            </a:r>
            <a:r>
              <a:rPr lang="ru-RU" sz="2400" dirty="0" err="1" smtClean="0">
                <a:solidFill>
                  <a:srgbClr val="0000FF"/>
                </a:solidFill>
                <a:latin typeface="Arno Pro Caption" pitchFamily="18" charset="0"/>
              </a:rPr>
              <a:t>і</a:t>
            </a:r>
            <a:r>
              <a:rPr lang="ru-RU" sz="2400" dirty="0" smtClean="0">
                <a:solidFill>
                  <a:srgbClr val="0000FF"/>
                </a:solidFill>
                <a:latin typeface="Arno Pro Caption" pitchFamily="18" charset="0"/>
              </a:rPr>
              <a:t> в </a:t>
            </a:r>
            <a:r>
              <a:rPr lang="ru-RU" sz="2400" dirty="0" err="1" smtClean="0">
                <a:solidFill>
                  <a:srgbClr val="0000FF"/>
                </a:solidFill>
                <a:latin typeface="Arno Pro Caption" pitchFamily="18" charset="0"/>
              </a:rPr>
              <a:t>епоху</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Ренесансу</a:t>
            </a:r>
            <a:r>
              <a:rPr lang="ru-RU" sz="2400" dirty="0" smtClean="0">
                <a:solidFill>
                  <a:srgbClr val="0000FF"/>
                </a:solidFill>
                <a:latin typeface="Arno Pro Caption" pitchFamily="18" charset="0"/>
              </a:rPr>
              <a:t>, наука </a:t>
            </a:r>
            <a:r>
              <a:rPr lang="ru-RU" sz="2400" dirty="0" err="1" smtClean="0">
                <a:solidFill>
                  <a:srgbClr val="0000FF"/>
                </a:solidFill>
                <a:latin typeface="Arno Pro Caption" pitchFamily="18" charset="0"/>
              </a:rPr>
              <a:t>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мистецтво</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доби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бароко</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звертаються</a:t>
            </a:r>
            <a:r>
              <a:rPr lang="ru-RU" sz="2400" dirty="0" smtClean="0">
                <a:solidFill>
                  <a:srgbClr val="0000FF"/>
                </a:solidFill>
                <a:latin typeface="Arno Pro Caption" pitchFamily="18" charset="0"/>
              </a:rPr>
              <a:t> до </a:t>
            </a:r>
            <a:r>
              <a:rPr lang="ru-RU" sz="2400" dirty="0" err="1" smtClean="0">
                <a:solidFill>
                  <a:srgbClr val="0000FF"/>
                </a:solidFill>
                <a:latin typeface="Arno Pro Caption" pitchFamily="18" charset="0"/>
              </a:rPr>
              <a:t>природи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але</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тепер</a:t>
            </a:r>
            <a:r>
              <a:rPr lang="ru-RU" sz="2400" dirty="0" smtClean="0">
                <a:solidFill>
                  <a:srgbClr val="0000FF"/>
                </a:solidFill>
                <a:latin typeface="Arno Pro Caption" pitchFamily="18" charset="0"/>
              </a:rPr>
              <a:t> природа не </a:t>
            </a:r>
            <a:r>
              <a:rPr lang="ru-RU" sz="2400" dirty="0" err="1" smtClean="0">
                <a:solidFill>
                  <a:srgbClr val="0000FF"/>
                </a:solidFill>
                <a:latin typeface="Arno Pro Caption" pitchFamily="18" charset="0"/>
              </a:rPr>
              <a:t>протиставляється</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Богові</a:t>
            </a:r>
            <a:r>
              <a:rPr lang="ru-RU" sz="2400" dirty="0" smtClean="0">
                <a:solidFill>
                  <a:srgbClr val="0000FF"/>
                </a:solidFill>
                <a:latin typeface="Arno Pro Caption" pitchFamily="18" charset="0"/>
              </a:rPr>
              <a:t>, а </a:t>
            </a:r>
            <a:r>
              <a:rPr lang="ru-RU" sz="2400" dirty="0" err="1" smtClean="0">
                <a:solidFill>
                  <a:srgbClr val="0000FF"/>
                </a:solidFill>
                <a:latin typeface="Arno Pro Caption" pitchFamily="18" charset="0"/>
              </a:rPr>
              <a:t>є</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засобом</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пізнання</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досконалості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й</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милосердя</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Творця</a:t>
            </a:r>
            <a:r>
              <a:rPr lang="ru-RU" sz="2400" dirty="0" smtClean="0">
                <a:solidFill>
                  <a:srgbClr val="0000FF"/>
                </a:solidFill>
                <a:latin typeface="Arno Pro Caption" pitchFamily="18" charset="0"/>
              </a:rPr>
              <a:t>.</a:t>
            </a:r>
            <a:r>
              <a:rPr lang="ru-RU" sz="2400" dirty="0" smtClean="0">
                <a:solidFill>
                  <a:srgbClr val="0000FF"/>
                </a:solidFill>
              </a:rPr>
              <a:t/>
            </a:r>
            <a:br>
              <a:rPr lang="ru-RU" sz="2400" dirty="0" smtClean="0">
                <a:solidFill>
                  <a:srgbClr val="0000FF"/>
                </a:solidFill>
              </a:rPr>
            </a:br>
            <a:endParaRPr lang="ru-RU" sz="2400" dirty="0">
              <a:solidFill>
                <a:srgbClr val="0000FF"/>
              </a:solidFill>
            </a:endParaRPr>
          </a:p>
        </p:txBody>
      </p:sp>
    </p:spTree>
    <p:extLst>
      <p:ext uri="{BB962C8B-B14F-4D97-AF65-F5344CB8AC3E}">
        <p14:creationId xmlns:p14="http://schemas.microsoft.com/office/powerpoint/2010/main" val="994112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ctrTitle"/>
          </p:nvPr>
        </p:nvSpPr>
        <p:spPr>
          <a:xfrm>
            <a:off x="642938" y="0"/>
            <a:ext cx="7772400" cy="1470025"/>
          </a:xfrm>
        </p:spPr>
        <p:txBody>
          <a:bodyPr/>
          <a:lstStyle/>
          <a:p>
            <a:r>
              <a:rPr lang="uk-UA" b="1" smtClean="0">
                <a:solidFill>
                  <a:srgbClr val="800000"/>
                </a:solidFill>
                <a:latin typeface="Arno Pro Caption" pitchFamily="18" charset="0"/>
              </a:rPr>
              <a:t>Церква доби бароко</a:t>
            </a:r>
            <a:endParaRPr lang="ru-RU" b="1" smtClean="0">
              <a:solidFill>
                <a:srgbClr val="800000"/>
              </a:solidFill>
              <a:latin typeface="Arno Pro Caption" pitchFamily="18" charset="0"/>
            </a:endParaRPr>
          </a:p>
        </p:txBody>
      </p:sp>
      <p:pic>
        <p:nvPicPr>
          <p:cNvPr id="36867"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642938" y="1428750"/>
            <a:ext cx="3071812"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3"/>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572000" y="1857375"/>
            <a:ext cx="3983038"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498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custDataLst>
              <p:tags r:id="rId1"/>
            </p:custDataLst>
          </p:nvPr>
        </p:nvSpPr>
        <p:spPr>
          <a:xfrm>
            <a:off x="683568" y="620688"/>
            <a:ext cx="7632848" cy="5616624"/>
          </a:xfrm>
        </p:spPr>
        <p:txBody>
          <a:bodyPr>
            <a:normAutofit fontScale="90000"/>
          </a:bodyPr>
          <a:lstStyle/>
          <a:p>
            <a:pPr algn="l">
              <a:lnSpc>
                <a:spcPct val="150000"/>
              </a:lnSpc>
              <a:defRPr/>
            </a:pPr>
            <a:r>
              <a:rPr lang="ru-RU" sz="2800" b="1" dirty="0" err="1" smtClean="0">
                <a:solidFill>
                  <a:srgbClr val="800000"/>
                </a:solidFill>
                <a:effectLst>
                  <a:outerShdw blurRad="38100" dist="38100" dir="2700000" algn="tl">
                    <a:srgbClr val="000000">
                      <a:alpha val="43137"/>
                    </a:srgbClr>
                  </a:outerShdw>
                </a:effectLst>
                <a:latin typeface="Arno Pro Caption" pitchFamily="18" charset="0"/>
              </a:rPr>
              <a:t>Картка</a:t>
            </a:r>
            <a:r>
              <a:rPr lang="ru-RU" sz="2800" b="1" dirty="0" smtClean="0">
                <a:solidFill>
                  <a:srgbClr val="800000"/>
                </a:solidFill>
                <a:effectLst>
                  <a:outerShdw blurRad="38100" dist="38100" dir="2700000" algn="tl">
                    <a:srgbClr val="000000">
                      <a:alpha val="43137"/>
                    </a:srgbClr>
                  </a:outerShdw>
                </a:effectLst>
                <a:latin typeface="Arno Pro Caption" pitchFamily="18" charset="0"/>
              </a:rPr>
              <a:t> № 4</a:t>
            </a:r>
            <a:r>
              <a:rPr lang="ru-RU" sz="2400" dirty="0" smtClean="0">
                <a:latin typeface="Arno Pro Caption" pitchFamily="18" charset="0"/>
              </a:rPr>
              <a:t/>
            </a:r>
            <a:br>
              <a:rPr lang="ru-RU" sz="2400" dirty="0" smtClean="0">
                <a:latin typeface="Arno Pro Caption" pitchFamily="18" charset="0"/>
              </a:rPr>
            </a:br>
            <a:r>
              <a:rPr lang="ru-RU" sz="2400" dirty="0" err="1" smtClean="0">
                <a:solidFill>
                  <a:srgbClr val="008000"/>
                </a:solidFill>
                <a:latin typeface="AcademyC" pitchFamily="82" charset="0"/>
              </a:rPr>
              <a:t>Якими</a:t>
            </a:r>
            <a:r>
              <a:rPr lang="ru-RU" sz="2400" dirty="0" smtClean="0">
                <a:solidFill>
                  <a:srgbClr val="008000"/>
                </a:solidFill>
                <a:latin typeface="AcademyC" pitchFamily="82" charset="0"/>
              </a:rPr>
              <a:t> </a:t>
            </a:r>
            <a:r>
              <a:rPr lang="ru-RU" sz="2400" dirty="0" err="1" smtClean="0">
                <a:solidFill>
                  <a:srgbClr val="008000"/>
                </a:solidFill>
                <a:latin typeface="AcademyC" pitchFamily="82" charset="0"/>
              </a:rPr>
              <a:t>були</a:t>
            </a:r>
            <a:r>
              <a:rPr lang="ru-RU" sz="2400" dirty="0" smtClean="0">
                <a:solidFill>
                  <a:srgbClr val="008000"/>
                </a:solidFill>
                <a:latin typeface="AcademyC" pitchFamily="82" charset="0"/>
              </a:rPr>
              <a:t> </a:t>
            </a:r>
            <a:r>
              <a:rPr lang="ru-RU" sz="2400" dirty="0" err="1" smtClean="0">
                <a:solidFill>
                  <a:srgbClr val="008000"/>
                </a:solidFill>
                <a:latin typeface="AcademyC" pitchFamily="82" charset="0"/>
              </a:rPr>
              <a:t>загальні</a:t>
            </a:r>
            <a:r>
              <a:rPr lang="ru-RU" sz="2400" dirty="0" smtClean="0">
                <a:solidFill>
                  <a:srgbClr val="008000"/>
                </a:solidFill>
                <a:latin typeface="AcademyC" pitchFamily="82" charset="0"/>
              </a:rPr>
              <a:t> прояви стилю </a:t>
            </a:r>
            <a:r>
              <a:rPr lang="ru-RU" sz="2400" dirty="0" err="1" smtClean="0">
                <a:solidFill>
                  <a:srgbClr val="008000"/>
                </a:solidFill>
                <a:latin typeface="AcademyC" pitchFamily="82" charset="0"/>
              </a:rPr>
              <a:t>бароко</a:t>
            </a:r>
            <a:r>
              <a:rPr lang="ru-RU" sz="2400" dirty="0" smtClean="0">
                <a:solidFill>
                  <a:srgbClr val="008000"/>
                </a:solidFill>
                <a:latin typeface="AcademyC" pitchFamily="82" charset="0"/>
              </a:rPr>
              <a:t> в </a:t>
            </a:r>
            <a:r>
              <a:rPr lang="ru-RU" sz="2400" dirty="0" err="1" smtClean="0">
                <a:solidFill>
                  <a:srgbClr val="008000"/>
                </a:solidFill>
                <a:latin typeface="AcademyC" pitchFamily="82" charset="0"/>
              </a:rPr>
              <a:t>культурі</a:t>
            </a:r>
            <a:r>
              <a:rPr lang="ru-RU" sz="2400" dirty="0" smtClean="0">
                <a:solidFill>
                  <a:srgbClr val="008000"/>
                </a:solidFill>
                <a:latin typeface="AcademyC" pitchFamily="82" charset="0"/>
              </a:rPr>
              <a:t>?</a:t>
            </a:r>
            <a:r>
              <a:rPr lang="ru-RU" sz="2400" dirty="0" smtClean="0">
                <a:latin typeface="Arno Pro Caption" pitchFamily="18" charset="0"/>
              </a:rPr>
              <a:t/>
            </a:r>
            <a:br>
              <a:rPr lang="ru-RU" sz="2400" dirty="0" smtClean="0">
                <a:latin typeface="Arno Pro Caption" pitchFamily="18" charset="0"/>
              </a:rPr>
            </a:br>
            <a:r>
              <a:rPr lang="ru-RU" sz="2400" dirty="0" err="1" smtClean="0">
                <a:solidFill>
                  <a:srgbClr val="0000FF"/>
                </a:solidFill>
                <a:latin typeface="Arno Pro Caption" pitchFamily="18" charset="0"/>
              </a:rPr>
              <a:t>Найхарактерніші</a:t>
            </a:r>
            <a:r>
              <a:rPr lang="ru-RU" sz="2400" dirty="0" smtClean="0">
                <a:solidFill>
                  <a:srgbClr val="0000FF"/>
                </a:solidFill>
                <a:latin typeface="Arno Pro Caption" pitchFamily="18" charset="0"/>
              </a:rPr>
              <a:t> прояви </a:t>
            </a:r>
            <a:r>
              <a:rPr lang="ru-RU" sz="2400" dirty="0" err="1" smtClean="0">
                <a:solidFill>
                  <a:srgbClr val="0000FF"/>
                </a:solidFill>
                <a:latin typeface="Arno Pro Caption" pitchFamily="18" charset="0"/>
              </a:rPr>
              <a:t>цієї</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доби</a:t>
            </a:r>
            <a:r>
              <a:rPr lang="ru-RU" sz="2400" dirty="0" smtClean="0">
                <a:solidFill>
                  <a:srgbClr val="0000FF"/>
                </a:solidFill>
                <a:latin typeface="Arno Pro Caption" pitchFamily="18" charset="0"/>
              </a:rPr>
              <a:t> — </a:t>
            </a:r>
            <a:r>
              <a:rPr lang="ru-RU" sz="2400" dirty="0" err="1" smtClean="0">
                <a:solidFill>
                  <a:srgbClr val="0000FF"/>
                </a:solidFill>
                <a:latin typeface="Arno Pro Caption" pitchFamily="18" charset="0"/>
              </a:rPr>
              <a:t>містицизм</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релігійниекстаз</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реабілітація</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християнського</a:t>
            </a:r>
            <a:r>
              <a:rPr lang="ru-RU" sz="2400" dirty="0" smtClean="0">
                <a:solidFill>
                  <a:srgbClr val="0000FF"/>
                </a:solidFill>
                <a:latin typeface="Arno Pro Caption" pitchFamily="18" charset="0"/>
              </a:rPr>
              <a:t> аскетизму, </a:t>
            </a:r>
            <a:r>
              <a:rPr lang="ru-RU" sz="2400" dirty="0" err="1" smtClean="0">
                <a:solidFill>
                  <a:srgbClr val="0000FF"/>
                </a:solidFill>
                <a:latin typeface="Arno Pro Caption" pitchFamily="18" charset="0"/>
              </a:rPr>
              <a:t>захоплення</a:t>
            </a:r>
            <a:r>
              <a:rPr lang="ru-RU" sz="2400" dirty="0" smtClean="0">
                <a:solidFill>
                  <a:srgbClr val="0000FF"/>
                </a:solidFill>
                <a:latin typeface="Arno Pro Caption" pitchFamily="18" charset="0"/>
              </a:rPr>
              <a:t> жанром </a:t>
            </a:r>
            <a:r>
              <a:rPr lang="ru-RU" sz="2400" dirty="0" err="1" smtClean="0">
                <a:solidFill>
                  <a:srgbClr val="0000FF"/>
                </a:solidFill>
                <a:latin typeface="Arno Pro Caption" pitchFamily="18" charset="0"/>
              </a:rPr>
              <a:t>духовної</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пісні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поезії</a:t>
            </a:r>
            <a:r>
              <a:rPr lang="ru-RU" sz="2400" dirty="0" smtClean="0">
                <a:solidFill>
                  <a:srgbClr val="0000FF"/>
                </a:solidFill>
                <a:latin typeface="Arno Pro Caption" pitchFamily="18" charset="0"/>
              </a:rPr>
              <a:t>, у </a:t>
            </a:r>
            <a:r>
              <a:rPr lang="ru-RU" sz="2400" dirty="0" err="1" smtClean="0">
                <a:solidFill>
                  <a:srgbClr val="0000FF"/>
                </a:solidFill>
                <a:latin typeface="Arno Pro Caption" pitchFamily="18" charset="0"/>
              </a:rPr>
              <a:t>драматургії</a:t>
            </a:r>
            <a:r>
              <a:rPr lang="ru-RU" sz="2400" dirty="0" smtClean="0">
                <a:solidFill>
                  <a:srgbClr val="0000FF"/>
                </a:solidFill>
                <a:latin typeface="Arno Pro Caption" pitchFamily="18" charset="0"/>
              </a:rPr>
              <a:t> — </a:t>
            </a:r>
            <a:r>
              <a:rPr lang="ru-RU" sz="2400" dirty="0" err="1" smtClean="0">
                <a:solidFill>
                  <a:srgbClr val="0000FF"/>
                </a:solidFill>
                <a:latin typeface="Arno Pro Caption" pitchFamily="18" charset="0"/>
              </a:rPr>
              <a:t>звернення</a:t>
            </a:r>
            <a:r>
              <a:rPr lang="ru-RU" sz="2400" dirty="0" smtClean="0">
                <a:solidFill>
                  <a:srgbClr val="0000FF"/>
                </a:solidFill>
                <a:latin typeface="Arno Pro Caption" pitchFamily="18" charset="0"/>
              </a:rPr>
              <a:t> до жанру </a:t>
            </a:r>
            <a:r>
              <a:rPr lang="ru-RU" sz="2400" dirty="0" err="1" smtClean="0">
                <a:solidFill>
                  <a:srgbClr val="0000FF"/>
                </a:solidFill>
                <a:latin typeface="Arno Pro Caption" pitchFamily="18" charset="0"/>
              </a:rPr>
              <a:t>містерії</a:t>
            </a:r>
            <a:r>
              <a:rPr lang="ru-RU" sz="2400" dirty="0" smtClean="0">
                <a:solidFill>
                  <a:srgbClr val="0000FF"/>
                </a:solidFill>
                <a:latin typeface="Arno Pro Caption" pitchFamily="18" charset="0"/>
              </a:rPr>
              <a:t>.</a:t>
            </a:r>
            <a:br>
              <a:rPr lang="ru-RU" sz="2400" dirty="0" smtClean="0">
                <a:solidFill>
                  <a:srgbClr val="0000FF"/>
                </a:solidFill>
                <a:latin typeface="Arno Pro Caption" pitchFamily="18" charset="0"/>
              </a:rPr>
            </a:br>
            <a:r>
              <a:rPr lang="ru-RU" sz="2400" dirty="0" smtClean="0">
                <a:solidFill>
                  <a:srgbClr val="0000FF"/>
                </a:solidFill>
                <a:latin typeface="Arno Pro Caption" pitchFamily="18" charset="0"/>
              </a:rPr>
              <a:t>Герой </a:t>
            </a:r>
            <a:r>
              <a:rPr lang="ru-RU" sz="2400" dirty="0" err="1" smtClean="0">
                <a:solidFill>
                  <a:srgbClr val="0000FF"/>
                </a:solidFill>
                <a:latin typeface="Arno Pro Caption" pitchFamily="18" charset="0"/>
              </a:rPr>
              <a:t>літератури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доби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бароко</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болісно</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шукає</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надмету</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життя</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вбачає</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її</a:t>
            </a:r>
            <a:r>
              <a:rPr lang="ru-RU" sz="2400" dirty="0" smtClean="0">
                <a:solidFill>
                  <a:srgbClr val="0000FF"/>
                </a:solidFill>
                <a:latin typeface="Arno Pro Caption" pitchFamily="18" charset="0"/>
              </a:rPr>
              <a:t> у </a:t>
            </a:r>
            <a:r>
              <a:rPr lang="ru-RU" sz="2400" dirty="0" err="1" smtClean="0">
                <a:solidFill>
                  <a:srgbClr val="0000FF"/>
                </a:solidFill>
                <a:latin typeface="Arno Pro Caption" pitchFamily="18" charset="0"/>
              </a:rPr>
              <a:t>втечі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від</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світу</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у</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служінні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Богові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у</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стражданнях</a:t>
            </a:r>
            <a:r>
              <a:rPr lang="ru-RU" sz="2400" dirty="0" smtClean="0">
                <a:solidFill>
                  <a:srgbClr val="0000FF"/>
                </a:solidFill>
                <a:latin typeface="Arno Pro Caption" pitchFamily="18" charset="0"/>
              </a:rPr>
              <a:t> за </a:t>
            </a:r>
            <a:r>
              <a:rPr lang="ru-RU" sz="2400" dirty="0" err="1" smtClean="0">
                <a:solidFill>
                  <a:srgbClr val="0000FF"/>
                </a:solidFill>
                <a:latin typeface="Arno Pro Caption" pitchFamily="18" charset="0"/>
              </a:rPr>
              <a:t>християнську</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віру</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наприклад</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Стійкий</a:t>
            </a:r>
            <a:r>
              <a:rPr lang="ru-RU" sz="2400" dirty="0" smtClean="0">
                <a:solidFill>
                  <a:srgbClr val="0000FF"/>
                </a:solidFill>
                <a:latin typeface="Arno Pro Caption" pitchFamily="18" charset="0"/>
              </a:rPr>
              <a:t> принц» </a:t>
            </a:r>
            <a:r>
              <a:rPr lang="ru-RU" sz="2400" dirty="0" err="1" smtClean="0">
                <a:solidFill>
                  <a:srgbClr val="0000FF"/>
                </a:solidFill>
                <a:latin typeface="Arno Pro Caption" pitchFamily="18" charset="0"/>
              </a:rPr>
              <a:t>іспанського</a:t>
            </a:r>
            <a:r>
              <a:rPr lang="ru-RU" sz="2400" dirty="0" smtClean="0">
                <a:solidFill>
                  <a:srgbClr val="0000FF"/>
                </a:solidFill>
                <a:latin typeface="Arno Pro Caption" pitchFamily="18" charset="0"/>
              </a:rPr>
              <a:t> драматурга </a:t>
            </a:r>
            <a:r>
              <a:rPr lang="ru-RU" sz="2400" b="1" dirty="0" smtClean="0">
                <a:solidFill>
                  <a:srgbClr val="FF0066"/>
                </a:solidFill>
                <a:latin typeface="Arno Pro Caption" pitchFamily="18" charset="0"/>
              </a:rPr>
              <a:t>Педро Кальдерона де </a:t>
            </a:r>
            <a:r>
              <a:rPr lang="ru-RU" sz="2400" b="1" dirty="0" err="1" smtClean="0">
                <a:solidFill>
                  <a:srgbClr val="FF0066"/>
                </a:solidFill>
                <a:latin typeface="Arno Pro Caption" pitchFamily="18" charset="0"/>
              </a:rPr>
              <a:t>ла</a:t>
            </a:r>
            <a:r>
              <a:rPr lang="ru-RU" sz="2400" b="1" dirty="0" smtClean="0">
                <a:solidFill>
                  <a:srgbClr val="FF0066"/>
                </a:solidFill>
                <a:latin typeface="Arno Pro Caption" pitchFamily="18" charset="0"/>
              </a:rPr>
              <a:t> Барки </a:t>
            </a:r>
            <a:r>
              <a:rPr lang="ru-RU" sz="2400" dirty="0" smtClean="0">
                <a:solidFill>
                  <a:srgbClr val="0000FF"/>
                </a:solidFill>
                <a:latin typeface="Arno Pro Caption" pitchFamily="18" charset="0"/>
              </a:rPr>
              <a:t>(1600–1681) </a:t>
            </a:r>
            <a:r>
              <a:rPr lang="ru-RU" sz="2400" dirty="0" err="1" smtClean="0">
                <a:solidFill>
                  <a:srgbClr val="0000FF"/>
                </a:solidFill>
                <a:latin typeface="Arno Pro Caption" pitchFamily="18" charset="0"/>
              </a:rPr>
              <a:t>або</a:t>
            </a:r>
            <a:r>
              <a:rPr lang="ru-RU" sz="2400" dirty="0" smtClean="0">
                <a:solidFill>
                  <a:srgbClr val="0000FF"/>
                </a:solidFill>
                <a:latin typeface="Arno Pro Caption" pitchFamily="18" charset="0"/>
              </a:rPr>
              <a:t> «Катерина </a:t>
            </a:r>
            <a:r>
              <a:rPr lang="ru-RU" sz="2400" dirty="0" err="1" smtClean="0">
                <a:solidFill>
                  <a:srgbClr val="0000FF"/>
                </a:solidFill>
                <a:latin typeface="Arno Pro Caption" pitchFamily="18" charset="0"/>
              </a:rPr>
              <a:t>Грузинська</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німецького</a:t>
            </a:r>
            <a:r>
              <a:rPr lang="ru-RU" sz="2400" dirty="0" smtClean="0">
                <a:solidFill>
                  <a:srgbClr val="0000FF"/>
                </a:solidFill>
                <a:latin typeface="Arno Pro Caption" pitchFamily="18" charset="0"/>
              </a:rPr>
              <a:t> драматурга </a:t>
            </a:r>
            <a:r>
              <a:rPr lang="ru-RU" sz="2400" b="1" dirty="0" smtClean="0">
                <a:solidFill>
                  <a:srgbClr val="FF0066"/>
                </a:solidFill>
                <a:latin typeface="Arno Pro Caption" pitchFamily="18" charset="0"/>
              </a:rPr>
              <a:t>А. </a:t>
            </a:r>
            <a:r>
              <a:rPr lang="ru-RU" sz="2400" b="1" dirty="0" err="1" smtClean="0">
                <a:solidFill>
                  <a:srgbClr val="FF0066"/>
                </a:solidFill>
                <a:latin typeface="Arno Pro Caption" pitchFamily="18" charset="0"/>
              </a:rPr>
              <a:t>Гріфіуса</a:t>
            </a:r>
            <a:r>
              <a:rPr lang="ru-RU" sz="2400" b="1" dirty="0" smtClean="0">
                <a:solidFill>
                  <a:srgbClr val="FF0066"/>
                </a:solidFill>
                <a:latin typeface="Arno Pro Caption" pitchFamily="18" charset="0"/>
              </a:rPr>
              <a:t> </a:t>
            </a:r>
            <a:r>
              <a:rPr lang="ru-RU" sz="2400" dirty="0" smtClean="0">
                <a:solidFill>
                  <a:srgbClr val="0000FF"/>
                </a:solidFill>
                <a:latin typeface="Arno Pro Caption" pitchFamily="18" charset="0"/>
              </a:rPr>
              <a:t>(1616–1664)). Образ мученика за </a:t>
            </a:r>
            <a:r>
              <a:rPr lang="ru-RU" sz="2400" dirty="0" err="1" smtClean="0">
                <a:solidFill>
                  <a:srgbClr val="0000FF"/>
                </a:solidFill>
                <a:latin typeface="Arno Pro Caption" pitchFamily="18" charset="0"/>
              </a:rPr>
              <a:t>віру</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домінує</a:t>
            </a:r>
            <a:r>
              <a:rPr lang="ru-RU" sz="2400" dirty="0" smtClean="0">
                <a:solidFill>
                  <a:srgbClr val="0000FF"/>
                </a:solidFill>
                <a:latin typeface="Arno Pro Caption" pitchFamily="18" charset="0"/>
              </a:rPr>
              <a:t> в </a:t>
            </a:r>
            <a:r>
              <a:rPr lang="ru-RU" sz="2400" dirty="0" err="1" smtClean="0">
                <a:solidFill>
                  <a:srgbClr val="0000FF"/>
                </a:solidFill>
                <a:latin typeface="Arno Pro Caption" pitchFamily="18" charset="0"/>
              </a:rPr>
              <a:t>живописі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бароко</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Розп’яття</a:t>
            </a:r>
            <a:r>
              <a:rPr lang="ru-RU" sz="2400" dirty="0" smtClean="0">
                <a:solidFill>
                  <a:srgbClr val="0000FF"/>
                </a:solidFill>
                <a:latin typeface="Arno Pro Caption" pitchFamily="18" charset="0"/>
              </a:rPr>
              <a:t> Петра» П.-П. Рубенса).</a:t>
            </a:r>
            <a:br>
              <a:rPr lang="ru-RU" sz="2400" dirty="0" smtClean="0">
                <a:solidFill>
                  <a:srgbClr val="0000FF"/>
                </a:solidFill>
                <a:latin typeface="Arno Pro Caption" pitchFamily="18" charset="0"/>
              </a:rPr>
            </a:br>
            <a:endParaRPr lang="ru-RU" sz="2400" dirty="0">
              <a:solidFill>
                <a:srgbClr val="0000FF"/>
              </a:solidFill>
              <a:latin typeface="Arno Pro Caption" pitchFamily="18" charset="0"/>
            </a:endParaRPr>
          </a:p>
        </p:txBody>
      </p:sp>
    </p:spTree>
    <p:extLst>
      <p:ext uri="{BB962C8B-B14F-4D97-AF65-F5344CB8AC3E}">
        <p14:creationId xmlns:p14="http://schemas.microsoft.com/office/powerpoint/2010/main" val="2763848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857750" y="500063"/>
            <a:ext cx="3836988"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28625" y="642938"/>
            <a:ext cx="35306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Box 5"/>
          <p:cNvSpPr txBox="1">
            <a:spLocks noChangeArrowheads="1"/>
          </p:cNvSpPr>
          <p:nvPr/>
        </p:nvSpPr>
        <p:spPr bwMode="auto">
          <a:xfrm>
            <a:off x="4857750" y="5857875"/>
            <a:ext cx="3857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000" b="1">
                <a:solidFill>
                  <a:srgbClr val="0000FF"/>
                </a:solidFill>
                <a:latin typeface="Arno Pro Caption" pitchFamily="18" charset="0"/>
              </a:rPr>
              <a:t>Педро Кальдерон де ла Барка</a:t>
            </a:r>
            <a:endParaRPr lang="ru-RU" sz="2000">
              <a:solidFill>
                <a:srgbClr val="0000FF"/>
              </a:solidFill>
            </a:endParaRPr>
          </a:p>
        </p:txBody>
      </p:sp>
      <p:sp>
        <p:nvSpPr>
          <p:cNvPr id="38917" name="TextBox 6"/>
          <p:cNvSpPr txBox="1">
            <a:spLocks noChangeArrowheads="1"/>
          </p:cNvSpPr>
          <p:nvPr/>
        </p:nvSpPr>
        <p:spPr bwMode="auto">
          <a:xfrm>
            <a:off x="428625" y="5000625"/>
            <a:ext cx="3500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000" b="1">
                <a:solidFill>
                  <a:srgbClr val="0000FF"/>
                </a:solidFill>
                <a:latin typeface="Arno Pro Caption" pitchFamily="18" charset="0"/>
              </a:rPr>
              <a:t>Андрес Гріфіус</a:t>
            </a:r>
            <a:endParaRPr lang="ru-RU" sz="2000">
              <a:solidFill>
                <a:srgbClr val="0000FF"/>
              </a:solidFill>
            </a:endParaRPr>
          </a:p>
        </p:txBody>
      </p:sp>
    </p:spTree>
    <p:extLst>
      <p:ext uri="{BB962C8B-B14F-4D97-AF65-F5344CB8AC3E}">
        <p14:creationId xmlns:p14="http://schemas.microsoft.com/office/powerpoint/2010/main" val="1765471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custDataLst>
              <p:tags r:id="rId1"/>
            </p:custDataLst>
          </p:nvPr>
        </p:nvSpPr>
        <p:spPr>
          <a:xfrm>
            <a:off x="755576" y="620688"/>
            <a:ext cx="7560840" cy="5616624"/>
          </a:xfrm>
        </p:spPr>
        <p:txBody>
          <a:bodyPr>
            <a:normAutofit fontScale="90000"/>
          </a:bodyPr>
          <a:lstStyle/>
          <a:p>
            <a:pPr algn="l">
              <a:lnSpc>
                <a:spcPct val="150000"/>
              </a:lnSpc>
              <a:defRPr/>
            </a:pPr>
            <a:r>
              <a:rPr lang="ru-RU" sz="2800" b="1" dirty="0" err="1" smtClean="0">
                <a:solidFill>
                  <a:srgbClr val="008000"/>
                </a:solidFill>
                <a:effectLst>
                  <a:outerShdw blurRad="38100" dist="38100" dir="2700000" algn="tl">
                    <a:srgbClr val="000000">
                      <a:alpha val="43137"/>
                    </a:srgbClr>
                  </a:outerShdw>
                </a:effectLst>
                <a:latin typeface="Arno Pro Caption" pitchFamily="18" charset="0"/>
              </a:rPr>
              <a:t>Картка</a:t>
            </a:r>
            <a:r>
              <a:rPr lang="ru-RU" sz="2800" b="1" dirty="0" smtClean="0">
                <a:solidFill>
                  <a:srgbClr val="008000"/>
                </a:solidFill>
                <a:effectLst>
                  <a:outerShdw blurRad="38100" dist="38100" dir="2700000" algn="tl">
                    <a:srgbClr val="000000">
                      <a:alpha val="43137"/>
                    </a:srgbClr>
                  </a:outerShdw>
                </a:effectLst>
                <a:latin typeface="Arno Pro Caption" pitchFamily="18" charset="0"/>
              </a:rPr>
              <a:t> № 5</a:t>
            </a:r>
            <a:r>
              <a:rPr lang="ru-RU" sz="2400" dirty="0" smtClean="0">
                <a:latin typeface="Arno Pro Caption" pitchFamily="18" charset="0"/>
              </a:rPr>
              <a:t/>
            </a:r>
            <a:br>
              <a:rPr lang="ru-RU" sz="2400" dirty="0" smtClean="0">
                <a:latin typeface="Arno Pro Caption" pitchFamily="18" charset="0"/>
              </a:rPr>
            </a:br>
            <a:r>
              <a:rPr lang="ru-RU" sz="2400" i="1" dirty="0" smtClean="0">
                <a:solidFill>
                  <a:srgbClr val="002060"/>
                </a:solidFill>
                <a:latin typeface="Arno Pro Caption" pitchFamily="18" charset="0"/>
              </a:rPr>
              <a:t>У </a:t>
            </a:r>
            <a:r>
              <a:rPr lang="ru-RU" sz="2400" i="1" dirty="0" err="1" smtClean="0">
                <a:solidFill>
                  <a:srgbClr val="002060"/>
                </a:solidFill>
                <a:latin typeface="Arno Pro Caption" pitchFamily="18" charset="0"/>
              </a:rPr>
              <a:t>чому</a:t>
            </a:r>
            <a:r>
              <a:rPr lang="ru-RU" sz="2400" i="1" dirty="0" smtClean="0">
                <a:solidFill>
                  <a:srgbClr val="002060"/>
                </a:solidFill>
                <a:latin typeface="Arno Pro Caption" pitchFamily="18" charset="0"/>
              </a:rPr>
              <a:t> </a:t>
            </a:r>
            <a:r>
              <a:rPr lang="ru-RU" sz="2400" i="1" dirty="0" err="1" smtClean="0">
                <a:solidFill>
                  <a:srgbClr val="002060"/>
                </a:solidFill>
                <a:latin typeface="Arno Pro Caption" pitchFamily="18" charset="0"/>
              </a:rPr>
              <a:t>особливості</a:t>
            </a:r>
            <a:r>
              <a:rPr lang="ru-RU" sz="2400" i="1" dirty="0" smtClean="0">
                <a:solidFill>
                  <a:srgbClr val="002060"/>
                </a:solidFill>
                <a:latin typeface="Arno Pro Caption" pitchFamily="18" charset="0"/>
              </a:rPr>
              <a:t> </a:t>
            </a:r>
            <a:r>
              <a:rPr lang="ru-RU" sz="2400" i="1" dirty="0" err="1" smtClean="0">
                <a:solidFill>
                  <a:srgbClr val="002060"/>
                </a:solidFill>
                <a:latin typeface="Arno Pro Caption" pitchFamily="18" charset="0"/>
              </a:rPr>
              <a:t>проявів</a:t>
            </a:r>
            <a:r>
              <a:rPr lang="ru-RU" sz="2400" i="1" dirty="0" smtClean="0">
                <a:solidFill>
                  <a:srgbClr val="002060"/>
                </a:solidFill>
                <a:latin typeface="Arno Pro Caption" pitchFamily="18" charset="0"/>
              </a:rPr>
              <a:t> стилю </a:t>
            </a:r>
            <a:r>
              <a:rPr lang="ru-RU" sz="2400" i="1" dirty="0" err="1" smtClean="0">
                <a:solidFill>
                  <a:srgbClr val="002060"/>
                </a:solidFill>
                <a:latin typeface="Arno Pro Caption" pitchFamily="18" charset="0"/>
              </a:rPr>
              <a:t>бароко</a:t>
            </a:r>
            <a:r>
              <a:rPr lang="ru-RU" sz="2400" i="1" dirty="0" smtClean="0">
                <a:solidFill>
                  <a:srgbClr val="002060"/>
                </a:solidFill>
                <a:latin typeface="Arno Pro Caption" pitchFamily="18" charset="0"/>
              </a:rPr>
              <a:t> в </a:t>
            </a:r>
            <a:r>
              <a:rPr lang="ru-RU" sz="2400" i="1" dirty="0" err="1" smtClean="0">
                <a:solidFill>
                  <a:srgbClr val="002060"/>
                </a:solidFill>
                <a:latin typeface="Arno Pro Caption" pitchFamily="18" charset="0"/>
              </a:rPr>
              <a:t>літературі</a:t>
            </a:r>
            <a:r>
              <a:rPr lang="ru-RU" sz="2400" i="1" dirty="0" smtClean="0">
                <a:solidFill>
                  <a:srgbClr val="002060"/>
                </a:solidFill>
                <a:latin typeface="Arno Pro Caption" pitchFamily="18" charset="0"/>
              </a:rPr>
              <a:t>?</a:t>
            </a:r>
            <a:r>
              <a:rPr lang="ru-RU" sz="2400" dirty="0" smtClean="0">
                <a:latin typeface="Arno Pro Caption" pitchFamily="18" charset="0"/>
              </a:rPr>
              <a:t/>
            </a:r>
            <a:br>
              <a:rPr lang="ru-RU" sz="2400" dirty="0" smtClean="0">
                <a:latin typeface="Arno Pro Caption" pitchFamily="18" charset="0"/>
              </a:rPr>
            </a:br>
            <a:r>
              <a:rPr lang="ru-RU" sz="2400" dirty="0" err="1" smtClean="0">
                <a:solidFill>
                  <a:srgbClr val="800000"/>
                </a:solidFill>
                <a:latin typeface="Arno Pro Caption" pitchFamily="18" charset="0"/>
              </a:rPr>
              <a:t>Митці</a:t>
            </a:r>
            <a:r>
              <a:rPr lang="ru-RU" sz="2400" dirty="0" smtClean="0">
                <a:solidFill>
                  <a:srgbClr val="800000"/>
                </a:solidFill>
                <a:latin typeface="Arno Pro Caption" pitchFamily="18" charset="0"/>
              </a:rPr>
              <a:t> </a:t>
            </a:r>
            <a:r>
              <a:rPr lang="ru-RU" sz="2400" dirty="0" err="1" smtClean="0">
                <a:solidFill>
                  <a:srgbClr val="800000"/>
                </a:solidFill>
                <a:latin typeface="Arno Pro Caption" pitchFamily="18" charset="0"/>
              </a:rPr>
              <a:t>Ренесансу</a:t>
            </a:r>
            <a:r>
              <a:rPr lang="ru-RU" sz="2400" dirty="0" smtClean="0">
                <a:solidFill>
                  <a:srgbClr val="800000"/>
                </a:solidFill>
                <a:latin typeface="Arno Pro Caption" pitchFamily="18" charset="0"/>
              </a:rPr>
              <a:t> </a:t>
            </a:r>
            <a:r>
              <a:rPr lang="ru-RU" sz="2400" dirty="0" err="1" smtClean="0">
                <a:solidFill>
                  <a:srgbClr val="0000FF"/>
                </a:solidFill>
                <a:latin typeface="Arno Pro Caption" pitchFamily="18" charset="0"/>
              </a:rPr>
              <a:t>цінували</a:t>
            </a:r>
            <a:r>
              <a:rPr lang="ru-RU" sz="2400" dirty="0" smtClean="0">
                <a:solidFill>
                  <a:srgbClr val="0000FF"/>
                </a:solidFill>
                <a:latin typeface="Arno Pro Caption" pitchFamily="18" charset="0"/>
              </a:rPr>
              <a:t> простоту </a:t>
            </a:r>
            <a:r>
              <a:rPr lang="ru-RU" sz="2400" dirty="0" err="1" smtClean="0">
                <a:solidFill>
                  <a:srgbClr val="0000FF"/>
                </a:solidFill>
                <a:latin typeface="Arno Pro Caption" pitchFamily="18" charset="0"/>
              </a:rPr>
              <a:t>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структурну</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досконалість</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твору</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митці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бароко</a:t>
            </a:r>
            <a:r>
              <a:rPr lang="ru-RU" sz="2400" dirty="0" smtClean="0">
                <a:solidFill>
                  <a:srgbClr val="0000FF"/>
                </a:solidFill>
                <a:latin typeface="Arno Pro Caption" pitchFamily="18" charset="0"/>
              </a:rPr>
              <a:t> структуру </a:t>
            </a:r>
            <a:r>
              <a:rPr lang="ru-RU" sz="2400" dirty="0" err="1" smtClean="0">
                <a:solidFill>
                  <a:srgbClr val="0000FF"/>
                </a:solidFill>
                <a:latin typeface="Arno Pro Caption" pitchFamily="18" charset="0"/>
              </a:rPr>
              <a:t>розуміють</a:t>
            </a:r>
            <a:r>
              <a:rPr lang="ru-RU" sz="2400" dirty="0" smtClean="0">
                <a:solidFill>
                  <a:srgbClr val="0000FF"/>
                </a:solidFill>
                <a:latin typeface="Arno Pro Caption" pitchFamily="18" charset="0"/>
              </a:rPr>
              <a:t> як схематизм, простоту </a:t>
            </a:r>
            <a:r>
              <a:rPr lang="ru-RU" sz="2400" dirty="0" err="1" smtClean="0">
                <a:solidFill>
                  <a:srgbClr val="0000FF"/>
                </a:solidFill>
                <a:latin typeface="Arno Pro Caption" pitchFamily="18" charset="0"/>
              </a:rPr>
              <a:t>замінюють</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вигадливістю</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надуманістю</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пишномов’ям</a:t>
            </a:r>
            <a:r>
              <a:rPr lang="ru-RU" sz="2400" dirty="0" smtClean="0">
                <a:solidFill>
                  <a:srgbClr val="0000FF"/>
                </a:solidFill>
                <a:latin typeface="Arno Pro Caption" pitchFamily="18" charset="0"/>
              </a:rPr>
              <a:t>. </a:t>
            </a:r>
            <a:r>
              <a:rPr lang="ru-RU" sz="2400" dirty="0" smtClean="0">
                <a:solidFill>
                  <a:srgbClr val="800000"/>
                </a:solidFill>
                <a:latin typeface="Arno Pro Caption" pitchFamily="18" charset="0"/>
              </a:rPr>
              <a:t>Для них </a:t>
            </a:r>
            <a:r>
              <a:rPr lang="ru-RU" sz="2400" dirty="0" err="1" smtClean="0">
                <a:solidFill>
                  <a:srgbClr val="800000"/>
                </a:solidFill>
                <a:latin typeface="Arno Pro Caption" pitchFamily="18" charset="0"/>
              </a:rPr>
              <a:t>мистецтво</a:t>
            </a:r>
            <a:r>
              <a:rPr lang="ru-RU" sz="2400" dirty="0" smtClean="0">
                <a:solidFill>
                  <a:srgbClr val="0000FF"/>
                </a:solidFill>
                <a:latin typeface="Arno Pro Caption" pitchFamily="18" charset="0"/>
              </a:rPr>
              <a:t> — </a:t>
            </a:r>
            <a:r>
              <a:rPr lang="ru-RU" sz="2400" dirty="0" err="1" smtClean="0">
                <a:solidFill>
                  <a:srgbClr val="0000FF"/>
                </a:solidFill>
                <a:latin typeface="Arno Pro Caption" pitchFamily="18" charset="0"/>
              </a:rPr>
              <a:t>це</a:t>
            </a:r>
            <a:r>
              <a:rPr lang="ru-RU" sz="2400" dirty="0" smtClean="0">
                <a:solidFill>
                  <a:srgbClr val="0000FF"/>
                </a:solidFill>
                <a:latin typeface="Arno Pro Caption" pitchFamily="18" charset="0"/>
              </a:rPr>
              <a:t> часто забава, </a:t>
            </a:r>
            <a:r>
              <a:rPr lang="ru-RU" sz="2400" dirty="0" err="1" smtClean="0">
                <a:solidFill>
                  <a:srgbClr val="0000FF"/>
                </a:solidFill>
                <a:latin typeface="Arno Pro Caption" pitchFamily="18" charset="0"/>
              </a:rPr>
              <a:t>гра</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розуму</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Розвивається</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пристрасть</a:t>
            </a:r>
            <a:r>
              <a:rPr lang="ru-RU" sz="2400" dirty="0" smtClean="0">
                <a:solidFill>
                  <a:srgbClr val="0000FF"/>
                </a:solidFill>
                <a:latin typeface="Arno Pro Caption" pitchFamily="18" charset="0"/>
              </a:rPr>
              <a:t> до </a:t>
            </a:r>
            <a:r>
              <a:rPr lang="ru-RU" sz="2400" dirty="0" err="1" smtClean="0">
                <a:solidFill>
                  <a:srgbClr val="0000FF"/>
                </a:solidFill>
                <a:latin typeface="Arno Pro Caption" pitchFamily="18" charset="0"/>
              </a:rPr>
              <a:t>алегорій</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з’являються</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алегоричні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драми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поеми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вірші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Важливого</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значення</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набуває</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зовнішній</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вигляд</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твору</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тексти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віршів</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набувають</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форми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хреста</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чари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ковадла</a:t>
            </a:r>
            <a:r>
              <a:rPr lang="ru-RU" sz="2400" dirty="0" smtClean="0">
                <a:solidFill>
                  <a:srgbClr val="0000FF"/>
                </a:solidFill>
                <a:latin typeface="Arno Pro Caption" pitchFamily="18" charset="0"/>
              </a:rPr>
              <a:t>, колони, ромба, </a:t>
            </a:r>
            <a:r>
              <a:rPr lang="ru-RU" sz="2400" dirty="0" err="1" smtClean="0">
                <a:solidFill>
                  <a:srgbClr val="0000FF"/>
                </a:solidFill>
                <a:latin typeface="Arno Pro Caption" pitchFamily="18" charset="0"/>
              </a:rPr>
              <a:t>стають</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популярними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акровірші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Поети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бароко</a:t>
            </a:r>
            <a:r>
              <a:rPr lang="ru-RU" sz="2400" dirty="0" smtClean="0">
                <a:solidFill>
                  <a:srgbClr val="0000FF"/>
                </a:solidFill>
                <a:latin typeface="Arno Pro Caption" pitchFamily="18" charset="0"/>
              </a:rPr>
              <a:t> часто </a:t>
            </a:r>
            <a:r>
              <a:rPr lang="ru-RU" sz="2400" dirty="0" err="1" smtClean="0">
                <a:solidFill>
                  <a:srgbClr val="0000FF"/>
                </a:solidFill>
                <a:latin typeface="Arno Pro Caption" pitchFamily="18" charset="0"/>
              </a:rPr>
              <a:t>бавляться</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нанизуванням</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вигадливих</a:t>
            </a:r>
            <a:r>
              <a:rPr lang="ru-RU" sz="2400" dirty="0" smtClean="0">
                <a:solidFill>
                  <a:srgbClr val="0000FF"/>
                </a:solidFill>
                <a:latin typeface="Arno Pro Caption" pitchFamily="18" charset="0"/>
              </a:rPr>
              <a:t> метафор, </a:t>
            </a:r>
            <a:r>
              <a:rPr lang="ru-RU" sz="2400" dirty="0" err="1" smtClean="0">
                <a:solidFill>
                  <a:srgbClr val="0000FF"/>
                </a:solidFill>
                <a:latin typeface="Arno Pro Caption" pitchFamily="18" charset="0"/>
              </a:rPr>
              <a:t>порівнянь</a:t>
            </a:r>
            <a:r>
              <a:rPr lang="ru-RU" sz="2400" dirty="0" smtClean="0">
                <a:solidFill>
                  <a:srgbClr val="0000FF"/>
                </a:solidFill>
                <a:latin typeface="Arno Pro Caption" pitchFamily="18" charset="0"/>
              </a:rPr>
              <a:t>, антитез. </a:t>
            </a:r>
            <a:endParaRPr lang="ru-RU" sz="2400" dirty="0">
              <a:solidFill>
                <a:srgbClr val="0000FF"/>
              </a:solidFill>
              <a:latin typeface="Arno Pro Caption" pitchFamily="18" charset="0"/>
            </a:endParaRPr>
          </a:p>
        </p:txBody>
      </p:sp>
    </p:spTree>
    <p:extLst>
      <p:ext uri="{BB962C8B-B14F-4D97-AF65-F5344CB8AC3E}">
        <p14:creationId xmlns:p14="http://schemas.microsoft.com/office/powerpoint/2010/main" val="30602030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головок 1"/>
          <p:cNvSpPr>
            <a:spLocks noGrp="1"/>
          </p:cNvSpPr>
          <p:nvPr>
            <p:ph type="ctrTitle"/>
            <p:custDataLst>
              <p:tags r:id="rId1"/>
            </p:custDataLst>
          </p:nvPr>
        </p:nvSpPr>
        <p:spPr>
          <a:xfrm>
            <a:off x="971600" y="620688"/>
            <a:ext cx="7488832" cy="5688632"/>
          </a:xfrm>
        </p:spPr>
        <p:txBody>
          <a:bodyPr>
            <a:normAutofit fontScale="90000"/>
          </a:bodyPr>
          <a:lstStyle/>
          <a:p>
            <a:pPr algn="l">
              <a:lnSpc>
                <a:spcPct val="150000"/>
              </a:lnSpc>
            </a:pPr>
            <a:r>
              <a:rPr lang="ru-RU" sz="2400" dirty="0" smtClean="0">
                <a:latin typeface="Arno Pro Caption" pitchFamily="18" charset="0"/>
              </a:rPr>
              <a:t/>
            </a:r>
            <a:br>
              <a:rPr lang="ru-RU" sz="2400" dirty="0" smtClean="0">
                <a:latin typeface="Arno Pro Caption" pitchFamily="18" charset="0"/>
              </a:rPr>
            </a:br>
            <a:r>
              <a:rPr lang="ru-RU" sz="2400" dirty="0" smtClean="0">
                <a:latin typeface="Arno Pro Caption" pitchFamily="18" charset="0"/>
              </a:rPr>
              <a:t/>
            </a:r>
            <a:br>
              <a:rPr lang="ru-RU" sz="2400" dirty="0" smtClean="0">
                <a:latin typeface="Arno Pro Caption" pitchFamily="18" charset="0"/>
              </a:rPr>
            </a:br>
            <a:r>
              <a:rPr lang="ru-RU" sz="2800" b="1" dirty="0" err="1" smtClean="0">
                <a:solidFill>
                  <a:srgbClr val="800000"/>
                </a:solidFill>
                <a:latin typeface="Arno Pro Caption" pitchFamily="18" charset="0"/>
              </a:rPr>
              <a:t>Картка</a:t>
            </a:r>
            <a:r>
              <a:rPr lang="ru-RU" sz="2800" b="1" dirty="0" smtClean="0">
                <a:solidFill>
                  <a:srgbClr val="800000"/>
                </a:solidFill>
                <a:latin typeface="Arno Pro Caption" pitchFamily="18" charset="0"/>
              </a:rPr>
              <a:t> № 6</a:t>
            </a:r>
            <a:r>
              <a:rPr lang="ru-RU" sz="2400" dirty="0" smtClean="0">
                <a:latin typeface="Arno Pro Caption" pitchFamily="18" charset="0"/>
              </a:rPr>
              <a:t/>
            </a:r>
            <a:br>
              <a:rPr lang="ru-RU" sz="2400" dirty="0" smtClean="0">
                <a:latin typeface="Arno Pro Caption" pitchFamily="18" charset="0"/>
              </a:rPr>
            </a:br>
            <a:r>
              <a:rPr lang="ru-RU" sz="2400" dirty="0" smtClean="0">
                <a:solidFill>
                  <a:srgbClr val="008000"/>
                </a:solidFill>
                <a:latin typeface="AcademyC" pitchFamily="82" charset="0"/>
              </a:rPr>
              <a:t>Як стиль </a:t>
            </a:r>
            <a:r>
              <a:rPr lang="ru-RU" sz="2400" dirty="0" err="1" smtClean="0">
                <a:solidFill>
                  <a:srgbClr val="008000"/>
                </a:solidFill>
                <a:latin typeface="AcademyC" pitchFamily="82" charset="0"/>
              </a:rPr>
              <a:t>бароко</a:t>
            </a:r>
            <a:r>
              <a:rPr lang="ru-RU" sz="2400" dirty="0" smtClean="0">
                <a:solidFill>
                  <a:srgbClr val="008000"/>
                </a:solidFill>
                <a:latin typeface="AcademyC" pitchFamily="82" charset="0"/>
              </a:rPr>
              <a:t> </a:t>
            </a:r>
            <a:r>
              <a:rPr lang="ru-RU" sz="2400" dirty="0" err="1" smtClean="0">
                <a:solidFill>
                  <a:srgbClr val="008000"/>
                </a:solidFill>
                <a:latin typeface="AcademyC" pitchFamily="82" charset="0"/>
              </a:rPr>
              <a:t>відобразився</a:t>
            </a:r>
            <a:r>
              <a:rPr lang="ru-RU" sz="2400" dirty="0" smtClean="0">
                <a:solidFill>
                  <a:srgbClr val="008000"/>
                </a:solidFill>
                <a:latin typeface="AcademyC" pitchFamily="82" charset="0"/>
              </a:rPr>
              <a:t> в </a:t>
            </a:r>
            <a:r>
              <a:rPr lang="ru-RU" sz="2400" dirty="0" err="1" smtClean="0">
                <a:solidFill>
                  <a:srgbClr val="008000"/>
                </a:solidFill>
                <a:latin typeface="AcademyC" pitchFamily="82" charset="0"/>
              </a:rPr>
              <a:t>українській</a:t>
            </a:r>
            <a:r>
              <a:rPr lang="ru-RU" sz="2400" dirty="0" smtClean="0">
                <a:solidFill>
                  <a:srgbClr val="008000"/>
                </a:solidFill>
                <a:latin typeface="AcademyC" pitchFamily="82" charset="0"/>
              </a:rPr>
              <a:t> </a:t>
            </a:r>
            <a:r>
              <a:rPr lang="ru-RU" sz="2400" dirty="0" err="1" smtClean="0">
                <a:solidFill>
                  <a:srgbClr val="008000"/>
                </a:solidFill>
                <a:latin typeface="AcademyC" pitchFamily="82" charset="0"/>
              </a:rPr>
              <a:t>культурі</a:t>
            </a:r>
            <a:r>
              <a:rPr lang="ru-RU" sz="2400" dirty="0" smtClean="0">
                <a:solidFill>
                  <a:srgbClr val="008000"/>
                </a:solidFill>
                <a:latin typeface="AcademyC" pitchFamily="82" charset="0"/>
              </a:rPr>
              <a:t>?</a:t>
            </a:r>
            <a:r>
              <a:rPr lang="ru-RU" sz="2400" dirty="0" smtClean="0">
                <a:latin typeface="Arno Pro Caption" pitchFamily="18" charset="0"/>
              </a:rPr>
              <a:t/>
            </a:r>
            <a:br>
              <a:rPr lang="ru-RU" sz="2400" dirty="0" smtClean="0">
                <a:latin typeface="Arno Pro Caption" pitchFamily="18" charset="0"/>
              </a:rPr>
            </a:br>
            <a:r>
              <a:rPr lang="ru-RU" sz="2400" dirty="0" smtClean="0">
                <a:solidFill>
                  <a:srgbClr val="0000FF"/>
                </a:solidFill>
                <a:latin typeface="Arno Pro Caption" pitchFamily="18" charset="0"/>
              </a:rPr>
              <a:t>У </a:t>
            </a:r>
            <a:r>
              <a:rPr lang="ru-RU" sz="2400" dirty="0" err="1" smtClean="0">
                <a:solidFill>
                  <a:srgbClr val="0000FF"/>
                </a:solidFill>
                <a:latin typeface="Arno Pro Caption" pitchFamily="18" charset="0"/>
              </a:rPr>
              <a:t>різних</a:t>
            </a:r>
            <a:r>
              <a:rPr lang="ru-RU" sz="2400" dirty="0" smtClean="0">
                <a:solidFill>
                  <a:srgbClr val="0000FF"/>
                </a:solidFill>
                <a:latin typeface="Arno Pro Caption" pitchFamily="18" charset="0"/>
              </a:rPr>
              <a:t> культурах і </a:t>
            </a:r>
            <a:r>
              <a:rPr lang="ru-RU" sz="2400" dirty="0" err="1" smtClean="0">
                <a:solidFill>
                  <a:srgbClr val="0000FF"/>
                </a:solidFill>
                <a:latin typeface="Arno Pro Caption" pitchFamily="18" charset="0"/>
              </a:rPr>
              <a:t>літературах</a:t>
            </a:r>
            <a:r>
              <a:rPr lang="ru-RU" sz="2400" dirty="0" smtClean="0">
                <a:solidFill>
                  <a:srgbClr val="0000FF"/>
                </a:solidFill>
                <a:latin typeface="Arno Pro Caption" pitchFamily="18" charset="0"/>
              </a:rPr>
              <a:t> стиль </a:t>
            </a:r>
            <a:r>
              <a:rPr lang="ru-RU" sz="2400" dirty="0" err="1" smtClean="0">
                <a:solidFill>
                  <a:srgbClr val="0000FF"/>
                </a:solidFill>
                <a:latin typeface="Arno Pro Caption" pitchFamily="18" charset="0"/>
              </a:rPr>
              <a:t>бароко</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складався</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неодночасно</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Серед</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країн</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православно-слов’янської</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культурної</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спільноти</a:t>
            </a:r>
            <a:r>
              <a:rPr lang="ru-RU" sz="2400" dirty="0" smtClean="0">
                <a:solidFill>
                  <a:srgbClr val="0000FF"/>
                </a:solidFill>
                <a:latin typeface="Arno Pro Caption" pitchFamily="18" charset="0"/>
              </a:rPr>
              <a:t> стиль </a:t>
            </a:r>
            <a:r>
              <a:rPr lang="ru-RU" sz="2400" dirty="0" err="1" smtClean="0">
                <a:solidFill>
                  <a:srgbClr val="0000FF"/>
                </a:solidFill>
                <a:latin typeface="Arno Pro Caption" pitchFamily="18" charset="0"/>
              </a:rPr>
              <a:t>бароко</a:t>
            </a:r>
            <a:r>
              <a:rPr lang="ru-RU" sz="2400" dirty="0" smtClean="0">
                <a:solidFill>
                  <a:srgbClr val="0000FF"/>
                </a:solidFill>
                <a:latin typeface="Arno Pro Caption" pitchFamily="18" charset="0"/>
              </a:rPr>
              <a:t> почав </a:t>
            </a:r>
            <a:r>
              <a:rPr lang="ru-RU" sz="2400" dirty="0" err="1" smtClean="0">
                <a:solidFill>
                  <a:srgbClr val="0000FF"/>
                </a:solidFill>
                <a:latin typeface="Arno Pro Caption" pitchFamily="18" charset="0"/>
              </a:rPr>
              <a:t>формуватися</a:t>
            </a:r>
            <a:r>
              <a:rPr lang="ru-RU" sz="2400" dirty="0" smtClean="0">
                <a:solidFill>
                  <a:srgbClr val="0000FF"/>
                </a:solidFill>
                <a:latin typeface="Arno Pro Caption" pitchFamily="18" charset="0"/>
              </a:rPr>
              <a:t> і </a:t>
            </a:r>
            <a:r>
              <a:rPr lang="ru-RU" sz="2400" dirty="0" err="1" smtClean="0">
                <a:solidFill>
                  <a:srgbClr val="0000FF"/>
                </a:solidFill>
                <a:latin typeface="Arno Pro Caption" pitchFamily="18" charset="0"/>
              </a:rPr>
              <a:t>набув</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значного</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розвитку</a:t>
            </a:r>
            <a:r>
              <a:rPr lang="ru-RU" sz="2400" dirty="0" smtClean="0">
                <a:solidFill>
                  <a:srgbClr val="0000FF"/>
                </a:solidFill>
                <a:latin typeface="Arno Pro Caption" pitchFamily="18" charset="0"/>
              </a:rPr>
              <a:t> в </a:t>
            </a:r>
            <a:r>
              <a:rPr lang="ru-RU" sz="2400" dirty="0" err="1" smtClean="0">
                <a:solidFill>
                  <a:srgbClr val="660066"/>
                </a:solidFill>
                <a:latin typeface="Arno Pro Caption" pitchFamily="18" charset="0"/>
              </a:rPr>
              <a:t>Україні</a:t>
            </a:r>
            <a:r>
              <a:rPr lang="ru-RU" sz="2400" dirty="0" smtClean="0">
                <a:solidFill>
                  <a:srgbClr val="0000FF"/>
                </a:solidFill>
                <a:latin typeface="Arno Pro Caption" pitchFamily="18" charset="0"/>
              </a:rPr>
              <a:t> та в </a:t>
            </a:r>
            <a:r>
              <a:rPr lang="ru-RU" sz="2400" dirty="0" err="1" smtClean="0">
                <a:solidFill>
                  <a:srgbClr val="660066"/>
                </a:solidFill>
                <a:latin typeface="Arno Pro Caption" pitchFamily="18" charset="0"/>
              </a:rPr>
              <a:t>Білорусії</a:t>
            </a:r>
            <a:r>
              <a:rPr lang="ru-RU" sz="2400" dirty="0" smtClean="0">
                <a:solidFill>
                  <a:srgbClr val="0000FF"/>
                </a:solidFill>
                <a:latin typeface="Arno Pro Caption" pitchFamily="18" charset="0"/>
              </a:rPr>
              <a:t>.</a:t>
            </a:r>
            <a:br>
              <a:rPr lang="ru-RU" sz="2400" dirty="0" smtClean="0">
                <a:solidFill>
                  <a:srgbClr val="0000FF"/>
                </a:solidFill>
                <a:latin typeface="Arno Pro Caption" pitchFamily="18" charset="0"/>
              </a:rPr>
            </a:br>
            <a:r>
              <a:rPr lang="ru-RU" sz="2400" dirty="0" err="1" smtClean="0">
                <a:solidFill>
                  <a:srgbClr val="0000FF"/>
                </a:solidFill>
                <a:latin typeface="Arno Pro Caption" pitchFamily="18" charset="0"/>
              </a:rPr>
              <a:t>Уперше</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дослідив</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напрям</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бароко</a:t>
            </a:r>
            <a:r>
              <a:rPr lang="ru-RU" sz="2400" dirty="0" smtClean="0">
                <a:solidFill>
                  <a:srgbClr val="0000FF"/>
                </a:solidFill>
                <a:latin typeface="Arno Pro Caption" pitchFamily="18" charset="0"/>
              </a:rPr>
              <a:t> як </a:t>
            </a:r>
            <a:r>
              <a:rPr lang="ru-RU" sz="2400" dirty="0" err="1" smtClean="0">
                <a:solidFill>
                  <a:srgbClr val="0000FF"/>
                </a:solidFill>
                <a:latin typeface="Arno Pro Caption" pitchFamily="18" charset="0"/>
              </a:rPr>
              <a:t>естетичну</a:t>
            </a:r>
            <a:r>
              <a:rPr lang="ru-RU" sz="2400" dirty="0" smtClean="0">
                <a:solidFill>
                  <a:srgbClr val="0000FF"/>
                </a:solidFill>
                <a:latin typeface="Arno Pro Caption" pitchFamily="18" charset="0"/>
              </a:rPr>
              <a:t> систему </a:t>
            </a:r>
            <a:r>
              <a:rPr lang="ru-RU" sz="2400" dirty="0" smtClean="0">
                <a:solidFill>
                  <a:srgbClr val="660066"/>
                </a:solidFill>
                <a:latin typeface="Arno Pro Caption" pitchFamily="18" charset="0"/>
              </a:rPr>
              <a:t>Д. </a:t>
            </a:r>
            <a:r>
              <a:rPr lang="ru-RU" sz="2400" dirty="0" err="1" smtClean="0">
                <a:solidFill>
                  <a:srgbClr val="660066"/>
                </a:solidFill>
                <a:latin typeface="Arno Pro Caption" pitchFamily="18" charset="0"/>
              </a:rPr>
              <a:t>Чижевський</a:t>
            </a:r>
            <a:r>
              <a:rPr lang="ru-RU" sz="2400" dirty="0" smtClean="0">
                <a:solidFill>
                  <a:srgbClr val="660066"/>
                </a:solidFill>
                <a:latin typeface="Arno Pro Caption" pitchFamily="18" charset="0"/>
              </a:rPr>
              <a:t> </a:t>
            </a:r>
            <a:r>
              <a:rPr lang="ru-RU" sz="2400" dirty="0" smtClean="0">
                <a:solidFill>
                  <a:srgbClr val="0000FF"/>
                </a:solidFill>
                <a:latin typeface="Arno Pro Caption" pitchFamily="18" charset="0"/>
              </a:rPr>
              <a:t>у </a:t>
            </a:r>
            <a:r>
              <a:rPr lang="ru-RU" sz="2400" dirty="0" err="1" smtClean="0">
                <a:solidFill>
                  <a:srgbClr val="0000FF"/>
                </a:solidFill>
                <a:latin typeface="Arno Pro Caption" pitchFamily="18" charset="0"/>
              </a:rPr>
              <a:t>монографії</a:t>
            </a:r>
            <a:r>
              <a:rPr lang="ru-RU" sz="2400" dirty="0" smtClean="0">
                <a:solidFill>
                  <a:srgbClr val="0000FF"/>
                </a:solidFill>
                <a:latin typeface="Arno Pro Caption" pitchFamily="18" charset="0"/>
              </a:rPr>
              <a:t> </a:t>
            </a:r>
            <a:r>
              <a:rPr lang="ru-RU" sz="2400" dirty="0" smtClean="0">
                <a:solidFill>
                  <a:srgbClr val="660066"/>
                </a:solidFill>
                <a:latin typeface="Arno Pro Caption" pitchFamily="18" charset="0"/>
              </a:rPr>
              <a:t>«</a:t>
            </a:r>
            <a:r>
              <a:rPr lang="ru-RU" sz="2400" dirty="0" err="1" smtClean="0">
                <a:solidFill>
                  <a:srgbClr val="660066"/>
                </a:solidFill>
                <a:latin typeface="Arno Pro Caption" pitchFamily="18" charset="0"/>
              </a:rPr>
              <a:t>Український</a:t>
            </a:r>
            <a:r>
              <a:rPr lang="ru-RU" sz="2400" dirty="0" smtClean="0">
                <a:solidFill>
                  <a:srgbClr val="660066"/>
                </a:solidFill>
                <a:latin typeface="Arno Pro Caption" pitchFamily="18" charset="0"/>
              </a:rPr>
              <a:t> </a:t>
            </a:r>
            <a:r>
              <a:rPr lang="ru-RU" sz="2400" dirty="0" err="1" smtClean="0">
                <a:solidFill>
                  <a:srgbClr val="660066"/>
                </a:solidFill>
                <a:latin typeface="Arno Pro Caption" pitchFamily="18" charset="0"/>
              </a:rPr>
              <a:t>літературний</a:t>
            </a:r>
            <a:r>
              <a:rPr lang="ru-RU" sz="2400" dirty="0" smtClean="0">
                <a:solidFill>
                  <a:srgbClr val="660066"/>
                </a:solidFill>
                <a:latin typeface="Arno Pro Caption" pitchFamily="18" charset="0"/>
              </a:rPr>
              <a:t> барокко» </a:t>
            </a:r>
            <a:r>
              <a:rPr lang="ru-RU" sz="2400" dirty="0" smtClean="0">
                <a:solidFill>
                  <a:srgbClr val="0000FF"/>
                </a:solidFill>
                <a:latin typeface="Arno Pro Caption" pitchFamily="18" charset="0"/>
              </a:rPr>
              <a:t>(Прага, 1942–1944) </a:t>
            </a:r>
            <a:r>
              <a:rPr lang="ru-RU" sz="2400" dirty="0" err="1" smtClean="0">
                <a:solidFill>
                  <a:srgbClr val="0000FF"/>
                </a:solidFill>
                <a:latin typeface="Arno Pro Caption" pitchFamily="18" charset="0"/>
              </a:rPr>
              <a:t>розквіт</a:t>
            </a:r>
            <a:r>
              <a:rPr lang="ru-RU" sz="2400" dirty="0" smtClean="0">
                <a:solidFill>
                  <a:srgbClr val="0000FF"/>
                </a:solidFill>
                <a:latin typeface="Arno Pro Caption" pitchFamily="18" charset="0"/>
              </a:rPr>
              <a:t> в </a:t>
            </a:r>
            <a:r>
              <a:rPr lang="ru-RU" sz="2400" dirty="0" err="1" smtClean="0">
                <a:solidFill>
                  <a:srgbClr val="0000FF"/>
                </a:solidFill>
                <a:latin typeface="Arno Pro Caption" pitchFamily="18" charset="0"/>
              </a:rPr>
              <a:t>українській</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літературі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припадає</a:t>
            </a:r>
            <a:r>
              <a:rPr lang="ru-RU" sz="2400" dirty="0" smtClean="0">
                <a:solidFill>
                  <a:srgbClr val="0000FF"/>
                </a:solidFill>
                <a:latin typeface="Arno Pro Caption" pitchFamily="18" charset="0"/>
              </a:rPr>
              <a:t> на XVI–XVIII ст. і </a:t>
            </a:r>
            <a:r>
              <a:rPr lang="ru-RU" sz="2400" dirty="0" err="1" smtClean="0">
                <a:solidFill>
                  <a:srgbClr val="0000FF"/>
                </a:solidFill>
                <a:latin typeface="Arno Pro Caption" pitchFamily="18" charset="0"/>
              </a:rPr>
              <a:t>вплив</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простежується</a:t>
            </a:r>
            <a:r>
              <a:rPr lang="ru-RU" sz="2400" dirty="0" smtClean="0">
                <a:solidFill>
                  <a:srgbClr val="0000FF"/>
                </a:solidFill>
                <a:latin typeface="Arno Pro Caption" pitchFamily="18" charset="0"/>
              </a:rPr>
              <a:t> на </a:t>
            </a:r>
            <a:r>
              <a:rPr lang="ru-RU" sz="2400" dirty="0" err="1" smtClean="0">
                <a:solidFill>
                  <a:srgbClr val="0000FF"/>
                </a:solidFill>
                <a:latin typeface="Arno Pro Caption" pitchFamily="18" charset="0"/>
              </a:rPr>
              <a:t>різні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жанри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зокрема</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поезію</a:t>
            </a:r>
            <a:r>
              <a:rPr lang="ru-RU" sz="2400" dirty="0" smtClean="0">
                <a:solidFill>
                  <a:srgbClr val="0000FF"/>
                </a:solidFill>
                <a:latin typeface="Arno Pro Caption" pitchFamily="18" charset="0"/>
              </a:rPr>
              <a:t> </a:t>
            </a:r>
            <a:r>
              <a:rPr lang="ru-RU" sz="2400" dirty="0" smtClean="0">
                <a:solidFill>
                  <a:srgbClr val="660066"/>
                </a:solidFill>
                <a:latin typeface="Arno Pro Caption" pitchFamily="18" charset="0"/>
              </a:rPr>
              <a:t>Лазаря Барановича, </a:t>
            </a:r>
            <a:r>
              <a:rPr lang="ru-RU" sz="2400" dirty="0" err="1" smtClean="0">
                <a:solidFill>
                  <a:srgbClr val="660066"/>
                </a:solidFill>
                <a:latin typeface="Arno Pro Caption" pitchFamily="18" charset="0"/>
              </a:rPr>
              <a:t>Івана</a:t>
            </a:r>
            <a:r>
              <a:rPr lang="ru-RU" sz="2400" dirty="0" smtClean="0">
                <a:solidFill>
                  <a:srgbClr val="660066"/>
                </a:solidFill>
                <a:latin typeface="Arno Pro Caption" pitchFamily="18" charset="0"/>
              </a:rPr>
              <a:t> </a:t>
            </a:r>
            <a:r>
              <a:rPr lang="ru-RU" sz="2400" dirty="0" err="1" smtClean="0">
                <a:solidFill>
                  <a:srgbClr val="660066"/>
                </a:solidFill>
                <a:latin typeface="Arno Pro Caption" pitchFamily="18" charset="0"/>
              </a:rPr>
              <a:t>Величковського</a:t>
            </a:r>
            <a:r>
              <a:rPr lang="ru-RU" sz="2400" dirty="0" smtClean="0">
                <a:solidFill>
                  <a:srgbClr val="660066"/>
                </a:solidFill>
                <a:latin typeface="Arno Pro Caption" pitchFamily="18" charset="0"/>
              </a:rPr>
              <a:t>, </a:t>
            </a:r>
            <a:r>
              <a:rPr lang="ru-RU" sz="2400" dirty="0" err="1" smtClean="0">
                <a:solidFill>
                  <a:srgbClr val="660066"/>
                </a:solidFill>
                <a:latin typeface="Arno Pro Caption" pitchFamily="18" charset="0"/>
              </a:rPr>
              <a:t>Григорія</a:t>
            </a:r>
            <a:r>
              <a:rPr lang="ru-RU" sz="2400" dirty="0" smtClean="0">
                <a:solidFill>
                  <a:srgbClr val="660066"/>
                </a:solidFill>
                <a:latin typeface="Arno Pro Caption" pitchFamily="18" charset="0"/>
              </a:rPr>
              <a:t> Сковороди </a:t>
            </a:r>
            <a:r>
              <a:rPr lang="ru-RU" sz="2400" dirty="0" smtClean="0">
                <a:solidFill>
                  <a:srgbClr val="0000FF"/>
                </a:solidFill>
                <a:latin typeface="Arno Pro Caption" pitchFamily="18" charset="0"/>
              </a:rPr>
              <a:t>та </a:t>
            </a:r>
            <a:r>
              <a:rPr lang="ru-RU" sz="2400" dirty="0" err="1" smtClean="0">
                <a:solidFill>
                  <a:srgbClr val="0000FF"/>
                </a:solidFill>
                <a:latin typeface="Arno Pro Caption" pitchFamily="18" charset="0"/>
              </a:rPr>
              <a:t>ін</a:t>
            </a:r>
            <a:r>
              <a:rPr lang="ru-RU" sz="2400" dirty="0" smtClean="0">
                <a:solidFill>
                  <a:srgbClr val="0000FF"/>
                </a:solidFill>
                <a:latin typeface="Arno Pro Caption" pitchFamily="18" charset="0"/>
              </a:rPr>
              <a:t>. </a:t>
            </a:r>
            <a:r>
              <a:rPr lang="ru-RU" sz="2400" dirty="0" smtClean="0">
                <a:latin typeface="Arno Pro Caption" pitchFamily="18" charset="0"/>
              </a:rPr>
              <a:t/>
            </a:r>
            <a:br>
              <a:rPr lang="ru-RU" sz="2400" dirty="0" smtClean="0">
                <a:latin typeface="Arno Pro Caption" pitchFamily="18" charset="0"/>
              </a:rPr>
            </a:br>
            <a:r>
              <a:rPr lang="ru-RU" sz="2400" dirty="0" smtClean="0"/>
              <a:t/>
            </a:r>
            <a:br>
              <a:rPr lang="ru-RU" sz="2400" dirty="0" smtClean="0"/>
            </a:br>
            <a:endParaRPr lang="ru-RU" sz="2400" dirty="0" smtClean="0"/>
          </a:p>
        </p:txBody>
      </p:sp>
    </p:spTree>
    <p:extLst>
      <p:ext uri="{BB962C8B-B14F-4D97-AF65-F5344CB8AC3E}">
        <p14:creationId xmlns:p14="http://schemas.microsoft.com/office/powerpoint/2010/main" val="3603066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b="20000"/>
          <a:stretch>
            <a:fillRect/>
          </a:stretch>
        </p:blipFill>
        <p:spPr bwMode="auto">
          <a:xfrm>
            <a:off x="4500563" y="428625"/>
            <a:ext cx="433070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42875" y="500063"/>
            <a:ext cx="3805238"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6"/>
          <p:cNvSpPr txBox="1">
            <a:spLocks noChangeArrowheads="1"/>
          </p:cNvSpPr>
          <p:nvPr/>
        </p:nvSpPr>
        <p:spPr bwMode="auto">
          <a:xfrm>
            <a:off x="4429125" y="5500688"/>
            <a:ext cx="4429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000">
                <a:solidFill>
                  <a:srgbClr val="660066"/>
                </a:solidFill>
                <a:latin typeface="Arno Pro Caption" pitchFamily="18" charset="0"/>
              </a:rPr>
              <a:t>Дмитро Чижевський</a:t>
            </a:r>
            <a:endParaRPr lang="ru-RU" sz="2000"/>
          </a:p>
        </p:txBody>
      </p:sp>
      <p:sp>
        <p:nvSpPr>
          <p:cNvPr id="41989" name="TextBox 7"/>
          <p:cNvSpPr txBox="1">
            <a:spLocks noChangeArrowheads="1"/>
          </p:cNvSpPr>
          <p:nvPr/>
        </p:nvSpPr>
        <p:spPr bwMode="auto">
          <a:xfrm>
            <a:off x="142875" y="5429250"/>
            <a:ext cx="3786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000">
                <a:solidFill>
                  <a:srgbClr val="660066"/>
                </a:solidFill>
                <a:latin typeface="Arno Pro Caption" pitchFamily="18" charset="0"/>
              </a:rPr>
              <a:t>Лазар Баранович</a:t>
            </a:r>
            <a:endParaRPr lang="ru-RU" sz="2000"/>
          </a:p>
        </p:txBody>
      </p:sp>
    </p:spTree>
    <p:extLst>
      <p:ext uri="{BB962C8B-B14F-4D97-AF65-F5344CB8AC3E}">
        <p14:creationId xmlns:p14="http://schemas.microsoft.com/office/powerpoint/2010/main" val="3134087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D:\Мировая литература 9 класс\Мировая литература 9 класс\Урок 01\рис 01-18 Иван Величковский.jpg"/>
          <p:cNvPicPr>
            <a:picLocks noChangeAspect="1" noChangeArrowheads="1"/>
          </p:cNvPicPr>
          <p:nvPr/>
        </p:nvPicPr>
        <p:blipFill>
          <a:blip r:embed="rId3">
            <a:extLst>
              <a:ext uri="{28A0092B-C50C-407E-A947-70E740481C1C}">
                <a14:useLocalDpi xmlns:a14="http://schemas.microsoft.com/office/drawing/2010/main" val="0"/>
              </a:ext>
            </a:extLst>
          </a:blip>
          <a:srcRect b="17874"/>
          <a:stretch>
            <a:fillRect/>
          </a:stretch>
        </p:blipFill>
        <p:spPr bwMode="auto">
          <a:xfrm>
            <a:off x="71438" y="428625"/>
            <a:ext cx="4341812"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4"/>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b="5659"/>
          <a:stretch>
            <a:fillRect/>
          </a:stretch>
        </p:blipFill>
        <p:spPr bwMode="auto">
          <a:xfrm>
            <a:off x="5000625" y="1571625"/>
            <a:ext cx="38576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Box 3"/>
          <p:cNvSpPr txBox="1">
            <a:spLocks noChangeArrowheads="1"/>
          </p:cNvSpPr>
          <p:nvPr/>
        </p:nvSpPr>
        <p:spPr bwMode="auto">
          <a:xfrm>
            <a:off x="142875" y="4929188"/>
            <a:ext cx="428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000">
                <a:solidFill>
                  <a:srgbClr val="660066"/>
                </a:solidFill>
                <a:latin typeface="Arno Pro Caption" pitchFamily="18" charset="0"/>
              </a:rPr>
              <a:t>Іван Величковський</a:t>
            </a:r>
            <a:endParaRPr lang="ru-RU" sz="2000"/>
          </a:p>
        </p:txBody>
      </p:sp>
      <p:sp>
        <p:nvSpPr>
          <p:cNvPr id="43013" name="TextBox 4"/>
          <p:cNvSpPr txBox="1">
            <a:spLocks noChangeArrowheads="1"/>
          </p:cNvSpPr>
          <p:nvPr/>
        </p:nvSpPr>
        <p:spPr bwMode="auto">
          <a:xfrm>
            <a:off x="5000625" y="6215063"/>
            <a:ext cx="3857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000">
                <a:solidFill>
                  <a:srgbClr val="660066"/>
                </a:solidFill>
                <a:latin typeface="Arno Pro Caption" pitchFamily="18" charset="0"/>
              </a:rPr>
              <a:t>Григорій Сковорода</a:t>
            </a:r>
            <a:endParaRPr lang="ru-RU" sz="2000"/>
          </a:p>
        </p:txBody>
      </p:sp>
    </p:spTree>
    <p:extLst>
      <p:ext uri="{BB962C8B-B14F-4D97-AF65-F5344CB8AC3E}">
        <p14:creationId xmlns:p14="http://schemas.microsoft.com/office/powerpoint/2010/main" val="839786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ctrTitle"/>
            <p:custDataLst>
              <p:tags r:id="rId1"/>
            </p:custDataLst>
          </p:nvPr>
        </p:nvSpPr>
        <p:spPr>
          <a:xfrm>
            <a:off x="755576" y="404664"/>
            <a:ext cx="7704856" cy="5832648"/>
          </a:xfrm>
        </p:spPr>
        <p:txBody>
          <a:bodyPr>
            <a:normAutofit fontScale="90000"/>
          </a:bodyPr>
          <a:lstStyle/>
          <a:p>
            <a:pPr algn="l"/>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800" b="1" dirty="0" err="1" smtClean="0">
                <a:solidFill>
                  <a:srgbClr val="660066"/>
                </a:solidFill>
                <a:latin typeface="Arno Pro Caption" pitchFamily="18" charset="0"/>
              </a:rPr>
              <a:t>Картка</a:t>
            </a:r>
            <a:r>
              <a:rPr lang="ru-RU" sz="2800" b="1" dirty="0" smtClean="0">
                <a:solidFill>
                  <a:srgbClr val="660066"/>
                </a:solidFill>
                <a:latin typeface="Arno Pro Caption" pitchFamily="18" charset="0"/>
              </a:rPr>
              <a:t> № 7</a:t>
            </a:r>
            <a:r>
              <a:rPr lang="ru-RU" sz="2400" dirty="0" smtClean="0">
                <a:latin typeface="Arno Pro Caption" pitchFamily="18" charset="0"/>
              </a:rPr>
              <a:t/>
            </a:r>
            <a:br>
              <a:rPr lang="ru-RU" sz="2400" dirty="0" smtClean="0">
                <a:latin typeface="Arno Pro Caption" pitchFamily="18" charset="0"/>
              </a:rPr>
            </a:br>
            <a:r>
              <a:rPr lang="ru-RU" sz="2400" dirty="0" smtClean="0">
                <a:latin typeface="Arno Pro Caption" pitchFamily="18" charset="0"/>
              </a:rPr>
              <a:t/>
            </a:r>
            <a:br>
              <a:rPr lang="ru-RU" sz="2400" dirty="0" smtClean="0">
                <a:latin typeface="Arno Pro Caption" pitchFamily="18" charset="0"/>
              </a:rPr>
            </a:br>
            <a:r>
              <a:rPr lang="ru-RU" sz="2400" i="1" dirty="0" err="1" smtClean="0">
                <a:solidFill>
                  <a:srgbClr val="800000"/>
                </a:solidFill>
                <a:latin typeface="Arno Pro Caption" pitchFamily="18" charset="0"/>
              </a:rPr>
              <a:t>Якими</a:t>
            </a:r>
            <a:r>
              <a:rPr lang="ru-RU" sz="2400" i="1" dirty="0" smtClean="0">
                <a:solidFill>
                  <a:srgbClr val="800000"/>
                </a:solidFill>
                <a:latin typeface="Arno Pro Caption" pitchFamily="18" charset="0"/>
              </a:rPr>
              <a:t> є </a:t>
            </a:r>
            <a:r>
              <a:rPr lang="ru-RU" sz="2400" i="1" dirty="0" err="1" smtClean="0">
                <a:solidFill>
                  <a:srgbClr val="800000"/>
                </a:solidFill>
                <a:latin typeface="Arno Pro Caption" pitchFamily="18" charset="0"/>
              </a:rPr>
              <a:t>особливості</a:t>
            </a:r>
            <a:r>
              <a:rPr lang="ru-RU" sz="2400" i="1" dirty="0" smtClean="0">
                <a:solidFill>
                  <a:srgbClr val="800000"/>
                </a:solidFill>
                <a:latin typeface="Arno Pro Caption" pitchFamily="18" charset="0"/>
              </a:rPr>
              <a:t> </a:t>
            </a:r>
            <a:r>
              <a:rPr lang="ru-RU" sz="2400" i="1" dirty="0" err="1" smtClean="0">
                <a:solidFill>
                  <a:srgbClr val="800000"/>
                </a:solidFill>
                <a:latin typeface="Arno Pro Caption" pitchFamily="18" charset="0"/>
              </a:rPr>
              <a:t>розвитку</a:t>
            </a:r>
            <a:r>
              <a:rPr lang="ru-RU" sz="2400" i="1" dirty="0" smtClean="0">
                <a:solidFill>
                  <a:srgbClr val="800000"/>
                </a:solidFill>
                <a:latin typeface="Arno Pro Caption" pitchFamily="18" charset="0"/>
              </a:rPr>
              <a:t> </a:t>
            </a:r>
            <a:r>
              <a:rPr lang="ru-RU" sz="2400" i="1" dirty="0" err="1" smtClean="0">
                <a:solidFill>
                  <a:srgbClr val="800000"/>
                </a:solidFill>
                <a:latin typeface="Arno Pro Caption" pitchFamily="18" charset="0"/>
              </a:rPr>
              <a:t>саме</a:t>
            </a:r>
            <a:r>
              <a:rPr lang="ru-RU" sz="2400" i="1" dirty="0" smtClean="0">
                <a:solidFill>
                  <a:srgbClr val="800000"/>
                </a:solidFill>
                <a:latin typeface="Arno Pro Caption" pitchFamily="18" charset="0"/>
              </a:rPr>
              <a:t> </a:t>
            </a:r>
            <a:r>
              <a:rPr lang="ru-RU" sz="2400" i="1" dirty="0" err="1" smtClean="0">
                <a:solidFill>
                  <a:srgbClr val="800000"/>
                </a:solidFill>
                <a:latin typeface="Arno Pro Caption" pitchFamily="18" charset="0"/>
              </a:rPr>
              <a:t>українського</a:t>
            </a:r>
            <a:r>
              <a:rPr lang="ru-RU" sz="2400" i="1" dirty="0" smtClean="0">
                <a:solidFill>
                  <a:srgbClr val="800000"/>
                </a:solidFill>
                <a:latin typeface="Arno Pro Caption" pitchFamily="18" charset="0"/>
              </a:rPr>
              <a:t> стилю </a:t>
            </a:r>
            <a:r>
              <a:rPr lang="ru-RU" sz="2400" i="1" dirty="0" err="1" smtClean="0">
                <a:solidFill>
                  <a:srgbClr val="800000"/>
                </a:solidFill>
                <a:latin typeface="Arno Pro Caption" pitchFamily="18" charset="0"/>
              </a:rPr>
              <a:t>бароко</a:t>
            </a:r>
            <a:r>
              <a:rPr lang="ru-RU" sz="2400" i="1" dirty="0" smtClean="0">
                <a:solidFill>
                  <a:srgbClr val="800000"/>
                </a:solidFill>
                <a:latin typeface="Arno Pro Caption" pitchFamily="18" charset="0"/>
              </a:rPr>
              <a:t>?</a:t>
            </a:r>
            <a:r>
              <a:rPr lang="ru-RU" sz="2400" dirty="0" smtClean="0">
                <a:latin typeface="Arno Pro Caption" pitchFamily="18" charset="0"/>
              </a:rPr>
              <a:t/>
            </a:r>
            <a:br>
              <a:rPr lang="ru-RU" sz="2400" dirty="0" smtClean="0">
                <a:latin typeface="Arno Pro Caption" pitchFamily="18" charset="0"/>
              </a:rPr>
            </a:br>
            <a:r>
              <a:rPr lang="ru-RU" sz="2400" dirty="0" err="1" smtClean="0">
                <a:solidFill>
                  <a:srgbClr val="008000"/>
                </a:solidFill>
                <a:latin typeface="Arno Pro Caption" pitchFamily="18" charset="0"/>
              </a:rPr>
              <a:t>Особливості</a:t>
            </a:r>
            <a:r>
              <a:rPr lang="ru-RU" sz="2400" dirty="0" smtClean="0">
                <a:solidFill>
                  <a:srgbClr val="008000"/>
                </a:solidFill>
                <a:latin typeface="Arno Pro Caption" pitchFamily="18" charset="0"/>
              </a:rPr>
              <a:t> </a:t>
            </a:r>
            <a:r>
              <a:rPr lang="ru-RU" sz="2400" dirty="0" err="1" smtClean="0">
                <a:solidFill>
                  <a:srgbClr val="008000"/>
                </a:solidFill>
                <a:latin typeface="Arno Pro Caption" pitchFamily="18" charset="0"/>
              </a:rPr>
              <a:t>доби</a:t>
            </a:r>
            <a:r>
              <a:rPr lang="ru-RU" sz="2400" dirty="0" smtClean="0">
                <a:solidFill>
                  <a:srgbClr val="008000"/>
                </a:solidFill>
                <a:latin typeface="Arno Pro Caption" pitchFamily="18" charset="0"/>
              </a:rPr>
              <a:t> </a:t>
            </a:r>
            <a:r>
              <a:rPr lang="ru-RU" sz="2400" dirty="0" err="1" smtClean="0">
                <a:solidFill>
                  <a:srgbClr val="008000"/>
                </a:solidFill>
                <a:latin typeface="Arno Pro Caption" pitchFamily="18" charset="0"/>
              </a:rPr>
              <a:t>бароко</a:t>
            </a:r>
            <a:r>
              <a:rPr lang="ru-RU" sz="2400" dirty="0" smtClean="0">
                <a:solidFill>
                  <a:srgbClr val="008000"/>
                </a:solidFill>
                <a:latin typeface="Arno Pro Caption" pitchFamily="18" charset="0"/>
              </a:rPr>
              <a:t> в </a:t>
            </a:r>
            <a:r>
              <a:rPr lang="ru-RU" sz="2400" dirty="0" err="1" smtClean="0">
                <a:solidFill>
                  <a:srgbClr val="008000"/>
                </a:solidFill>
                <a:latin typeface="Arno Pro Caption" pitchFamily="18" charset="0"/>
              </a:rPr>
              <a:t>Україні</a:t>
            </a:r>
            <a:r>
              <a:rPr lang="ru-RU" sz="2400" dirty="0" smtClean="0">
                <a:solidFill>
                  <a:srgbClr val="008000"/>
                </a:solidFill>
                <a:latin typeface="Arno Pro Caption" pitchFamily="18" charset="0"/>
              </a:rPr>
              <a:t/>
            </a:r>
            <a:br>
              <a:rPr lang="ru-RU" sz="2400" dirty="0" smtClean="0">
                <a:solidFill>
                  <a:srgbClr val="008000"/>
                </a:solidFill>
                <a:latin typeface="Arno Pro Caption" pitchFamily="18" charset="0"/>
              </a:rPr>
            </a:br>
            <a:r>
              <a:rPr lang="ru-RU" sz="2400" dirty="0" smtClean="0">
                <a:latin typeface="Arno Pro Caption" pitchFamily="18" charset="0"/>
              </a:rPr>
              <a:t/>
            </a:r>
            <a:br>
              <a:rPr lang="ru-RU" sz="2400" dirty="0" smtClean="0">
                <a:latin typeface="Arno Pro Caption" pitchFamily="18" charset="0"/>
              </a:rPr>
            </a:br>
            <a:r>
              <a:rPr lang="ru-RU" sz="2400" dirty="0" smtClean="0">
                <a:solidFill>
                  <a:srgbClr val="0000FF"/>
                </a:solidFill>
                <a:latin typeface="Arno Pro Caption" pitchFamily="18" charset="0"/>
              </a:rPr>
              <a:t>-В </a:t>
            </a:r>
            <a:r>
              <a:rPr lang="ru-RU" sz="2400" dirty="0" err="1" smtClean="0">
                <a:solidFill>
                  <a:srgbClr val="0000FF"/>
                </a:solidFill>
                <a:latin typeface="Arno Pro Caption" pitchFamily="18" charset="0"/>
              </a:rPr>
              <a:t>українському</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напрямі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бароко</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духовні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релігійні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складники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значно</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переважають</a:t>
            </a:r>
            <a:r>
              <a:rPr lang="ru-RU" sz="2400" dirty="0" smtClean="0">
                <a:solidFill>
                  <a:srgbClr val="0000FF"/>
                </a:solidFill>
                <a:latin typeface="Arno Pro Caption" pitchFamily="18" charset="0"/>
              </a:rPr>
              <a:t> над </a:t>
            </a:r>
            <a:r>
              <a:rPr lang="ru-RU" sz="2400" dirty="0" err="1" smtClean="0">
                <a:solidFill>
                  <a:srgbClr val="0000FF"/>
                </a:solidFill>
                <a:latin typeface="Arno Pro Caption" pitchFamily="18" charset="0"/>
              </a:rPr>
              <a:t>світськими</a:t>
            </a:r>
            <a:r>
              <a:rPr lang="ru-RU" sz="2400" dirty="0" smtClean="0">
                <a:solidFill>
                  <a:srgbClr val="0000FF"/>
                </a:solidFill>
                <a:latin typeface="Arno Pro Caption" pitchFamily="18" charset="0"/>
              </a:rPr>
              <a:t>.</a:t>
            </a:r>
            <a:br>
              <a:rPr lang="ru-RU" sz="2400" dirty="0" smtClean="0">
                <a:solidFill>
                  <a:srgbClr val="0000FF"/>
                </a:solidFill>
                <a:latin typeface="Arno Pro Caption" pitchFamily="18" charset="0"/>
              </a:rPr>
            </a:br>
            <a:r>
              <a:rPr lang="ru-RU" sz="2400" dirty="0" smtClean="0">
                <a:solidFill>
                  <a:srgbClr val="0000FF"/>
                </a:solidFill>
                <a:latin typeface="Arno Pro Caption" pitchFamily="18" charset="0"/>
              </a:rPr>
              <a:t>-</a:t>
            </a:r>
            <a:r>
              <a:rPr lang="ru-RU" sz="2400" dirty="0" err="1" smtClean="0">
                <a:solidFill>
                  <a:srgbClr val="0000FF"/>
                </a:solidFill>
                <a:latin typeface="Arno Pro Caption" pitchFamily="18" charset="0"/>
              </a:rPr>
              <a:t>Мовою</a:t>
            </a:r>
            <a:r>
              <a:rPr lang="ru-RU" sz="2400" dirty="0" smtClean="0">
                <a:solidFill>
                  <a:srgbClr val="0000FF"/>
                </a:solidFill>
                <a:latin typeface="Arno Pro Caption" pitchFamily="18" charset="0"/>
              </a:rPr>
              <a:t>, на </a:t>
            </a:r>
            <a:r>
              <a:rPr lang="ru-RU" sz="2400" dirty="0" err="1" smtClean="0">
                <a:solidFill>
                  <a:srgbClr val="0000FF"/>
                </a:solidFill>
                <a:latin typeface="Arno Pro Caption" pitchFamily="18" charset="0"/>
              </a:rPr>
              <a:t>якій</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створювались</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зразки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української</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літератури</a:t>
            </a:r>
            <a:r>
              <a:rPr lang="ru-RU" sz="2400" dirty="0" smtClean="0">
                <a:solidFill>
                  <a:srgbClr val="0000FF"/>
                </a:solidFill>
                <a:latin typeface="Arno Pro Caption" pitchFamily="18" charset="0"/>
              </a:rPr>
              <a:t> в </a:t>
            </a:r>
            <a:r>
              <a:rPr lang="ru-RU" sz="2400" dirty="0" err="1" smtClean="0">
                <a:solidFill>
                  <a:srgbClr val="0000FF"/>
                </a:solidFill>
                <a:latin typeface="Arno Pro Caption" pitchFamily="18" charset="0"/>
              </a:rPr>
              <a:t>добу</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бароко</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принципово</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залишилася</a:t>
            </a:r>
            <a:r>
              <a:rPr lang="ru-RU" sz="2400" dirty="0" smtClean="0">
                <a:solidFill>
                  <a:srgbClr val="0000FF"/>
                </a:solidFill>
                <a:latin typeface="Arno Pro Caption" pitchFamily="18" charset="0"/>
              </a:rPr>
              <a:t> церковно-</a:t>
            </a:r>
            <a:r>
              <a:rPr lang="ru-RU" sz="2400" dirty="0" err="1" smtClean="0">
                <a:solidFill>
                  <a:srgbClr val="0000FF"/>
                </a:solidFill>
                <a:latin typeface="Arno Pro Caption" pitchFamily="18" charset="0"/>
              </a:rPr>
              <a:t>слов’янська</a:t>
            </a:r>
            <a:r>
              <a:rPr lang="ru-RU" sz="2400" dirty="0" smtClean="0">
                <a:solidFill>
                  <a:srgbClr val="0000FF"/>
                </a:solidFill>
                <a:latin typeface="Arno Pro Caption" pitchFamily="18" charset="0"/>
              </a:rPr>
              <a:t>, як і в </a:t>
            </a:r>
            <a:r>
              <a:rPr lang="ru-RU" sz="2400" dirty="0" err="1" smtClean="0">
                <a:solidFill>
                  <a:srgbClr val="0000FF"/>
                </a:solidFill>
                <a:latin typeface="Arno Pro Caption" pitchFamily="18" charset="0"/>
              </a:rPr>
              <a:t>попередній</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період</a:t>
            </a:r>
            <a:r>
              <a:rPr lang="ru-RU" sz="2400" dirty="0" smtClean="0">
                <a:solidFill>
                  <a:srgbClr val="0000FF"/>
                </a:solidFill>
                <a:latin typeface="Arno Pro Caption" pitchFamily="18" charset="0"/>
              </a:rPr>
              <a:t>.</a:t>
            </a:r>
            <a:br>
              <a:rPr lang="ru-RU" sz="2400" dirty="0" smtClean="0">
                <a:solidFill>
                  <a:srgbClr val="0000FF"/>
                </a:solidFill>
                <a:latin typeface="Arno Pro Caption" pitchFamily="18" charset="0"/>
              </a:rPr>
            </a:br>
            <a:r>
              <a:rPr lang="ru-RU" sz="2400" dirty="0" smtClean="0">
                <a:solidFill>
                  <a:srgbClr val="0000FF"/>
                </a:solidFill>
                <a:latin typeface="Arno Pro Caption" pitchFamily="18" charset="0"/>
              </a:rPr>
              <a:t>-</a:t>
            </a:r>
            <a:r>
              <a:rPr lang="ru-RU" sz="2400" dirty="0" err="1" smtClean="0">
                <a:solidFill>
                  <a:srgbClr val="0000FF"/>
                </a:solidFill>
                <a:latin typeface="Arno Pro Caption" pitchFamily="18" charset="0"/>
              </a:rPr>
              <a:t>Елементи</a:t>
            </a:r>
            <a:r>
              <a:rPr lang="ru-RU" sz="2400" dirty="0" smtClean="0">
                <a:solidFill>
                  <a:srgbClr val="0000FF"/>
                </a:solidFill>
                <a:latin typeface="Arno Pro Caption" pitchFamily="18" charset="0"/>
              </a:rPr>
              <a:t> стилю </a:t>
            </a:r>
            <a:r>
              <a:rPr lang="ru-RU" sz="2400" dirty="0" err="1" smtClean="0">
                <a:solidFill>
                  <a:srgbClr val="0000FF"/>
                </a:solidFill>
                <a:latin typeface="Arno Pro Caption" pitchFamily="18" charset="0"/>
              </a:rPr>
              <a:t>бароко</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з’являються</a:t>
            </a:r>
            <a:r>
              <a:rPr lang="ru-RU" sz="2400" dirty="0" smtClean="0">
                <a:solidFill>
                  <a:srgbClr val="0000FF"/>
                </a:solidFill>
                <a:latin typeface="Arno Pro Caption" pitchFamily="18" charset="0"/>
              </a:rPr>
              <a:t> уже в </a:t>
            </a:r>
            <a:r>
              <a:rPr lang="ru-RU" sz="2400" dirty="0" err="1" smtClean="0">
                <a:solidFill>
                  <a:srgbClr val="0000FF"/>
                </a:solidFill>
                <a:latin typeface="Arno Pro Caption" pitchFamily="18" charset="0"/>
              </a:rPr>
              <a:t>стилі</a:t>
            </a:r>
            <a:r>
              <a:rPr lang="ru-RU" sz="2400" dirty="0" smtClean="0">
                <a:solidFill>
                  <a:srgbClr val="0000FF"/>
                </a:solidFill>
                <a:latin typeface="Arno Pro Caption" pitchFamily="18" charset="0"/>
              </a:rPr>
              <a:t> </a:t>
            </a:r>
            <a:r>
              <a:rPr lang="ru-RU" sz="2400" dirty="0" smtClean="0">
                <a:solidFill>
                  <a:srgbClr val="660066"/>
                </a:solidFill>
                <a:latin typeface="Arno Pro Caption" pitchFamily="18" charset="0"/>
              </a:rPr>
              <a:t>І. </a:t>
            </a:r>
            <a:r>
              <a:rPr lang="ru-RU" sz="2400" dirty="0" err="1" smtClean="0">
                <a:solidFill>
                  <a:srgbClr val="660066"/>
                </a:solidFill>
                <a:latin typeface="Arno Pro Caption" pitchFamily="18" charset="0"/>
              </a:rPr>
              <a:t>Вишневецького</a:t>
            </a:r>
            <a:r>
              <a:rPr lang="ru-RU" sz="2400" dirty="0" smtClean="0">
                <a:solidFill>
                  <a:srgbClr val="660066"/>
                </a:solidFill>
                <a:latin typeface="Arno Pro Caption" pitchFamily="18" charset="0"/>
              </a:rPr>
              <a:t> </a:t>
            </a:r>
            <a:r>
              <a:rPr lang="ru-RU" sz="2400" dirty="0" smtClean="0">
                <a:solidFill>
                  <a:srgbClr val="0000FF"/>
                </a:solidFill>
                <a:latin typeface="Arno Pro Caption" pitchFamily="18" charset="0"/>
              </a:rPr>
              <a:t>(</a:t>
            </a:r>
            <a:r>
              <a:rPr lang="ru-RU" sz="2400" dirty="0" err="1" smtClean="0">
                <a:solidFill>
                  <a:srgbClr val="0000FF"/>
                </a:solidFill>
                <a:latin typeface="Arno Pro Caption" pitchFamily="18" charset="0"/>
              </a:rPr>
              <a:t>тривалі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періоди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нагромадження</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паралелізмів</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сміливі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антитези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скупчення</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формальних</a:t>
            </a:r>
            <a:r>
              <a:rPr lang="ru-RU" sz="2400" dirty="0" smtClean="0">
                <a:solidFill>
                  <a:srgbClr val="0000FF"/>
                </a:solidFill>
                <a:latin typeface="Arno Pro Caption" pitchFamily="18" charset="0"/>
              </a:rPr>
              <a:t> прикрас). </a:t>
            </a:r>
            <a:br>
              <a:rPr lang="ru-RU" sz="2400" dirty="0" smtClean="0">
                <a:solidFill>
                  <a:srgbClr val="0000FF"/>
                </a:solidFill>
                <a:latin typeface="Arno Pro Caption" pitchFamily="18" charset="0"/>
              </a:rPr>
            </a:br>
            <a:r>
              <a:rPr lang="ru-RU" sz="2400" dirty="0" smtClean="0">
                <a:solidFill>
                  <a:srgbClr val="0000FF"/>
                </a:solidFill>
                <a:latin typeface="Arno Pro Caption" pitchFamily="18" charset="0"/>
              </a:rPr>
              <a:t>-</a:t>
            </a:r>
            <a:r>
              <a:rPr lang="ru-RU" sz="2400" dirty="0" err="1" smtClean="0">
                <a:solidFill>
                  <a:srgbClr val="0000FF"/>
                </a:solidFill>
                <a:latin typeface="Arno Pro Caption" pitchFamily="18" charset="0"/>
              </a:rPr>
              <a:t>Античність</a:t>
            </a:r>
            <a:r>
              <a:rPr lang="ru-RU" sz="2400" dirty="0" smtClean="0">
                <a:solidFill>
                  <a:srgbClr val="0000FF"/>
                </a:solidFill>
                <a:latin typeface="Arno Pro Caption" pitchFamily="18" charset="0"/>
              </a:rPr>
              <a:t> приходить в </a:t>
            </a:r>
            <a:r>
              <a:rPr lang="ru-RU" sz="2400" dirty="0" err="1" smtClean="0">
                <a:solidFill>
                  <a:srgbClr val="0000FF"/>
                </a:solidFill>
                <a:latin typeface="Arno Pro Caption" pitchFamily="18" charset="0"/>
              </a:rPr>
              <a:t>українську</a:t>
            </a:r>
            <a:r>
              <a:rPr lang="ru-RU" sz="2400" dirty="0" smtClean="0">
                <a:solidFill>
                  <a:srgbClr val="0000FF"/>
                </a:solidFill>
                <a:latin typeface="Arno Pro Caption" pitchFamily="18" charset="0"/>
              </a:rPr>
              <a:t> культуру </a:t>
            </a:r>
            <a:r>
              <a:rPr lang="ru-RU" sz="2400" dirty="0" err="1" smtClean="0">
                <a:solidFill>
                  <a:srgbClr val="0000FF"/>
                </a:solidFill>
                <a:latin typeface="Arno Pro Caption" pitchFamily="18" charset="0"/>
              </a:rPr>
              <a:t>вже</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після</a:t>
            </a:r>
            <a:r>
              <a:rPr lang="ru-RU" sz="2400" dirty="0" smtClean="0">
                <a:solidFill>
                  <a:srgbClr val="0000FF"/>
                </a:solidFill>
                <a:latin typeface="Arno Pro Caption" pitchFamily="18" charset="0"/>
              </a:rPr>
              <a:t> того, як </a:t>
            </a:r>
            <a:r>
              <a:rPr lang="ru-RU" sz="2400" dirty="0" err="1" smtClean="0">
                <a:solidFill>
                  <a:srgbClr val="0000FF"/>
                </a:solidFill>
                <a:latin typeface="Arno Pro Caption" pitchFamily="18" charset="0"/>
              </a:rPr>
              <a:t>закінчилось</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протистояння</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культури</a:t>
            </a:r>
            <a:r>
              <a:rPr lang="ru-RU" sz="2400" dirty="0" smtClean="0">
                <a:solidFill>
                  <a:srgbClr val="0000FF"/>
                </a:solidFill>
                <a:latin typeface="Arno Pro Caption" pitchFamily="18" charset="0"/>
              </a:rPr>
              <a:t> й </a:t>
            </a:r>
            <a:r>
              <a:rPr lang="ru-RU" sz="2400" dirty="0" err="1" smtClean="0">
                <a:solidFill>
                  <a:srgbClr val="0000FF"/>
                </a:solidFill>
                <a:latin typeface="Arno Pro Caption" pitchFamily="18" charset="0"/>
              </a:rPr>
              <a:t>християнства</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Популярними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стають</a:t>
            </a:r>
            <a:r>
              <a:rPr lang="ru-RU" sz="2400" dirty="0" smtClean="0">
                <a:solidFill>
                  <a:srgbClr val="0000FF"/>
                </a:solidFill>
                <a:latin typeface="Arno Pro Caption" pitchFamily="18" charset="0"/>
              </a:rPr>
              <a:t> антично-</a:t>
            </a:r>
            <a:r>
              <a:rPr lang="ru-RU" sz="2400" dirty="0" err="1" smtClean="0">
                <a:solidFill>
                  <a:srgbClr val="0000FF"/>
                </a:solidFill>
                <a:latin typeface="Arno Pro Caption" pitchFamily="18" charset="0"/>
              </a:rPr>
              <a:t>міфологічні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образи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релігійну</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лірику</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охороняють</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давньогрецькі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музи</a:t>
            </a:r>
            <a:r>
              <a:rPr lang="ru-RU" sz="2400" dirty="0" smtClean="0">
                <a:solidFill>
                  <a:srgbClr val="0000FF"/>
                </a:solidFill>
                <a:latin typeface="Arno Pro Caption" pitchFamily="18" charset="0"/>
              </a:rPr>
              <a:t>.</a:t>
            </a:r>
            <a:br>
              <a:rPr lang="ru-RU" sz="2400" dirty="0" smtClean="0">
                <a:solidFill>
                  <a:srgbClr val="0000FF"/>
                </a:solidFill>
                <a:latin typeface="Arno Pro Caption" pitchFamily="18" charset="0"/>
              </a:rPr>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endParaRPr lang="ru-RU" sz="2400" dirty="0" smtClean="0"/>
          </a:p>
        </p:txBody>
      </p:sp>
    </p:spTree>
    <p:extLst>
      <p:ext uri="{BB962C8B-B14F-4D97-AF65-F5344CB8AC3E}">
        <p14:creationId xmlns:p14="http://schemas.microsoft.com/office/powerpoint/2010/main" val="1990864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ctrTitle"/>
            <p:custDataLst>
              <p:tags r:id="rId1"/>
            </p:custDataLst>
          </p:nvPr>
        </p:nvSpPr>
        <p:spPr>
          <a:xfrm>
            <a:off x="755576" y="692696"/>
            <a:ext cx="7776864" cy="5544616"/>
          </a:xfrm>
        </p:spPr>
        <p:txBody>
          <a:bodyPr>
            <a:normAutofit fontScale="90000"/>
          </a:bodyPr>
          <a:lstStyle/>
          <a:p>
            <a:pPr algn="l">
              <a:lnSpc>
                <a:spcPct val="150000"/>
              </a:lnSpc>
            </a:pPr>
            <a:r>
              <a:rPr lang="ru-RU" sz="2400" dirty="0" smtClean="0">
                <a:latin typeface="Arno Pro Caption" pitchFamily="18" charset="0"/>
              </a:rPr>
              <a:t>	</a:t>
            </a:r>
            <a:r>
              <a:rPr lang="ru-RU" sz="2400" dirty="0" err="1" smtClean="0">
                <a:solidFill>
                  <a:srgbClr val="0000FF"/>
                </a:solidFill>
                <a:latin typeface="Arno Pro Caption" pitchFamily="18" charset="0"/>
              </a:rPr>
              <a:t>Впливу</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бароко</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зазнали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творчість</a:t>
            </a:r>
            <a:r>
              <a:rPr lang="ru-RU" sz="2400" dirty="0" smtClean="0">
                <a:solidFill>
                  <a:srgbClr val="0000FF"/>
                </a:solidFill>
                <a:latin typeface="Arno Pro Caption" pitchFamily="18" charset="0"/>
              </a:rPr>
              <a:t> </a:t>
            </a:r>
            <a:r>
              <a:rPr lang="ru-RU" sz="2400" dirty="0" err="1" smtClean="0">
                <a:solidFill>
                  <a:srgbClr val="660066"/>
                </a:solidFill>
                <a:latin typeface="Arno Pro Caption" pitchFamily="18" charset="0"/>
              </a:rPr>
              <a:t>Мелетія</a:t>
            </a:r>
            <a:r>
              <a:rPr lang="ru-RU" sz="2400" dirty="0" smtClean="0">
                <a:solidFill>
                  <a:srgbClr val="660066"/>
                </a:solidFill>
                <a:latin typeface="Arno Pro Caption" pitchFamily="18" charset="0"/>
              </a:rPr>
              <a:t> </a:t>
            </a:r>
            <a:r>
              <a:rPr lang="ru-RU" sz="2400" dirty="0" err="1" smtClean="0">
                <a:solidFill>
                  <a:srgbClr val="660066"/>
                </a:solidFill>
                <a:latin typeface="Arno Pro Caption" pitchFamily="18" charset="0"/>
              </a:rPr>
              <a:t>Смотрицького</a:t>
            </a:r>
            <a:r>
              <a:rPr lang="ru-RU" sz="2400" dirty="0" smtClean="0">
                <a:solidFill>
                  <a:srgbClr val="0000FF"/>
                </a:solidFill>
                <a:latin typeface="Arno Pro Caption" pitchFamily="18" charset="0"/>
              </a:rPr>
              <a:t>, а </a:t>
            </a:r>
            <a:r>
              <a:rPr lang="ru-RU" sz="2400" dirty="0" err="1" smtClean="0">
                <a:solidFill>
                  <a:srgbClr val="0000FF"/>
                </a:solidFill>
                <a:latin typeface="Arno Pro Caption" pitchFamily="18" charset="0"/>
              </a:rPr>
              <a:t>також</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віршування</a:t>
            </a:r>
            <a:r>
              <a:rPr lang="ru-RU" sz="2400" dirty="0" smtClean="0">
                <a:solidFill>
                  <a:srgbClr val="0000FF"/>
                </a:solidFill>
                <a:latin typeface="Arno Pro Caption" pitchFamily="18" charset="0"/>
              </a:rPr>
              <a:t> </a:t>
            </a:r>
            <a:r>
              <a:rPr lang="ru-RU" sz="2400" dirty="0" err="1" smtClean="0">
                <a:solidFill>
                  <a:srgbClr val="660066"/>
                </a:solidFill>
                <a:latin typeface="Arno Pro Caption" pitchFamily="18" charset="0"/>
              </a:rPr>
              <a:t>Кирила</a:t>
            </a:r>
            <a:r>
              <a:rPr lang="ru-RU" sz="2400" dirty="0" smtClean="0">
                <a:solidFill>
                  <a:srgbClr val="660066"/>
                </a:solidFill>
                <a:latin typeface="Arno Pro Caption" pitchFamily="18" charset="0"/>
              </a:rPr>
              <a:t> </a:t>
            </a:r>
            <a:r>
              <a:rPr lang="ru-RU" sz="2400" dirty="0" err="1" smtClean="0">
                <a:solidFill>
                  <a:srgbClr val="660066"/>
                </a:solidFill>
                <a:latin typeface="Arno Pro Caption" pitchFamily="18" charset="0"/>
              </a:rPr>
              <a:t>Транквіліона</a:t>
            </a:r>
            <a:r>
              <a:rPr lang="ru-RU" sz="2400" dirty="0" smtClean="0">
                <a:solidFill>
                  <a:srgbClr val="660066"/>
                </a:solidFill>
                <a:latin typeface="Arno Pro Caption" pitchFamily="18" charset="0"/>
              </a:rPr>
              <a:t> </a:t>
            </a:r>
            <a:r>
              <a:rPr lang="ru-RU" sz="2400" dirty="0" err="1" smtClean="0">
                <a:solidFill>
                  <a:srgbClr val="660066"/>
                </a:solidFill>
                <a:latin typeface="Arno Pro Caption" pitchFamily="18" charset="0"/>
              </a:rPr>
              <a:t>Ставровецького</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повною</a:t>
            </a:r>
            <a:r>
              <a:rPr lang="ru-RU" sz="2400" dirty="0" smtClean="0">
                <a:solidFill>
                  <a:srgbClr val="0000FF"/>
                </a:solidFill>
                <a:latin typeface="Arno Pro Caption" pitchFamily="18" charset="0"/>
              </a:rPr>
              <a:t> ж </a:t>
            </a:r>
            <a:r>
              <a:rPr lang="ru-RU" sz="2400" dirty="0" err="1" smtClean="0">
                <a:solidFill>
                  <a:srgbClr val="0000FF"/>
                </a:solidFill>
                <a:latin typeface="Arno Pro Caption" pitchFamily="18" charset="0"/>
              </a:rPr>
              <a:t>перемогою</a:t>
            </a:r>
            <a:r>
              <a:rPr lang="ru-RU" sz="2400" dirty="0" smtClean="0">
                <a:solidFill>
                  <a:srgbClr val="0000FF"/>
                </a:solidFill>
                <a:latin typeface="Arno Pro Caption" pitchFamily="18" charset="0"/>
              </a:rPr>
              <a:t> барокко </a:t>
            </a:r>
            <a:r>
              <a:rPr lang="ru-RU" sz="2400" dirty="0" err="1" smtClean="0">
                <a:solidFill>
                  <a:srgbClr val="0000FF"/>
                </a:solidFill>
                <a:latin typeface="Arno Pro Caption" pitchFamily="18" charset="0"/>
              </a:rPr>
              <a:t>було</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утворення</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Києво-Могилянської</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академії</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цілком</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барокової</a:t>
            </a:r>
            <a:r>
              <a:rPr lang="ru-RU" sz="2400" dirty="0" smtClean="0">
                <a:solidFill>
                  <a:srgbClr val="0000FF"/>
                </a:solidFill>
                <a:latin typeface="Arno Pro Caption" pitchFamily="18" charset="0"/>
              </a:rPr>
              <a:t> за </a:t>
            </a:r>
            <a:r>
              <a:rPr lang="ru-RU" sz="2400" dirty="0" err="1" smtClean="0">
                <a:solidFill>
                  <a:srgbClr val="0000FF"/>
                </a:solidFill>
                <a:latin typeface="Arno Pro Caption" pitchFamily="18" charset="0"/>
              </a:rPr>
              <a:t>суттю</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Серед</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письменства</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цієї</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доби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вирізняються</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такі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постаті</a:t>
            </a:r>
            <a:r>
              <a:rPr lang="ru-RU" sz="2400" dirty="0" smtClean="0">
                <a:solidFill>
                  <a:srgbClr val="0000FF"/>
                </a:solidFill>
                <a:latin typeface="Arno Pro Caption" pitchFamily="18" charset="0"/>
              </a:rPr>
              <a:t>, як </a:t>
            </a:r>
            <a:r>
              <a:rPr lang="ru-RU" sz="2400" dirty="0" smtClean="0">
                <a:solidFill>
                  <a:srgbClr val="660066"/>
                </a:solidFill>
                <a:latin typeface="Arno Pro Caption" pitchFamily="18" charset="0"/>
              </a:rPr>
              <a:t>Петро Могила</a:t>
            </a:r>
            <a:r>
              <a:rPr lang="ru-RU" sz="2400" dirty="0" smtClean="0">
                <a:solidFill>
                  <a:srgbClr val="0000FF"/>
                </a:solidFill>
                <a:latin typeface="Arno Pro Caption" pitchFamily="18" charset="0"/>
              </a:rPr>
              <a:t>, </a:t>
            </a:r>
            <a:r>
              <a:rPr lang="ru-RU" sz="2400" dirty="0" err="1" smtClean="0">
                <a:solidFill>
                  <a:srgbClr val="660066"/>
                </a:solidFill>
                <a:latin typeface="Arno Pro Caption" pitchFamily="18" charset="0"/>
              </a:rPr>
              <a:t>Іван</a:t>
            </a:r>
            <a:r>
              <a:rPr lang="ru-RU" sz="2400" dirty="0" smtClean="0">
                <a:solidFill>
                  <a:srgbClr val="660066"/>
                </a:solidFill>
                <a:latin typeface="Arno Pro Caption" pitchFamily="18" charset="0"/>
              </a:rPr>
              <a:t> </a:t>
            </a:r>
            <a:r>
              <a:rPr lang="ru-RU" sz="2400" dirty="0" err="1" smtClean="0">
                <a:solidFill>
                  <a:srgbClr val="660066"/>
                </a:solidFill>
                <a:latin typeface="Arno Pro Caption" pitchFamily="18" charset="0"/>
              </a:rPr>
              <a:t>Величковський</a:t>
            </a:r>
            <a:r>
              <a:rPr lang="ru-RU" sz="2400" dirty="0" smtClean="0">
                <a:solidFill>
                  <a:srgbClr val="0000FF"/>
                </a:solidFill>
                <a:latin typeface="Arno Pro Caption" pitchFamily="18" charset="0"/>
              </a:rPr>
              <a:t>, </a:t>
            </a:r>
            <a:r>
              <a:rPr lang="ru-RU" sz="2400" dirty="0" smtClean="0">
                <a:solidFill>
                  <a:srgbClr val="660066"/>
                </a:solidFill>
                <a:latin typeface="Arno Pro Caption" pitchFamily="18" charset="0"/>
              </a:rPr>
              <a:t>Стефан </a:t>
            </a:r>
            <a:r>
              <a:rPr lang="ru-RU" sz="2400" dirty="0" err="1" smtClean="0">
                <a:solidFill>
                  <a:srgbClr val="660066"/>
                </a:solidFill>
                <a:latin typeface="Arno Pro Caption" pitchFamily="18" charset="0"/>
              </a:rPr>
              <a:t>Яворський</a:t>
            </a:r>
            <a:r>
              <a:rPr lang="ru-RU" sz="2400" dirty="0" smtClean="0">
                <a:solidFill>
                  <a:srgbClr val="0000FF"/>
                </a:solidFill>
                <a:latin typeface="Arno Pro Caption" pitchFamily="18" charset="0"/>
              </a:rPr>
              <a:t>, </a:t>
            </a:r>
            <a:r>
              <a:rPr lang="ru-RU" sz="2400" dirty="0" err="1" smtClean="0">
                <a:solidFill>
                  <a:srgbClr val="660066"/>
                </a:solidFill>
                <a:latin typeface="Arno Pro Caption" pitchFamily="18" charset="0"/>
              </a:rPr>
              <a:t>Іван</a:t>
            </a:r>
            <a:r>
              <a:rPr lang="ru-RU" sz="2400" dirty="0" smtClean="0">
                <a:solidFill>
                  <a:srgbClr val="660066"/>
                </a:solidFill>
                <a:latin typeface="Arno Pro Caption" pitchFamily="18" charset="0"/>
              </a:rPr>
              <a:t> Мазепа</a:t>
            </a:r>
            <a:r>
              <a:rPr lang="ru-RU" sz="2400" dirty="0" smtClean="0">
                <a:solidFill>
                  <a:srgbClr val="0000FF"/>
                </a:solidFill>
                <a:latin typeface="Arno Pro Caption" pitchFamily="18" charset="0"/>
              </a:rPr>
              <a:t>, </a:t>
            </a:r>
            <a:r>
              <a:rPr lang="ru-RU" sz="2400" dirty="0" smtClean="0">
                <a:solidFill>
                  <a:srgbClr val="660066"/>
                </a:solidFill>
                <a:latin typeface="Arno Pro Caption" pitchFamily="18" charset="0"/>
              </a:rPr>
              <a:t>Феофан Прокопович</a:t>
            </a:r>
            <a:r>
              <a:rPr lang="ru-RU" sz="2400" dirty="0" smtClean="0">
                <a:solidFill>
                  <a:srgbClr val="0000FF"/>
                </a:solidFill>
                <a:latin typeface="Arno Pro Caption" pitchFamily="18" charset="0"/>
              </a:rPr>
              <a:t>, </a:t>
            </a:r>
            <a:r>
              <a:rPr lang="ru-RU" sz="2400" dirty="0" err="1" smtClean="0">
                <a:solidFill>
                  <a:srgbClr val="660066"/>
                </a:solidFill>
                <a:latin typeface="Arno Pro Caption" pitchFamily="18" charset="0"/>
              </a:rPr>
              <a:t>Дмитро</a:t>
            </a:r>
            <a:r>
              <a:rPr lang="ru-RU" sz="2400" dirty="0" smtClean="0">
                <a:solidFill>
                  <a:srgbClr val="660066"/>
                </a:solidFill>
                <a:latin typeface="Arno Pro Caption" pitchFamily="18" charset="0"/>
              </a:rPr>
              <a:t> </a:t>
            </a:r>
            <a:r>
              <a:rPr lang="ru-RU" sz="2400" dirty="0" err="1" smtClean="0">
                <a:solidFill>
                  <a:srgbClr val="660066"/>
                </a:solidFill>
                <a:latin typeface="Arno Pro Caption" pitchFamily="18" charset="0"/>
              </a:rPr>
              <a:t>Туптало</a:t>
            </a:r>
            <a:r>
              <a:rPr lang="ru-RU" sz="2400" dirty="0" smtClean="0">
                <a:solidFill>
                  <a:srgbClr val="0000FF"/>
                </a:solidFill>
                <a:latin typeface="Arno Pro Caption" pitchFamily="18" charset="0"/>
              </a:rPr>
              <a:t>, </a:t>
            </a:r>
            <a:r>
              <a:rPr lang="ru-RU" sz="2400" dirty="0" err="1" smtClean="0">
                <a:solidFill>
                  <a:srgbClr val="660066"/>
                </a:solidFill>
                <a:latin typeface="Arno Pro Caption" pitchFamily="18" charset="0"/>
              </a:rPr>
              <a:t>Григорій</a:t>
            </a:r>
            <a:r>
              <a:rPr lang="ru-RU" sz="2400" dirty="0" smtClean="0">
                <a:solidFill>
                  <a:srgbClr val="660066"/>
                </a:solidFill>
                <a:latin typeface="Arno Pro Caption" pitchFamily="18" charset="0"/>
              </a:rPr>
              <a:t> </a:t>
            </a:r>
            <a:r>
              <a:rPr lang="ru-RU" sz="2400" dirty="0" err="1" smtClean="0">
                <a:solidFill>
                  <a:srgbClr val="660066"/>
                </a:solidFill>
                <a:latin typeface="Arno Pro Caption" pitchFamily="18" charset="0"/>
              </a:rPr>
              <a:t>Граб’янка</a:t>
            </a:r>
            <a:r>
              <a:rPr lang="ru-RU" sz="2400" dirty="0" smtClean="0">
                <a:solidFill>
                  <a:srgbClr val="0000FF"/>
                </a:solidFill>
                <a:latin typeface="Arno Pro Caption" pitchFamily="18" charset="0"/>
              </a:rPr>
              <a:t>, </a:t>
            </a:r>
            <a:r>
              <a:rPr lang="ru-RU" sz="2400" dirty="0" err="1" smtClean="0">
                <a:solidFill>
                  <a:srgbClr val="660066"/>
                </a:solidFill>
                <a:latin typeface="Arno Pro Caption" pitchFamily="18" charset="0"/>
              </a:rPr>
              <a:t>Самійло</a:t>
            </a:r>
            <a:r>
              <a:rPr lang="ru-RU" sz="2400" dirty="0" smtClean="0">
                <a:solidFill>
                  <a:srgbClr val="660066"/>
                </a:solidFill>
                <a:latin typeface="Arno Pro Caption" pitchFamily="18" charset="0"/>
              </a:rPr>
              <a:t> Величко</a:t>
            </a:r>
            <a:r>
              <a:rPr lang="ru-RU" sz="2400" dirty="0" smtClean="0">
                <a:solidFill>
                  <a:srgbClr val="0000FF"/>
                </a:solidFill>
                <a:latin typeface="Arno Pro Caption" pitchFamily="18" charset="0"/>
              </a:rPr>
              <a:t>, автор </a:t>
            </a:r>
            <a:r>
              <a:rPr lang="ru-RU" sz="2400" dirty="0" err="1" smtClean="0">
                <a:solidFill>
                  <a:srgbClr val="0000FF"/>
                </a:solidFill>
                <a:latin typeface="Arno Pro Caption" pitchFamily="18" charset="0"/>
              </a:rPr>
              <a:t>літопису</a:t>
            </a:r>
            <a:r>
              <a:rPr lang="ru-RU" sz="2400" dirty="0" smtClean="0">
                <a:solidFill>
                  <a:srgbClr val="0000FF"/>
                </a:solidFill>
                <a:latin typeface="Arno Pro Caption" pitchFamily="18" charset="0"/>
              </a:rPr>
              <a:t> </a:t>
            </a:r>
            <a:r>
              <a:rPr lang="ru-RU" sz="2400" dirty="0" err="1" smtClean="0">
                <a:solidFill>
                  <a:srgbClr val="660066"/>
                </a:solidFill>
                <a:latin typeface="Arno Pro Caption" pitchFamily="18" charset="0"/>
              </a:rPr>
              <a:t>Самовидця</a:t>
            </a:r>
            <a:r>
              <a:rPr lang="ru-RU" sz="2400" dirty="0" smtClean="0">
                <a:solidFill>
                  <a:srgbClr val="0000FF"/>
                </a:solidFill>
                <a:latin typeface="Arno Pro Caption" pitchFamily="18" charset="0"/>
              </a:rPr>
              <a:t>. Але </a:t>
            </a:r>
            <a:r>
              <a:rPr lang="ru-RU" sz="2400" dirty="0" err="1" smtClean="0">
                <a:solidFill>
                  <a:srgbClr val="0000FF"/>
                </a:solidFill>
                <a:latin typeface="Arno Pro Caption" pitchFamily="18" charset="0"/>
              </a:rPr>
              <a:t>найяскравішим</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представником</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українського</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бароко</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був</a:t>
            </a:r>
            <a:r>
              <a:rPr lang="ru-RU" sz="2400" dirty="0" smtClean="0">
                <a:solidFill>
                  <a:srgbClr val="0000FF"/>
                </a:solidFill>
                <a:latin typeface="Arno Pro Caption" pitchFamily="18" charset="0"/>
              </a:rPr>
              <a:t> </a:t>
            </a:r>
            <a:r>
              <a:rPr lang="ru-RU" sz="2400" dirty="0" err="1" smtClean="0">
                <a:solidFill>
                  <a:srgbClr val="660066"/>
                </a:solidFill>
                <a:latin typeface="Arno Pro Caption" pitchFamily="18" charset="0"/>
              </a:rPr>
              <a:t>Григорій</a:t>
            </a:r>
            <a:r>
              <a:rPr lang="ru-RU" sz="2400" dirty="0" smtClean="0">
                <a:solidFill>
                  <a:srgbClr val="660066"/>
                </a:solidFill>
                <a:latin typeface="Arno Pro Caption" pitchFamily="18" charset="0"/>
              </a:rPr>
              <a:t> Сковорода.</a:t>
            </a:r>
          </a:p>
        </p:txBody>
      </p:sp>
    </p:spTree>
    <p:extLst>
      <p:ext uri="{BB962C8B-B14F-4D97-AF65-F5344CB8AC3E}">
        <p14:creationId xmlns:p14="http://schemas.microsoft.com/office/powerpoint/2010/main" val="3497967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ctrTitle"/>
            <p:custDataLst>
              <p:tags r:id="rId1"/>
            </p:custDataLst>
          </p:nvPr>
        </p:nvSpPr>
        <p:spPr>
          <a:xfrm>
            <a:off x="0" y="285750"/>
            <a:ext cx="5100638" cy="5357813"/>
          </a:xfrm>
        </p:spPr>
        <p:txBody>
          <a:bodyPr/>
          <a:lstStyle/>
          <a:p>
            <a:pPr>
              <a:lnSpc>
                <a:spcPct val="150000"/>
              </a:lnSpc>
            </a:pPr>
            <a:r>
              <a:rPr lang="ru-RU" sz="2400" i="1" dirty="0" err="1" smtClean="0">
                <a:solidFill>
                  <a:srgbClr val="0000FF"/>
                </a:solidFill>
                <a:latin typeface="Arno Pro Caption" pitchFamily="18" charset="0"/>
              </a:rPr>
              <a:t>Звелася</a:t>
            </a:r>
            <a:r>
              <a:rPr lang="ru-RU" sz="2400" i="1" dirty="0" smtClean="0">
                <a:solidFill>
                  <a:srgbClr val="0000FF"/>
                </a:solidFill>
                <a:latin typeface="Arno Pro Caption" pitchFamily="18" charset="0"/>
              </a:rPr>
              <a:t> люта </a:t>
            </a:r>
            <a:r>
              <a:rPr lang="ru-RU" sz="2400" i="1" dirty="0" err="1" smtClean="0">
                <a:solidFill>
                  <a:srgbClr val="0000FF"/>
                </a:solidFill>
                <a:latin typeface="Arno Pro Caption" pitchFamily="18" charset="0"/>
              </a:rPr>
              <a:t>велич</a:t>
            </a:r>
            <a:r>
              <a:rPr lang="ru-RU" sz="2400" i="1" dirty="0" smtClean="0">
                <a:solidFill>
                  <a:srgbClr val="0000FF"/>
                </a:solidFill>
                <a:latin typeface="Arno Pro Caption" pitchFamily="18" charset="0"/>
              </a:rPr>
              <a:t> </a:t>
            </a:r>
            <a:r>
              <a:rPr lang="ru-RU" sz="2400" i="1" dirty="0" err="1" smtClean="0">
                <a:solidFill>
                  <a:srgbClr val="0000FF"/>
                </a:solidFill>
                <a:latin typeface="Arno Pro Caption" pitchFamily="18" charset="0"/>
              </a:rPr>
              <a:t>нанівець</a:t>
            </a:r>
            <a:r>
              <a:rPr lang="ru-RU" sz="2400" i="1" dirty="0" smtClean="0">
                <a:solidFill>
                  <a:srgbClr val="0000FF"/>
                </a:solidFill>
                <a:latin typeface="Arno Pro Caption" pitchFamily="18" charset="0"/>
              </a:rPr>
              <a:t> —</a:t>
            </a:r>
            <a:br>
              <a:rPr lang="ru-RU" sz="2400" i="1" dirty="0" smtClean="0">
                <a:solidFill>
                  <a:srgbClr val="0000FF"/>
                </a:solidFill>
                <a:latin typeface="Arno Pro Caption" pitchFamily="18" charset="0"/>
              </a:rPr>
            </a:br>
            <a:r>
              <a:rPr lang="ru-RU" sz="2400" i="1" dirty="0" smtClean="0">
                <a:solidFill>
                  <a:srgbClr val="0000FF"/>
                </a:solidFill>
                <a:latin typeface="Arno Pro Caption" pitchFamily="18" charset="0"/>
              </a:rPr>
              <a:t>Так </a:t>
            </a:r>
            <a:r>
              <a:rPr lang="ru-RU" sz="2400" i="1" dirty="0" err="1" smtClean="0">
                <a:solidFill>
                  <a:srgbClr val="0000FF"/>
                </a:solidFill>
                <a:latin typeface="Arno Pro Caption" pitchFamily="18" charset="0"/>
              </a:rPr>
              <a:t>церква</a:t>
            </a:r>
            <a:r>
              <a:rPr lang="ru-RU" sz="2400" i="1" dirty="0" smtClean="0">
                <a:solidFill>
                  <a:srgbClr val="0000FF"/>
                </a:solidFill>
                <a:latin typeface="Arno Pro Caption" pitchFamily="18" charset="0"/>
              </a:rPr>
              <a:t> у </a:t>
            </a:r>
            <a:r>
              <a:rPr lang="ru-RU" sz="2400" i="1" dirty="0" err="1" smtClean="0">
                <a:solidFill>
                  <a:srgbClr val="0000FF"/>
                </a:solidFill>
                <a:latin typeface="Arno Pro Caption" pitchFamily="18" charset="0"/>
              </a:rPr>
              <a:t>вогні</a:t>
            </a:r>
            <a:r>
              <a:rPr lang="ru-RU" sz="2400" i="1" dirty="0" smtClean="0">
                <a:solidFill>
                  <a:srgbClr val="0000FF"/>
                </a:solidFill>
                <a:latin typeface="Arno Pro Caption" pitchFamily="18" charset="0"/>
              </a:rPr>
              <a:t> </a:t>
            </a:r>
            <a:r>
              <a:rPr lang="ru-RU" sz="2400" i="1" dirty="0" err="1" smtClean="0">
                <a:solidFill>
                  <a:srgbClr val="0000FF"/>
                </a:solidFill>
                <a:latin typeface="Arno Pro Caption" pitchFamily="18" charset="0"/>
              </a:rPr>
              <a:t>знайшла</a:t>
            </a:r>
            <a:r>
              <a:rPr lang="ru-RU" sz="2400" i="1" dirty="0" smtClean="0">
                <a:solidFill>
                  <a:srgbClr val="0000FF"/>
                </a:solidFill>
                <a:latin typeface="Arno Pro Caption" pitchFamily="18" charset="0"/>
              </a:rPr>
              <a:t> </a:t>
            </a:r>
            <a:r>
              <a:rPr lang="ru-RU" sz="2400" i="1" dirty="0" err="1" smtClean="0">
                <a:solidFill>
                  <a:srgbClr val="0000FF"/>
                </a:solidFill>
                <a:latin typeface="Arno Pro Caption" pitchFamily="18" charset="0"/>
              </a:rPr>
              <a:t>кінець</a:t>
            </a:r>
            <a:r>
              <a:rPr lang="ru-RU" sz="2400" i="1" dirty="0" smtClean="0">
                <a:solidFill>
                  <a:srgbClr val="0000FF"/>
                </a:solidFill>
                <a:latin typeface="Arno Pro Caption" pitchFamily="18" charset="0"/>
              </a:rPr>
              <a:t>.</a:t>
            </a:r>
            <a:br>
              <a:rPr lang="ru-RU" sz="2400" i="1" dirty="0" smtClean="0">
                <a:solidFill>
                  <a:srgbClr val="0000FF"/>
                </a:solidFill>
                <a:latin typeface="Arno Pro Caption" pitchFamily="18" charset="0"/>
              </a:rPr>
            </a:br>
            <a:r>
              <a:rPr lang="ru-RU" sz="2400" i="1" dirty="0" err="1" smtClean="0">
                <a:solidFill>
                  <a:srgbClr val="0000FF"/>
                </a:solidFill>
                <a:latin typeface="Arno Pro Caption" pitchFamily="18" charset="0"/>
              </a:rPr>
              <a:t>Вітрила</a:t>
            </a:r>
            <a:r>
              <a:rPr lang="ru-RU" sz="2400" i="1" dirty="0" smtClean="0">
                <a:solidFill>
                  <a:srgbClr val="0000FF"/>
                </a:solidFill>
                <a:latin typeface="Arno Pro Caption" pitchFamily="18" charset="0"/>
              </a:rPr>
              <a:t> </a:t>
            </a:r>
            <a:r>
              <a:rPr lang="ru-RU" sz="2400" i="1" dirty="0" err="1" smtClean="0">
                <a:solidFill>
                  <a:srgbClr val="0000FF"/>
                </a:solidFill>
                <a:latin typeface="Arno Pro Caption" pitchFamily="18" charset="0"/>
              </a:rPr>
              <a:t>ремонтує</a:t>
            </a:r>
            <a:r>
              <a:rPr lang="ru-RU" sz="2400" i="1" dirty="0" smtClean="0">
                <a:solidFill>
                  <a:srgbClr val="0000FF"/>
                </a:solidFill>
                <a:latin typeface="Arno Pro Caption" pitchFamily="18" charset="0"/>
              </a:rPr>
              <a:t> </a:t>
            </a:r>
            <a:r>
              <a:rPr lang="ru-RU" sz="2400" i="1" dirty="0" err="1" smtClean="0">
                <a:solidFill>
                  <a:srgbClr val="0000FF"/>
                </a:solidFill>
                <a:latin typeface="Arno Pro Caption" pitchFamily="18" charset="0"/>
              </a:rPr>
              <a:t>екіпаж</a:t>
            </a:r>
            <a:r>
              <a:rPr lang="ru-RU" sz="2400" i="1" dirty="0" smtClean="0">
                <a:solidFill>
                  <a:srgbClr val="0000FF"/>
                </a:solidFill>
                <a:latin typeface="Arno Pro Caption" pitchFamily="18" charset="0"/>
              </a:rPr>
              <a:t>,</a:t>
            </a:r>
            <a:br>
              <a:rPr lang="ru-RU" sz="2400" i="1" dirty="0" smtClean="0">
                <a:solidFill>
                  <a:srgbClr val="0000FF"/>
                </a:solidFill>
                <a:latin typeface="Arno Pro Caption" pitchFamily="18" charset="0"/>
              </a:rPr>
            </a:br>
            <a:r>
              <a:rPr lang="ru-RU" sz="2400" i="1" dirty="0" err="1" smtClean="0">
                <a:solidFill>
                  <a:srgbClr val="0000FF"/>
                </a:solidFill>
                <a:latin typeface="Arno Pro Caption" pitchFamily="18" charset="0"/>
              </a:rPr>
              <a:t>Немов</a:t>
            </a:r>
            <a:r>
              <a:rPr lang="ru-RU" sz="2400" i="1" dirty="0" smtClean="0">
                <a:solidFill>
                  <a:srgbClr val="0000FF"/>
                </a:solidFill>
                <a:latin typeface="Arno Pro Caption" pitchFamily="18" charset="0"/>
              </a:rPr>
              <a:t> </a:t>
            </a:r>
            <a:r>
              <a:rPr lang="ru-RU" sz="2400" i="1" dirty="0" err="1" smtClean="0">
                <a:solidFill>
                  <a:srgbClr val="0000FF"/>
                </a:solidFill>
                <a:latin typeface="Arno Pro Caption" pitchFamily="18" charset="0"/>
              </a:rPr>
              <a:t>лахміття</a:t>
            </a:r>
            <a:r>
              <a:rPr lang="ru-RU" sz="2400" i="1" dirty="0" smtClean="0">
                <a:solidFill>
                  <a:srgbClr val="0000FF"/>
                </a:solidFill>
                <a:latin typeface="Arno Pro Caption" pitchFamily="18" charset="0"/>
              </a:rPr>
              <a:t>, </a:t>
            </a:r>
            <a:r>
              <a:rPr lang="ru-RU" sz="2400" i="1" dirty="0" err="1" smtClean="0">
                <a:solidFill>
                  <a:srgbClr val="0000FF"/>
                </a:solidFill>
                <a:latin typeface="Arno Pro Caption" pitchFamily="18" charset="0"/>
              </a:rPr>
              <a:t>звис</a:t>
            </a:r>
            <a:r>
              <a:rPr lang="ru-RU" sz="2400" i="1" dirty="0" smtClean="0">
                <a:solidFill>
                  <a:srgbClr val="0000FF"/>
                </a:solidFill>
                <a:latin typeface="Arno Pro Caption" pitchFamily="18" charset="0"/>
              </a:rPr>
              <a:t> наш такелаж,</a:t>
            </a:r>
            <a:br>
              <a:rPr lang="ru-RU" sz="2400" i="1" dirty="0" smtClean="0">
                <a:solidFill>
                  <a:srgbClr val="0000FF"/>
                </a:solidFill>
                <a:latin typeface="Arno Pro Caption" pitchFamily="18" charset="0"/>
              </a:rPr>
            </a:br>
            <a:r>
              <a:rPr lang="ru-RU" sz="2400" i="1" dirty="0" err="1" smtClean="0">
                <a:solidFill>
                  <a:srgbClr val="0000FF"/>
                </a:solidFill>
                <a:latin typeface="Arno Pro Caption" pitchFamily="18" charset="0"/>
              </a:rPr>
              <a:t>Уламки</a:t>
            </a:r>
            <a:r>
              <a:rPr lang="ru-RU" sz="2400" i="1" dirty="0" smtClean="0">
                <a:solidFill>
                  <a:srgbClr val="0000FF"/>
                </a:solidFill>
                <a:latin typeface="Arno Pro Caption" pitchFamily="18" charset="0"/>
              </a:rPr>
              <a:t> </a:t>
            </a:r>
            <a:r>
              <a:rPr lang="ru-RU" sz="2400" i="1" dirty="0" err="1" smtClean="0">
                <a:solidFill>
                  <a:srgbClr val="0000FF"/>
                </a:solidFill>
                <a:latin typeface="Arno Pro Caption" pitchFamily="18" charset="0"/>
              </a:rPr>
              <a:t>скрізь</a:t>
            </a:r>
            <a:r>
              <a:rPr lang="ru-RU" sz="2400" i="1" dirty="0" smtClean="0">
                <a:solidFill>
                  <a:srgbClr val="0000FF"/>
                </a:solidFill>
                <a:latin typeface="Arno Pro Caption" pitchFamily="18" charset="0"/>
              </a:rPr>
              <a:t>. У </a:t>
            </a:r>
            <a:r>
              <a:rPr lang="ru-RU" sz="2400" i="1" dirty="0" err="1" smtClean="0">
                <a:solidFill>
                  <a:srgbClr val="0000FF"/>
                </a:solidFill>
                <a:latin typeface="Arno Pro Caption" pitchFamily="18" charset="0"/>
              </a:rPr>
              <a:t>тій</a:t>
            </a:r>
            <a:r>
              <a:rPr lang="ru-RU" sz="2400" i="1" dirty="0" smtClean="0">
                <a:solidFill>
                  <a:srgbClr val="0000FF"/>
                </a:solidFill>
                <a:latin typeface="Arno Pro Caption" pitchFamily="18" charset="0"/>
              </a:rPr>
              <a:t> </a:t>
            </a:r>
            <a:r>
              <a:rPr lang="ru-RU" sz="2400" i="1" dirty="0" err="1" smtClean="0">
                <a:solidFill>
                  <a:srgbClr val="0000FF"/>
                </a:solidFill>
                <a:latin typeface="Arno Pro Caption" pitchFamily="18" charset="0"/>
              </a:rPr>
              <a:t>шаленій</a:t>
            </a:r>
            <a:r>
              <a:rPr lang="ru-RU" sz="2400" i="1" dirty="0" smtClean="0">
                <a:solidFill>
                  <a:srgbClr val="0000FF"/>
                </a:solidFill>
                <a:latin typeface="Arno Pro Caption" pitchFamily="18" charset="0"/>
              </a:rPr>
              <a:t> </a:t>
            </a:r>
            <a:r>
              <a:rPr lang="ru-RU" sz="2400" i="1" dirty="0" err="1" smtClean="0">
                <a:solidFill>
                  <a:srgbClr val="0000FF"/>
                </a:solidFill>
                <a:latin typeface="Arno Pro Caption" pitchFamily="18" charset="0"/>
              </a:rPr>
              <a:t>грі</a:t>
            </a:r>
            <a:r>
              <a:rPr lang="ru-RU" sz="2400" i="1" dirty="0" smtClean="0">
                <a:solidFill>
                  <a:srgbClr val="0000FF"/>
                </a:solidFill>
                <a:latin typeface="Arno Pro Caption" pitchFamily="18" charset="0"/>
              </a:rPr>
              <a:t/>
            </a:r>
            <a:br>
              <a:rPr lang="ru-RU" sz="2400" i="1" dirty="0" smtClean="0">
                <a:solidFill>
                  <a:srgbClr val="0000FF"/>
                </a:solidFill>
                <a:latin typeface="Arno Pro Caption" pitchFamily="18" charset="0"/>
              </a:rPr>
            </a:br>
            <a:r>
              <a:rPr lang="ru-RU" sz="2400" i="1" dirty="0" err="1" smtClean="0">
                <a:solidFill>
                  <a:srgbClr val="0000FF"/>
                </a:solidFill>
                <a:latin typeface="Arno Pro Caption" pitchFamily="18" charset="0"/>
              </a:rPr>
              <a:t>Було</a:t>
            </a:r>
            <a:r>
              <a:rPr lang="ru-RU" sz="2400" i="1" dirty="0" smtClean="0">
                <a:solidFill>
                  <a:srgbClr val="0000FF"/>
                </a:solidFill>
                <a:latin typeface="Arno Pro Caption" pitchFamily="18" charset="0"/>
              </a:rPr>
              <a:t> </a:t>
            </a:r>
            <a:r>
              <a:rPr lang="ru-RU" sz="2400" i="1" dirty="0" err="1" smtClean="0">
                <a:solidFill>
                  <a:srgbClr val="0000FF"/>
                </a:solidFill>
                <a:latin typeface="Arno Pro Caption" pitchFamily="18" charset="0"/>
              </a:rPr>
              <a:t>сигнальні</a:t>
            </a:r>
            <a:r>
              <a:rPr lang="ru-RU" sz="2400" i="1" dirty="0" smtClean="0">
                <a:solidFill>
                  <a:srgbClr val="0000FF"/>
                </a:solidFill>
                <a:latin typeface="Arno Pro Caption" pitchFamily="18" charset="0"/>
              </a:rPr>
              <a:t> </a:t>
            </a:r>
            <a:r>
              <a:rPr lang="ru-RU" sz="2400" i="1" dirty="0" err="1" smtClean="0">
                <a:solidFill>
                  <a:srgbClr val="0000FF"/>
                </a:solidFill>
                <a:latin typeface="Arno Pro Caption" pitchFamily="18" charset="0"/>
              </a:rPr>
              <a:t>збито</a:t>
            </a:r>
            <a:r>
              <a:rPr lang="ru-RU" sz="2400" i="1" dirty="0" smtClean="0">
                <a:solidFill>
                  <a:srgbClr val="0000FF"/>
                </a:solidFill>
                <a:latin typeface="Arno Pro Caption" pitchFamily="18" charset="0"/>
              </a:rPr>
              <a:t> </a:t>
            </a:r>
            <a:r>
              <a:rPr lang="ru-RU" sz="2400" i="1" dirty="0" err="1" smtClean="0">
                <a:solidFill>
                  <a:srgbClr val="0000FF"/>
                </a:solidFill>
                <a:latin typeface="Arno Pro Caption" pitchFamily="18" charset="0"/>
              </a:rPr>
              <a:t>ліхтарі</a:t>
            </a:r>
            <a:r>
              <a:rPr lang="ru-RU" sz="2400" i="1" dirty="0" smtClean="0">
                <a:solidFill>
                  <a:srgbClr val="0000FF"/>
                </a:solidFill>
                <a:latin typeface="Arno Pro Caption" pitchFamily="18" charset="0"/>
              </a:rPr>
              <a:t>…</a:t>
            </a:r>
            <a:br>
              <a:rPr lang="ru-RU" sz="2400" i="1" dirty="0" smtClean="0">
                <a:solidFill>
                  <a:srgbClr val="0000FF"/>
                </a:solidFill>
                <a:latin typeface="Arno Pro Caption" pitchFamily="18" charset="0"/>
              </a:rPr>
            </a:br>
            <a:r>
              <a:rPr lang="ru-RU" sz="2400" dirty="0" smtClean="0">
                <a:solidFill>
                  <a:srgbClr val="0000FF"/>
                </a:solidFill>
                <a:latin typeface="Arno Pro Caption" pitchFamily="18" charset="0"/>
              </a:rPr>
              <a:t>(Переклад В. </a:t>
            </a:r>
            <a:r>
              <a:rPr lang="ru-RU" sz="2400" dirty="0" err="1" smtClean="0">
                <a:solidFill>
                  <a:srgbClr val="0000FF"/>
                </a:solidFill>
                <a:latin typeface="Arno Pro Caption" pitchFamily="18" charset="0"/>
              </a:rPr>
              <a:t>Коптілова</a:t>
            </a:r>
            <a:r>
              <a:rPr lang="ru-RU" sz="2400" dirty="0" smtClean="0">
                <a:solidFill>
                  <a:srgbClr val="0000FF"/>
                </a:solidFill>
                <a:latin typeface="Arno Pro Caption" pitchFamily="18" charset="0"/>
              </a:rPr>
              <a:t>) </a:t>
            </a:r>
          </a:p>
        </p:txBody>
      </p:sp>
      <p:pic>
        <p:nvPicPr>
          <p:cNvPr id="27651" name="Picture 2"/>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l="28175" b="8571"/>
          <a:stretch>
            <a:fillRect/>
          </a:stretch>
        </p:blipFill>
        <p:spPr bwMode="auto">
          <a:xfrm>
            <a:off x="5643563" y="3000375"/>
            <a:ext cx="2941637"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056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572000" y="357188"/>
            <a:ext cx="4071938"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4"/>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14313" y="1928813"/>
            <a:ext cx="3643312"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6"/>
          <p:cNvSpPr txBox="1">
            <a:spLocks noChangeArrowheads="1"/>
          </p:cNvSpPr>
          <p:nvPr/>
        </p:nvSpPr>
        <p:spPr bwMode="auto">
          <a:xfrm>
            <a:off x="4572000" y="4786313"/>
            <a:ext cx="4071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000">
                <a:solidFill>
                  <a:srgbClr val="660066"/>
                </a:solidFill>
                <a:latin typeface="Arno Pro Caption" pitchFamily="18" charset="0"/>
              </a:rPr>
              <a:t>Мелетія Смотрицького</a:t>
            </a:r>
            <a:endParaRPr lang="ru-RU" sz="2000"/>
          </a:p>
        </p:txBody>
      </p:sp>
      <p:sp>
        <p:nvSpPr>
          <p:cNvPr id="46085" name="TextBox 7"/>
          <p:cNvSpPr txBox="1">
            <a:spLocks noChangeArrowheads="1"/>
          </p:cNvSpPr>
          <p:nvPr/>
        </p:nvSpPr>
        <p:spPr bwMode="auto">
          <a:xfrm>
            <a:off x="142875" y="6000750"/>
            <a:ext cx="3643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000">
                <a:solidFill>
                  <a:srgbClr val="660066"/>
                </a:solidFill>
                <a:latin typeface="Arno Pro Caption" pitchFamily="18" charset="0"/>
              </a:rPr>
              <a:t>Стефан Яворський</a:t>
            </a:r>
            <a:endParaRPr lang="ru-RU" sz="2000"/>
          </a:p>
        </p:txBody>
      </p:sp>
    </p:spTree>
    <p:extLst>
      <p:ext uri="{BB962C8B-B14F-4D97-AF65-F5344CB8AC3E}">
        <p14:creationId xmlns:p14="http://schemas.microsoft.com/office/powerpoint/2010/main" val="29018835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t="5333"/>
          <a:stretch>
            <a:fillRect/>
          </a:stretch>
        </p:blipFill>
        <p:spPr bwMode="auto">
          <a:xfrm>
            <a:off x="214313" y="642938"/>
            <a:ext cx="3873500"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3"/>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500563" y="642938"/>
            <a:ext cx="4267200"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Box 5"/>
          <p:cNvSpPr txBox="1">
            <a:spLocks noChangeArrowheads="1"/>
          </p:cNvSpPr>
          <p:nvPr/>
        </p:nvSpPr>
        <p:spPr bwMode="auto">
          <a:xfrm>
            <a:off x="214313" y="5715000"/>
            <a:ext cx="3857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000">
                <a:solidFill>
                  <a:srgbClr val="660066"/>
                </a:solidFill>
                <a:latin typeface="Arno Pro Caption" pitchFamily="18" charset="0"/>
              </a:rPr>
              <a:t>Іван Мазепа</a:t>
            </a:r>
            <a:endParaRPr lang="ru-RU" sz="2000"/>
          </a:p>
        </p:txBody>
      </p:sp>
      <p:sp>
        <p:nvSpPr>
          <p:cNvPr id="47109" name="TextBox 6"/>
          <p:cNvSpPr txBox="1">
            <a:spLocks noChangeArrowheads="1"/>
          </p:cNvSpPr>
          <p:nvPr/>
        </p:nvSpPr>
        <p:spPr bwMode="auto">
          <a:xfrm>
            <a:off x="4500563" y="5857875"/>
            <a:ext cx="428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000">
                <a:solidFill>
                  <a:srgbClr val="660066"/>
                </a:solidFill>
                <a:latin typeface="Arno Pro Caption" pitchFamily="18" charset="0"/>
              </a:rPr>
              <a:t>Феофан Прокопович</a:t>
            </a:r>
            <a:endParaRPr lang="ru-RU" sz="2000"/>
          </a:p>
        </p:txBody>
      </p:sp>
    </p:spTree>
    <p:extLst>
      <p:ext uri="{BB962C8B-B14F-4D97-AF65-F5344CB8AC3E}">
        <p14:creationId xmlns:p14="http://schemas.microsoft.com/office/powerpoint/2010/main" val="1178494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857750" y="357188"/>
            <a:ext cx="40005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3"/>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357188" y="428625"/>
            <a:ext cx="4071937"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Box 5"/>
          <p:cNvSpPr txBox="1">
            <a:spLocks noChangeArrowheads="1"/>
          </p:cNvSpPr>
          <p:nvPr/>
        </p:nvSpPr>
        <p:spPr bwMode="auto">
          <a:xfrm>
            <a:off x="4857750" y="5857875"/>
            <a:ext cx="4000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000">
                <a:solidFill>
                  <a:srgbClr val="660066"/>
                </a:solidFill>
                <a:latin typeface="Arno Pro Caption" pitchFamily="18" charset="0"/>
              </a:rPr>
              <a:t>Дмитро Туптало</a:t>
            </a:r>
            <a:endParaRPr lang="ru-RU" sz="2000"/>
          </a:p>
        </p:txBody>
      </p:sp>
      <p:sp>
        <p:nvSpPr>
          <p:cNvPr id="48133" name="TextBox 6"/>
          <p:cNvSpPr txBox="1">
            <a:spLocks noChangeArrowheads="1"/>
          </p:cNvSpPr>
          <p:nvPr/>
        </p:nvSpPr>
        <p:spPr bwMode="auto">
          <a:xfrm>
            <a:off x="357188" y="5786438"/>
            <a:ext cx="4071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2000">
                <a:solidFill>
                  <a:srgbClr val="660066"/>
                </a:solidFill>
                <a:latin typeface="Arno Pro Caption" pitchFamily="18" charset="0"/>
              </a:rPr>
              <a:t>Самійло Величко</a:t>
            </a:r>
            <a:endParaRPr lang="ru-RU" sz="2000"/>
          </a:p>
        </p:txBody>
      </p:sp>
    </p:spTree>
    <p:extLst>
      <p:ext uri="{BB962C8B-B14F-4D97-AF65-F5344CB8AC3E}">
        <p14:creationId xmlns:p14="http://schemas.microsoft.com/office/powerpoint/2010/main" val="3345590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ctrTitle"/>
            <p:custDataLst>
              <p:tags r:id="rId1"/>
            </p:custDataLst>
          </p:nvPr>
        </p:nvSpPr>
        <p:spPr>
          <a:xfrm>
            <a:off x="395536" y="620688"/>
            <a:ext cx="8280920" cy="5544616"/>
          </a:xfrm>
        </p:spPr>
        <p:txBody>
          <a:bodyPr>
            <a:normAutofit fontScale="90000"/>
          </a:bodyPr>
          <a:lstStyle/>
          <a:p>
            <a:pPr algn="l"/>
            <a:r>
              <a:rPr lang="ru-RU" sz="2800" b="1" dirty="0" err="1" smtClean="0">
                <a:solidFill>
                  <a:srgbClr val="800000"/>
                </a:solidFill>
                <a:latin typeface="Arno Pro Caption" pitchFamily="18" charset="0"/>
              </a:rPr>
              <a:t>Сенкан</a:t>
            </a:r>
            <a:r>
              <a:rPr lang="ru-RU" sz="2400" dirty="0" smtClean="0">
                <a:solidFill>
                  <a:srgbClr val="660066"/>
                </a:solidFill>
                <a:latin typeface="Arno Pro Caption" pitchFamily="18" charset="0"/>
              </a:rPr>
              <a:t> — </a:t>
            </a:r>
            <a:r>
              <a:rPr lang="ru-RU" sz="2400" dirty="0" err="1" smtClean="0">
                <a:solidFill>
                  <a:srgbClr val="660066"/>
                </a:solidFill>
                <a:latin typeface="Arno Pro Caption" pitchFamily="18" charset="0"/>
              </a:rPr>
              <a:t>п’ятирядковий</a:t>
            </a:r>
            <a:r>
              <a:rPr lang="ru-RU" sz="2400" dirty="0" smtClean="0">
                <a:solidFill>
                  <a:srgbClr val="660066"/>
                </a:solidFill>
                <a:latin typeface="Arno Pro Caption" pitchFamily="18" charset="0"/>
              </a:rPr>
              <a:t> </a:t>
            </a:r>
            <a:r>
              <a:rPr lang="ru-RU" sz="2400" dirty="0" err="1" smtClean="0">
                <a:solidFill>
                  <a:srgbClr val="660066"/>
                </a:solidFill>
                <a:latin typeface="Arno Pro Caption" pitchFamily="18" charset="0"/>
              </a:rPr>
              <a:t>неримований</a:t>
            </a:r>
            <a:r>
              <a:rPr lang="ru-RU" sz="2400" dirty="0" smtClean="0">
                <a:solidFill>
                  <a:srgbClr val="660066"/>
                </a:solidFill>
                <a:latin typeface="Arno Pro Caption" pitchFamily="18" charset="0"/>
              </a:rPr>
              <a:t> </a:t>
            </a:r>
            <a:r>
              <a:rPr lang="ru-RU" sz="2400" dirty="0" err="1" smtClean="0">
                <a:solidFill>
                  <a:srgbClr val="660066"/>
                </a:solidFill>
                <a:latin typeface="Arno Pro Caption" pitchFamily="18" charset="0"/>
              </a:rPr>
              <a:t>вірш</a:t>
            </a:r>
            <a:r>
              <a:rPr lang="ru-RU" sz="2400" dirty="0" smtClean="0">
                <a:solidFill>
                  <a:srgbClr val="660066"/>
                </a:solidFill>
                <a:latin typeface="Arno Pro Caption" pitchFamily="18" charset="0"/>
              </a:rPr>
              <a:t>, </a:t>
            </a:r>
            <a:r>
              <a:rPr lang="ru-RU" sz="2400" dirty="0" err="1" smtClean="0">
                <a:solidFill>
                  <a:srgbClr val="660066"/>
                </a:solidFill>
                <a:latin typeface="Arno Pro Caption" pitchFamily="18" charset="0"/>
              </a:rPr>
              <a:t>який</a:t>
            </a:r>
            <a:r>
              <a:rPr lang="ru-RU" sz="2400" dirty="0" smtClean="0">
                <a:solidFill>
                  <a:srgbClr val="660066"/>
                </a:solidFill>
                <a:latin typeface="Arno Pro Caption" pitchFamily="18" charset="0"/>
              </a:rPr>
              <a:t> </a:t>
            </a:r>
            <a:r>
              <a:rPr lang="ru-RU" sz="2400" dirty="0" err="1" smtClean="0">
                <a:solidFill>
                  <a:srgbClr val="660066"/>
                </a:solidFill>
                <a:latin typeface="Arno Pro Caption" pitchFamily="18" charset="0"/>
              </a:rPr>
              <a:t>складається</a:t>
            </a:r>
            <a:r>
              <a:rPr lang="ru-RU" sz="2400" dirty="0" smtClean="0">
                <a:solidFill>
                  <a:srgbClr val="660066"/>
                </a:solidFill>
                <a:latin typeface="Arno Pro Caption" pitchFamily="18" charset="0"/>
              </a:rPr>
              <a:t> за схемою:</a:t>
            </a:r>
            <a:r>
              <a:rPr lang="ru-RU" sz="2400" dirty="0" smtClean="0">
                <a:latin typeface="Arno Pro Caption" pitchFamily="18" charset="0"/>
              </a:rPr>
              <a:t/>
            </a:r>
            <a:br>
              <a:rPr lang="ru-RU" sz="2400" dirty="0" smtClean="0">
                <a:latin typeface="Arno Pro Caption" pitchFamily="18" charset="0"/>
              </a:rPr>
            </a:br>
            <a:r>
              <a:rPr lang="ru-RU" sz="2400" dirty="0" smtClean="0">
                <a:latin typeface="Arno Pro Caption" pitchFamily="18" charset="0"/>
              </a:rPr>
              <a:t/>
            </a:r>
            <a:br>
              <a:rPr lang="ru-RU" sz="2400" dirty="0" smtClean="0">
                <a:latin typeface="Arno Pro Caption" pitchFamily="18" charset="0"/>
              </a:rPr>
            </a:br>
            <a:r>
              <a:rPr lang="ru-RU" sz="2400" dirty="0" smtClean="0">
                <a:solidFill>
                  <a:srgbClr val="660066"/>
                </a:solidFill>
                <a:latin typeface="Arno Pro Caption" pitchFamily="18" charset="0"/>
              </a:rPr>
              <a:t>1 рядок </a:t>
            </a:r>
            <a:r>
              <a:rPr lang="ru-RU" sz="2000" dirty="0" smtClean="0">
                <a:solidFill>
                  <a:srgbClr val="0000FF"/>
                </a:solidFill>
                <a:latin typeface="Arno Pro Caption" pitchFamily="18" charset="0"/>
              </a:rPr>
              <a:t>— слово-тема (</a:t>
            </a:r>
            <a:r>
              <a:rPr lang="ru-RU" sz="2000" dirty="0" err="1" smtClean="0">
                <a:solidFill>
                  <a:srgbClr val="0000FF"/>
                </a:solidFill>
                <a:latin typeface="Arno Pro Caption" pitchFamily="18" charset="0"/>
              </a:rPr>
              <a:t>іменник</a:t>
            </a:r>
            <a:r>
              <a:rPr lang="ru-RU" sz="2000" dirty="0" smtClean="0">
                <a:solidFill>
                  <a:srgbClr val="0000FF"/>
                </a:solidFill>
                <a:latin typeface="Arno Pro Caption" pitchFamily="18" charset="0"/>
              </a:rPr>
              <a:t>),</a:t>
            </a:r>
            <a:br>
              <a:rPr lang="ru-RU" sz="2000" dirty="0" smtClean="0">
                <a:solidFill>
                  <a:srgbClr val="0000FF"/>
                </a:solidFill>
                <a:latin typeface="Arno Pro Caption" pitchFamily="18" charset="0"/>
              </a:rPr>
            </a:br>
            <a:r>
              <a:rPr lang="ru-RU" sz="2400" dirty="0" smtClean="0">
                <a:solidFill>
                  <a:srgbClr val="660066"/>
                </a:solidFill>
                <a:latin typeface="Arno Pro Caption" pitchFamily="18" charset="0"/>
              </a:rPr>
              <a:t>2 рядок </a:t>
            </a:r>
            <a:r>
              <a:rPr lang="ru-RU" sz="2000" dirty="0" smtClean="0">
                <a:solidFill>
                  <a:srgbClr val="0000FF"/>
                </a:solidFill>
                <a:latin typeface="Arno Pro Caption" pitchFamily="18" charset="0"/>
              </a:rPr>
              <a:t>— 2 </a:t>
            </a:r>
            <a:r>
              <a:rPr lang="ru-RU" sz="2000" dirty="0" err="1" smtClean="0">
                <a:solidFill>
                  <a:srgbClr val="0000FF"/>
                </a:solidFill>
                <a:latin typeface="Arno Pro Caption" pitchFamily="18" charset="0"/>
              </a:rPr>
              <a:t>прикметники</a:t>
            </a:r>
            <a:r>
              <a:rPr lang="ru-RU" sz="2000" dirty="0" smtClean="0">
                <a:solidFill>
                  <a:srgbClr val="0000FF"/>
                </a:solidFill>
                <a:latin typeface="Arno Pro Caption" pitchFamily="18" charset="0"/>
              </a:rPr>
              <a:t> (</a:t>
            </a:r>
            <a:r>
              <a:rPr lang="ru-RU" sz="2000" dirty="0" err="1" smtClean="0">
                <a:solidFill>
                  <a:srgbClr val="0000FF"/>
                </a:solidFill>
                <a:latin typeface="Arno Pro Caption" pitchFamily="18" charset="0"/>
              </a:rPr>
              <a:t>означення</a:t>
            </a:r>
            <a:r>
              <a:rPr lang="ru-RU" sz="2000" dirty="0" smtClean="0">
                <a:solidFill>
                  <a:srgbClr val="0000FF"/>
                </a:solidFill>
                <a:latin typeface="Arno Pro Caption" pitchFamily="18" charset="0"/>
              </a:rPr>
              <a:t> теми),</a:t>
            </a:r>
            <a:br>
              <a:rPr lang="ru-RU" sz="2000" dirty="0" smtClean="0">
                <a:solidFill>
                  <a:srgbClr val="0000FF"/>
                </a:solidFill>
                <a:latin typeface="Arno Pro Caption" pitchFamily="18" charset="0"/>
              </a:rPr>
            </a:br>
            <a:r>
              <a:rPr lang="ru-RU" sz="2400" dirty="0" smtClean="0">
                <a:solidFill>
                  <a:srgbClr val="660066"/>
                </a:solidFill>
                <a:latin typeface="Arno Pro Caption" pitchFamily="18" charset="0"/>
              </a:rPr>
              <a:t>3 рядок </a:t>
            </a:r>
            <a:r>
              <a:rPr lang="ru-RU" sz="2000" dirty="0" smtClean="0">
                <a:solidFill>
                  <a:srgbClr val="0000FF"/>
                </a:solidFill>
                <a:latin typeface="Arno Pro Caption" pitchFamily="18" charset="0"/>
              </a:rPr>
              <a:t>— 3 </a:t>
            </a:r>
            <a:r>
              <a:rPr lang="ru-RU" sz="2000" dirty="0" err="1" smtClean="0">
                <a:solidFill>
                  <a:srgbClr val="0000FF"/>
                </a:solidFill>
                <a:latin typeface="Arno Pro Caption" pitchFamily="18" charset="0"/>
              </a:rPr>
              <a:t>дієслова</a:t>
            </a:r>
            <a:r>
              <a:rPr lang="ru-RU" sz="2000" dirty="0" smtClean="0">
                <a:solidFill>
                  <a:srgbClr val="0000FF"/>
                </a:solidFill>
                <a:latin typeface="Arno Pro Caption" pitchFamily="18" charset="0"/>
              </a:rPr>
              <a:t> (</a:t>
            </a:r>
            <a:r>
              <a:rPr lang="ru-RU" sz="2000" dirty="0" err="1" smtClean="0">
                <a:solidFill>
                  <a:srgbClr val="0000FF"/>
                </a:solidFill>
                <a:latin typeface="Arno Pro Caption" pitchFamily="18" charset="0"/>
              </a:rPr>
              <a:t>активність</a:t>
            </a:r>
            <a:r>
              <a:rPr lang="ru-RU" sz="2000" dirty="0" smtClean="0">
                <a:solidFill>
                  <a:srgbClr val="0000FF"/>
                </a:solidFill>
                <a:latin typeface="Arno Pro Caption" pitchFamily="18" charset="0"/>
              </a:rPr>
              <a:t>, </a:t>
            </a:r>
            <a:r>
              <a:rPr lang="ru-RU" sz="2000" dirty="0" err="1" smtClean="0">
                <a:solidFill>
                  <a:srgbClr val="0000FF"/>
                </a:solidFill>
                <a:latin typeface="Arno Pro Caption" pitchFamily="18" charset="0"/>
              </a:rPr>
              <a:t>дієвість</a:t>
            </a:r>
            <a:r>
              <a:rPr lang="ru-RU" sz="2000" dirty="0" smtClean="0">
                <a:solidFill>
                  <a:srgbClr val="0000FF"/>
                </a:solidFill>
                <a:latin typeface="Arno Pro Caption" pitchFamily="18" charset="0"/>
              </a:rPr>
              <a:t>, </a:t>
            </a:r>
            <a:r>
              <a:rPr lang="ru-RU" sz="2000" dirty="0" err="1" smtClean="0">
                <a:solidFill>
                  <a:srgbClr val="0000FF"/>
                </a:solidFill>
                <a:latin typeface="Arno Pro Caption" pitchFamily="18" charset="0"/>
              </a:rPr>
              <a:t>пов’язана</a:t>
            </a:r>
            <a:r>
              <a:rPr lang="ru-RU" sz="2000" dirty="0" smtClean="0">
                <a:solidFill>
                  <a:srgbClr val="0000FF"/>
                </a:solidFill>
                <a:latin typeface="Arno Pro Caption" pitchFamily="18" charset="0"/>
              </a:rPr>
              <a:t> з темою),</a:t>
            </a:r>
            <a:br>
              <a:rPr lang="ru-RU" sz="2000" dirty="0" smtClean="0">
                <a:solidFill>
                  <a:srgbClr val="0000FF"/>
                </a:solidFill>
                <a:latin typeface="Arno Pro Caption" pitchFamily="18" charset="0"/>
              </a:rPr>
            </a:br>
            <a:r>
              <a:rPr lang="ru-RU" sz="2400" dirty="0" smtClean="0">
                <a:solidFill>
                  <a:srgbClr val="660066"/>
                </a:solidFill>
                <a:latin typeface="Arno Pro Caption" pitchFamily="18" charset="0"/>
              </a:rPr>
              <a:t>4 рядок </a:t>
            </a:r>
            <a:r>
              <a:rPr lang="ru-RU" sz="2000" dirty="0" smtClean="0">
                <a:solidFill>
                  <a:srgbClr val="0000FF"/>
                </a:solidFill>
                <a:latin typeface="Arno Pro Caption" pitchFamily="18" charset="0"/>
              </a:rPr>
              <a:t>— фраза з </a:t>
            </a:r>
            <a:r>
              <a:rPr lang="ru-RU" sz="2000" dirty="0" err="1" smtClean="0">
                <a:solidFill>
                  <a:srgbClr val="0000FF"/>
                </a:solidFill>
                <a:latin typeface="Arno Pro Caption" pitchFamily="18" charset="0"/>
              </a:rPr>
              <a:t>чотирьох</a:t>
            </a:r>
            <a:r>
              <a:rPr lang="ru-RU" sz="2000" dirty="0" smtClean="0">
                <a:solidFill>
                  <a:srgbClr val="0000FF"/>
                </a:solidFill>
                <a:latin typeface="Arno Pro Caption" pitchFamily="18" charset="0"/>
              </a:rPr>
              <a:t> </a:t>
            </a:r>
            <a:r>
              <a:rPr lang="ru-RU" sz="2000" dirty="0" err="1" smtClean="0">
                <a:solidFill>
                  <a:srgbClr val="0000FF"/>
                </a:solidFill>
                <a:latin typeface="Arno Pro Caption" pitchFamily="18" charset="0"/>
              </a:rPr>
              <a:t>слів</a:t>
            </a:r>
            <a:r>
              <a:rPr lang="ru-RU" sz="2000" dirty="0" smtClean="0">
                <a:solidFill>
                  <a:srgbClr val="0000FF"/>
                </a:solidFill>
                <a:latin typeface="Arno Pro Caption" pitchFamily="18" charset="0"/>
              </a:rPr>
              <a:t> (</a:t>
            </a:r>
            <a:r>
              <a:rPr lang="ru-RU" sz="2000" dirty="0" err="1" smtClean="0">
                <a:solidFill>
                  <a:srgbClr val="0000FF"/>
                </a:solidFill>
                <a:latin typeface="Arno Pro Caption" pitchFamily="18" charset="0"/>
              </a:rPr>
              <a:t>трактування</a:t>
            </a:r>
            <a:r>
              <a:rPr lang="ru-RU" sz="2000" dirty="0" smtClean="0">
                <a:solidFill>
                  <a:srgbClr val="0000FF"/>
                </a:solidFill>
                <a:latin typeface="Arno Pro Caption" pitchFamily="18" charset="0"/>
              </a:rPr>
              <a:t> теми </a:t>
            </a:r>
            <a:r>
              <a:rPr lang="ru-RU" sz="2000" dirty="0" err="1" smtClean="0">
                <a:solidFill>
                  <a:srgbClr val="0000FF"/>
                </a:solidFill>
                <a:latin typeface="Arno Pro Caption" pitchFamily="18" charset="0"/>
              </a:rPr>
              <a:t>або</a:t>
            </a:r>
            <a:r>
              <a:rPr lang="ru-RU" sz="2000" dirty="0" smtClean="0">
                <a:solidFill>
                  <a:srgbClr val="0000FF"/>
                </a:solidFill>
                <a:latin typeface="Arno Pro Caption" pitchFamily="18" charset="0"/>
              </a:rPr>
              <a:t> </a:t>
            </a:r>
            <a:r>
              <a:rPr lang="ru-RU" sz="2000" dirty="0" err="1" smtClean="0">
                <a:solidFill>
                  <a:srgbClr val="0000FF"/>
                </a:solidFill>
                <a:latin typeface="Arno Pro Caption" pitchFamily="18" charset="0"/>
              </a:rPr>
              <a:t>ставлення</a:t>
            </a:r>
            <a:r>
              <a:rPr lang="ru-RU" sz="2000" dirty="0" smtClean="0">
                <a:solidFill>
                  <a:srgbClr val="0000FF"/>
                </a:solidFill>
                <a:latin typeface="Arno Pro Caption" pitchFamily="18" charset="0"/>
              </a:rPr>
              <a:t> до </a:t>
            </a:r>
            <a:r>
              <a:rPr lang="ru-RU" sz="2000" dirty="0" err="1" smtClean="0">
                <a:solidFill>
                  <a:srgbClr val="0000FF"/>
                </a:solidFill>
                <a:latin typeface="Arno Pro Caption" pitchFamily="18" charset="0"/>
              </a:rPr>
              <a:t>неї</a:t>
            </a:r>
            <a:r>
              <a:rPr lang="ru-RU" sz="2000" dirty="0" smtClean="0">
                <a:solidFill>
                  <a:srgbClr val="0000FF"/>
                </a:solidFill>
                <a:latin typeface="Arno Pro Caption" pitchFamily="18" charset="0"/>
              </a:rPr>
              <a:t>),</a:t>
            </a:r>
            <a:br>
              <a:rPr lang="ru-RU" sz="2000" dirty="0" smtClean="0">
                <a:solidFill>
                  <a:srgbClr val="0000FF"/>
                </a:solidFill>
                <a:latin typeface="Arno Pro Caption" pitchFamily="18" charset="0"/>
              </a:rPr>
            </a:br>
            <a:r>
              <a:rPr lang="ru-RU" sz="2400" dirty="0" smtClean="0">
                <a:solidFill>
                  <a:srgbClr val="660066"/>
                </a:solidFill>
                <a:latin typeface="Arno Pro Caption" pitchFamily="18" charset="0"/>
              </a:rPr>
              <a:t>5 рядок </a:t>
            </a:r>
            <a:r>
              <a:rPr lang="ru-RU" sz="2000" dirty="0" smtClean="0">
                <a:solidFill>
                  <a:srgbClr val="0000FF"/>
                </a:solidFill>
                <a:latin typeface="Arno Pro Caption" pitchFamily="18" charset="0"/>
              </a:rPr>
              <a:t>— слово-</a:t>
            </a:r>
            <a:r>
              <a:rPr lang="ru-RU" sz="2000" dirty="0" err="1" smtClean="0">
                <a:solidFill>
                  <a:srgbClr val="0000FF"/>
                </a:solidFill>
                <a:latin typeface="Arno Pro Caption" pitchFamily="18" charset="0"/>
              </a:rPr>
              <a:t>висновок</a:t>
            </a:r>
            <a:r>
              <a:rPr lang="ru-RU" sz="2000" dirty="0" smtClean="0">
                <a:solidFill>
                  <a:srgbClr val="0000FF"/>
                </a:solidFill>
                <a:latin typeface="Arno Pro Caption" pitchFamily="18" charset="0"/>
              </a:rPr>
              <a:t> (</a:t>
            </a:r>
            <a:r>
              <a:rPr lang="ru-RU" sz="2000" dirty="0" err="1" smtClean="0">
                <a:solidFill>
                  <a:srgbClr val="0000FF"/>
                </a:solidFill>
                <a:latin typeface="Arno Pro Caption" pitchFamily="18" charset="0"/>
              </a:rPr>
              <a:t>іменник</a:t>
            </a:r>
            <a:r>
              <a:rPr lang="ru-RU" sz="2000" dirty="0" smtClean="0">
                <a:solidFill>
                  <a:srgbClr val="0000FF"/>
                </a:solidFill>
                <a:latin typeface="Arno Pro Caption" pitchFamily="18" charset="0"/>
              </a:rPr>
              <a:t>, </a:t>
            </a:r>
            <a:r>
              <a:rPr lang="ru-RU" sz="2000" dirty="0" err="1" smtClean="0">
                <a:solidFill>
                  <a:srgbClr val="0000FF"/>
                </a:solidFill>
                <a:latin typeface="Arno Pro Caption" pitchFamily="18" charset="0"/>
              </a:rPr>
              <a:t>синонім</a:t>
            </a:r>
            <a:r>
              <a:rPr lang="ru-RU" sz="2000" dirty="0" smtClean="0">
                <a:solidFill>
                  <a:srgbClr val="0000FF"/>
                </a:solidFill>
                <a:latin typeface="Arno Pro Caption" pitchFamily="18" charset="0"/>
              </a:rPr>
              <a:t> (</a:t>
            </a:r>
            <a:r>
              <a:rPr lang="ru-RU" sz="2000" dirty="0" err="1" smtClean="0">
                <a:solidFill>
                  <a:srgbClr val="0000FF"/>
                </a:solidFill>
                <a:latin typeface="Arno Pro Caption" pitchFamily="18" charset="0"/>
              </a:rPr>
              <a:t>або</a:t>
            </a:r>
            <a:r>
              <a:rPr lang="ru-RU" sz="2000" dirty="0" smtClean="0">
                <a:solidFill>
                  <a:srgbClr val="0000FF"/>
                </a:solidFill>
                <a:latin typeface="Arno Pro Caption" pitchFamily="18" charset="0"/>
              </a:rPr>
              <a:t> </a:t>
            </a:r>
            <a:r>
              <a:rPr lang="ru-RU" sz="2000" dirty="0" err="1" smtClean="0">
                <a:solidFill>
                  <a:srgbClr val="0000FF"/>
                </a:solidFill>
                <a:latin typeface="Arno Pro Caption" pitchFamily="18" charset="0"/>
              </a:rPr>
              <a:t>висновок</a:t>
            </a:r>
            <a:r>
              <a:rPr lang="ru-RU" sz="2000" dirty="0" smtClean="0">
                <a:solidFill>
                  <a:srgbClr val="0000FF"/>
                </a:solidFill>
                <a:latin typeface="Arno Pro Caption" pitchFamily="18" charset="0"/>
              </a:rPr>
              <a:t>) до теми).</a:t>
            </a:r>
            <a:r>
              <a:rPr lang="ru-RU" sz="2000" dirty="0" smtClean="0">
                <a:latin typeface="Arno Pro Caption" pitchFamily="18" charset="0"/>
              </a:rPr>
              <a:t/>
            </a:r>
            <a:br>
              <a:rPr lang="ru-RU" sz="2000" dirty="0" smtClean="0">
                <a:latin typeface="Arno Pro Caption" pitchFamily="18" charset="0"/>
              </a:rPr>
            </a:br>
            <a:r>
              <a:rPr lang="ru-RU" sz="2400" dirty="0" smtClean="0">
                <a:latin typeface="Arno Pro Caption" pitchFamily="18" charset="0"/>
              </a:rPr>
              <a:t/>
            </a:r>
            <a:br>
              <a:rPr lang="ru-RU" sz="2400" dirty="0" smtClean="0">
                <a:latin typeface="Arno Pro Caption" pitchFamily="18" charset="0"/>
              </a:rPr>
            </a:br>
            <a:r>
              <a:rPr lang="ru-RU" sz="2400" b="1" dirty="0" smtClean="0">
                <a:solidFill>
                  <a:srgbClr val="800000"/>
                </a:solidFill>
                <a:latin typeface="Arno Pro Caption" pitchFamily="18" charset="0"/>
              </a:rPr>
              <a:t>Приклад </a:t>
            </a:r>
            <a:r>
              <a:rPr lang="ru-RU" sz="2400" b="1" dirty="0" err="1" smtClean="0">
                <a:solidFill>
                  <a:srgbClr val="800000"/>
                </a:solidFill>
                <a:latin typeface="Arno Pro Caption" pitchFamily="18" charset="0"/>
              </a:rPr>
              <a:t>сенкану</a:t>
            </a:r>
            <a:r>
              <a:rPr lang="ru-RU" sz="2400" dirty="0" smtClean="0">
                <a:latin typeface="Arno Pro Caption" pitchFamily="18" charset="0"/>
              </a:rPr>
              <a:t/>
            </a:r>
            <a:br>
              <a:rPr lang="ru-RU" sz="2400" dirty="0" smtClean="0">
                <a:latin typeface="Arno Pro Caption" pitchFamily="18" charset="0"/>
              </a:rPr>
            </a:br>
            <a:r>
              <a:rPr lang="ru-RU" sz="2400" dirty="0" smtClean="0">
                <a:latin typeface="Arno Pro Caption" pitchFamily="18" charset="0"/>
              </a:rPr>
              <a:t/>
            </a:r>
            <a:br>
              <a:rPr lang="ru-RU" sz="2400" dirty="0" smtClean="0">
                <a:latin typeface="Arno Pro Caption" pitchFamily="18" charset="0"/>
              </a:rPr>
            </a:br>
            <a:r>
              <a:rPr lang="ru-RU" sz="2800" i="1" dirty="0" err="1" smtClean="0">
                <a:solidFill>
                  <a:srgbClr val="CC0099"/>
                </a:solidFill>
                <a:latin typeface="Arno Pro Caption" pitchFamily="18" charset="0"/>
              </a:rPr>
              <a:t>Бароко</a:t>
            </a:r>
            <a:r>
              <a:rPr lang="ru-RU" sz="2800" i="1" dirty="0" smtClean="0">
                <a:solidFill>
                  <a:srgbClr val="CC0099"/>
                </a:solidFill>
                <a:latin typeface="Arno Pro Caption" pitchFamily="18" charset="0"/>
              </a:rPr>
              <a:t>,</a:t>
            </a:r>
            <a:br>
              <a:rPr lang="ru-RU" sz="2800" i="1" dirty="0" smtClean="0">
                <a:solidFill>
                  <a:srgbClr val="CC0099"/>
                </a:solidFill>
                <a:latin typeface="Arno Pro Caption" pitchFamily="18" charset="0"/>
              </a:rPr>
            </a:br>
            <a:r>
              <a:rPr lang="ru-RU" sz="2800" i="1" dirty="0" err="1" smtClean="0">
                <a:solidFill>
                  <a:srgbClr val="CC0099"/>
                </a:solidFill>
                <a:latin typeface="Arno Pro Caption" pitchFamily="18" charset="0"/>
              </a:rPr>
              <a:t>Несподіване</a:t>
            </a:r>
            <a:r>
              <a:rPr lang="ru-RU" sz="2800" i="1" dirty="0" smtClean="0">
                <a:solidFill>
                  <a:srgbClr val="CC0099"/>
                </a:solidFill>
                <a:latin typeface="Arno Pro Caption" pitchFamily="18" charset="0"/>
              </a:rPr>
              <a:t>, </a:t>
            </a:r>
            <a:r>
              <a:rPr lang="ru-RU" sz="2800" i="1" dirty="0" err="1" smtClean="0">
                <a:solidFill>
                  <a:srgbClr val="CC0099"/>
                </a:solidFill>
                <a:latin typeface="Arno Pro Caption" pitchFamily="18" charset="0"/>
              </a:rPr>
              <a:t>непередбачуване</a:t>
            </a:r>
            <a:r>
              <a:rPr lang="ru-RU" sz="2800" i="1" dirty="0" smtClean="0">
                <a:solidFill>
                  <a:srgbClr val="CC0099"/>
                </a:solidFill>
                <a:latin typeface="Arno Pro Caption" pitchFamily="18" charset="0"/>
              </a:rPr>
              <a:t>,</a:t>
            </a:r>
            <a:br>
              <a:rPr lang="ru-RU" sz="2800" i="1" dirty="0" smtClean="0">
                <a:solidFill>
                  <a:srgbClr val="CC0099"/>
                </a:solidFill>
                <a:latin typeface="Arno Pro Caption" pitchFamily="18" charset="0"/>
              </a:rPr>
            </a:br>
            <a:r>
              <a:rPr lang="ru-RU" sz="2800" i="1" dirty="0" err="1" smtClean="0">
                <a:solidFill>
                  <a:srgbClr val="CC0099"/>
                </a:solidFill>
                <a:latin typeface="Arno Pro Caption" pitchFamily="18" charset="0"/>
              </a:rPr>
              <a:t>Вражає</a:t>
            </a:r>
            <a:r>
              <a:rPr lang="ru-RU" sz="2800" i="1" dirty="0" smtClean="0">
                <a:solidFill>
                  <a:srgbClr val="CC0099"/>
                </a:solidFill>
                <a:latin typeface="Arno Pro Caption" pitchFamily="18" charset="0"/>
              </a:rPr>
              <a:t>, </a:t>
            </a:r>
            <a:r>
              <a:rPr lang="ru-RU" sz="2800" i="1" dirty="0" err="1" smtClean="0">
                <a:solidFill>
                  <a:srgbClr val="CC0099"/>
                </a:solidFill>
                <a:latin typeface="Arno Pro Caption" pitchFamily="18" charset="0"/>
              </a:rPr>
              <a:t>дивує</a:t>
            </a:r>
            <a:r>
              <a:rPr lang="ru-RU" sz="2800" i="1" dirty="0" smtClean="0">
                <a:solidFill>
                  <a:srgbClr val="CC0099"/>
                </a:solidFill>
                <a:latin typeface="Arno Pro Caption" pitchFamily="18" charset="0"/>
              </a:rPr>
              <a:t>, </a:t>
            </a:r>
            <a:r>
              <a:rPr lang="ru-RU" sz="2800" i="1" dirty="0" err="1" smtClean="0">
                <a:solidFill>
                  <a:srgbClr val="CC0099"/>
                </a:solidFill>
                <a:latin typeface="Arno Pro Caption" pitchFamily="18" charset="0"/>
              </a:rPr>
              <a:t>стверджує</a:t>
            </a:r>
            <a:r>
              <a:rPr lang="ru-RU" sz="2800" i="1" dirty="0" smtClean="0">
                <a:solidFill>
                  <a:srgbClr val="CC0099"/>
                </a:solidFill>
                <a:latin typeface="Arno Pro Caption" pitchFamily="18" charset="0"/>
              </a:rPr>
              <a:t>,</a:t>
            </a:r>
            <a:br>
              <a:rPr lang="ru-RU" sz="2800" i="1" dirty="0" smtClean="0">
                <a:solidFill>
                  <a:srgbClr val="CC0099"/>
                </a:solidFill>
                <a:latin typeface="Arno Pro Caption" pitchFamily="18" charset="0"/>
              </a:rPr>
            </a:br>
            <a:r>
              <a:rPr lang="ru-RU" sz="2800" i="1" dirty="0" err="1" smtClean="0">
                <a:solidFill>
                  <a:srgbClr val="CC0099"/>
                </a:solidFill>
                <a:latin typeface="Arno Pro Caption" pitchFamily="18" charset="0"/>
              </a:rPr>
              <a:t>Почуття</a:t>
            </a:r>
            <a:r>
              <a:rPr lang="ru-RU" sz="2800" i="1" dirty="0" smtClean="0">
                <a:solidFill>
                  <a:srgbClr val="CC0099"/>
                </a:solidFill>
                <a:latin typeface="Arno Pro Caption" pitchFamily="18" charset="0"/>
              </a:rPr>
              <a:t> в </a:t>
            </a:r>
            <a:r>
              <a:rPr lang="ru-RU" sz="2800" i="1" dirty="0" err="1" smtClean="0">
                <a:solidFill>
                  <a:srgbClr val="CC0099"/>
                </a:solidFill>
                <a:latin typeface="Arno Pro Caption" pitchFamily="18" charset="0"/>
              </a:rPr>
              <a:t>стані</a:t>
            </a:r>
            <a:r>
              <a:rPr lang="ru-RU" sz="2800" i="1" dirty="0" smtClean="0">
                <a:solidFill>
                  <a:srgbClr val="CC0099"/>
                </a:solidFill>
                <a:latin typeface="Arno Pro Caption" pitchFamily="18" charset="0"/>
              </a:rPr>
              <a:t> </a:t>
            </a:r>
            <a:r>
              <a:rPr lang="ru-RU" sz="2800" i="1" dirty="0" err="1" smtClean="0">
                <a:solidFill>
                  <a:srgbClr val="CC0099"/>
                </a:solidFill>
                <a:latin typeface="Arno Pro Caption" pitchFamily="18" charset="0"/>
              </a:rPr>
              <a:t>афекту</a:t>
            </a:r>
            <a:r>
              <a:rPr lang="ru-RU" sz="2800" i="1" dirty="0" smtClean="0">
                <a:solidFill>
                  <a:srgbClr val="CC0099"/>
                </a:solidFill>
                <a:latin typeface="Arno Pro Caption" pitchFamily="18" charset="0"/>
              </a:rPr>
              <a:t>,</a:t>
            </a:r>
            <a:br>
              <a:rPr lang="ru-RU" sz="2800" i="1" dirty="0" smtClean="0">
                <a:solidFill>
                  <a:srgbClr val="CC0099"/>
                </a:solidFill>
                <a:latin typeface="Arno Pro Caption" pitchFamily="18" charset="0"/>
              </a:rPr>
            </a:br>
            <a:r>
              <a:rPr lang="ru-RU" sz="2800" i="1" dirty="0" smtClean="0">
                <a:solidFill>
                  <a:srgbClr val="CC0099"/>
                </a:solidFill>
                <a:latin typeface="Arno Pro Caption" pitchFamily="18" charset="0"/>
              </a:rPr>
              <a:t>Перлина.</a:t>
            </a:r>
            <a:r>
              <a:rPr lang="ru-RU" sz="2400" dirty="0" smtClean="0"/>
              <a:t/>
            </a:r>
            <a:br>
              <a:rPr lang="ru-RU" sz="2400" dirty="0" smtClean="0"/>
            </a:br>
            <a:endParaRPr lang="ru-RU" sz="2400" dirty="0" smtClean="0"/>
          </a:p>
        </p:txBody>
      </p:sp>
    </p:spTree>
    <p:extLst>
      <p:ext uri="{BB962C8B-B14F-4D97-AF65-F5344CB8AC3E}">
        <p14:creationId xmlns:p14="http://schemas.microsoft.com/office/powerpoint/2010/main" val="1113778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ctrTitle"/>
            <p:custDataLst>
              <p:tags r:id="rId1"/>
            </p:custDataLst>
          </p:nvPr>
        </p:nvSpPr>
        <p:spPr>
          <a:xfrm>
            <a:off x="0" y="0"/>
            <a:ext cx="9144000" cy="3857625"/>
          </a:xfrm>
        </p:spPr>
        <p:txBody>
          <a:bodyPr>
            <a:normAutofit fontScale="90000"/>
          </a:bodyPr>
          <a:lstStyle/>
          <a:p>
            <a:pPr algn="l">
              <a:lnSpc>
                <a:spcPct val="150000"/>
              </a:lnSpc>
            </a:pPr>
            <a:r>
              <a:rPr lang="ru-RU" sz="5400" smtClean="0">
                <a:solidFill>
                  <a:srgbClr val="660066"/>
                </a:solidFill>
                <a:latin typeface="AcademyC" pitchFamily="82" charset="0"/>
              </a:rPr>
              <a:t>		Домашнє завдання</a:t>
            </a:r>
            <a:r>
              <a:rPr lang="ru-RU" sz="2400" smtClean="0"/>
              <a:t/>
            </a:r>
            <a:br>
              <a:rPr lang="ru-RU" sz="2400" smtClean="0"/>
            </a:br>
            <a:r>
              <a:rPr lang="ru-RU" sz="2400" smtClean="0"/>
              <a:t>	</a:t>
            </a:r>
            <a:r>
              <a:rPr lang="ru-RU" sz="2400" smtClean="0">
                <a:solidFill>
                  <a:srgbClr val="0000FF"/>
                </a:solidFill>
              </a:rPr>
              <a:t>Із літературознавчого словника виписати визначення терміну бароко; підготувати повідомлення про особливості культури доби бароко (4–5 учнів); дібрати ілюстративний матеріал до епохи бароко (використати підручник історії середніх віків, літературні</a:t>
            </a:r>
            <a:br>
              <a:rPr lang="ru-RU" sz="2400" smtClean="0">
                <a:solidFill>
                  <a:srgbClr val="0000FF"/>
                </a:solidFill>
              </a:rPr>
            </a:br>
            <a:r>
              <a:rPr lang="ru-RU" sz="2400" smtClean="0">
                <a:solidFill>
                  <a:srgbClr val="0000FF"/>
                </a:solidFill>
              </a:rPr>
              <a:t>довідники).</a:t>
            </a:r>
          </a:p>
        </p:txBody>
      </p:sp>
      <p:pic>
        <p:nvPicPr>
          <p:cNvPr id="50179" name="Picture 2"/>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4071938" y="3500438"/>
            <a:ext cx="4572000"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4675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ctrTitle"/>
            <p:custDataLst>
              <p:tags r:id="rId1"/>
            </p:custDataLst>
          </p:nvPr>
        </p:nvSpPr>
        <p:spPr>
          <a:xfrm>
            <a:off x="0" y="0"/>
            <a:ext cx="9144000" cy="6858000"/>
          </a:xfrm>
        </p:spPr>
        <p:txBody>
          <a:bodyPr/>
          <a:lstStyle/>
          <a:p>
            <a:pPr algn="l">
              <a:lnSpc>
                <a:spcPct val="150000"/>
              </a:lnSpc>
            </a:pPr>
            <a:r>
              <a:rPr lang="en-US" sz="2400" smtClean="0">
                <a:latin typeface="Arno Pro Caption" pitchFamily="18" charset="0"/>
              </a:rPr>
              <a:t>	</a:t>
            </a:r>
            <a:r>
              <a:rPr lang="ru-RU" sz="2400" smtClean="0">
                <a:solidFill>
                  <a:srgbClr val="0000FF"/>
                </a:solidFill>
                <a:latin typeface="Arno Pro Caption" pitchFamily="18" charset="0"/>
              </a:rPr>
              <a:t>Англійський поет </a:t>
            </a:r>
            <a:r>
              <a:rPr lang="ru-RU" sz="2400" b="1" smtClean="0">
                <a:solidFill>
                  <a:srgbClr val="FF0066"/>
                </a:solidFill>
                <a:latin typeface="Arno Pro Caption" pitchFamily="18" charset="0"/>
              </a:rPr>
              <a:t>Джон Донн </a:t>
            </a:r>
            <a:r>
              <a:rPr lang="ru-RU" sz="2400" smtClean="0">
                <a:solidFill>
                  <a:srgbClr val="0000FF"/>
                </a:solidFill>
                <a:latin typeface="Arno Pro Caption" pitchFamily="18" charset="0"/>
              </a:rPr>
              <a:t>порівняв епоху зі страшною морською бурею. </a:t>
            </a:r>
            <a:r>
              <a:rPr lang="en-US" sz="2400" smtClean="0">
                <a:solidFill>
                  <a:srgbClr val="0000FF"/>
                </a:solidFill>
                <a:latin typeface="Arno Pro Caption" pitchFamily="18" charset="0"/>
              </a:rPr>
              <a:t/>
            </a:r>
            <a:br>
              <a:rPr lang="en-US" sz="2400" smtClean="0">
                <a:solidFill>
                  <a:srgbClr val="0000FF"/>
                </a:solidFill>
                <a:latin typeface="Arno Pro Caption" pitchFamily="18" charset="0"/>
              </a:rPr>
            </a:br>
            <a:r>
              <a:rPr lang="en-US" sz="2400" smtClean="0">
                <a:solidFill>
                  <a:srgbClr val="0000FF"/>
                </a:solidFill>
                <a:latin typeface="Arno Pro Caption" pitchFamily="18" charset="0"/>
              </a:rPr>
              <a:t>	</a:t>
            </a:r>
            <a:r>
              <a:rPr lang="ru-RU" sz="2400" smtClean="0">
                <a:solidFill>
                  <a:srgbClr val="0000FF"/>
                </a:solidFill>
                <a:latin typeface="Arno Pro Caption" pitchFamily="18" charset="0"/>
              </a:rPr>
              <a:t>Х</a:t>
            </a:r>
            <a:r>
              <a:rPr lang="en-US" sz="2400" smtClean="0">
                <a:solidFill>
                  <a:srgbClr val="0000FF"/>
                </a:solidFill>
                <a:latin typeface="Arno Pro Caption" pitchFamily="18" charset="0"/>
              </a:rPr>
              <a:t>V</a:t>
            </a:r>
            <a:r>
              <a:rPr lang="ru-RU" sz="2400" smtClean="0">
                <a:solidFill>
                  <a:srgbClr val="0000FF"/>
                </a:solidFill>
                <a:latin typeface="Arno Pro Caption" pitchFamily="18" charset="0"/>
              </a:rPr>
              <a:t>ІІ ст.— трагічний час в історії Європи, коли палали війни й вибухали революції. Здавалось би, що може похитнути церкву і віру в Бога? Та німецький богослов </a:t>
            </a:r>
            <a:r>
              <a:rPr lang="ru-RU" sz="2400" b="1" smtClean="0">
                <a:solidFill>
                  <a:srgbClr val="FF0066"/>
                </a:solidFill>
                <a:latin typeface="Arno Pro Caption" pitchFamily="18" charset="0"/>
              </a:rPr>
              <a:t>Мартін Лютер</a:t>
            </a:r>
            <a:r>
              <a:rPr lang="en-US" sz="2400" b="1" smtClean="0">
                <a:solidFill>
                  <a:srgbClr val="FF0066"/>
                </a:solidFill>
                <a:latin typeface="Arno Pro Caption" pitchFamily="18" charset="0"/>
              </a:rPr>
              <a:t> </a:t>
            </a:r>
            <a:r>
              <a:rPr lang="ru-RU" sz="2400" smtClean="0">
                <a:solidFill>
                  <a:srgbClr val="0000FF"/>
                </a:solidFill>
                <a:latin typeface="Arno Pro Caption" pitchFamily="18" charset="0"/>
              </a:rPr>
              <a:t>звинуватив самого Папу Римського в аморальності й злочинності, швейцарський богослов </a:t>
            </a:r>
            <a:r>
              <a:rPr lang="ru-RU" sz="2400" b="1" smtClean="0">
                <a:solidFill>
                  <a:srgbClr val="FF0066"/>
                </a:solidFill>
                <a:latin typeface="Arno Pro Caption" pitchFamily="18" charset="0"/>
              </a:rPr>
              <a:t>Жан Кальвін </a:t>
            </a:r>
            <a:r>
              <a:rPr lang="ru-RU" sz="2400" smtClean="0">
                <a:solidFill>
                  <a:srgbClr val="0000FF"/>
                </a:solidFill>
                <a:latin typeface="Arno Pro Caption" pitchFamily="18" charset="0"/>
              </a:rPr>
              <a:t>робив спроби побудувати республіку й у ній відродити в усій його чистоті і правдивості християнство, яке нібито занапастили католики за півтора тисячоліття.</a:t>
            </a:r>
          </a:p>
        </p:txBody>
      </p:sp>
    </p:spTree>
    <p:extLst>
      <p:ext uri="{BB962C8B-B14F-4D97-AF65-F5344CB8AC3E}">
        <p14:creationId xmlns:p14="http://schemas.microsoft.com/office/powerpoint/2010/main" val="1252326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357188" y="500063"/>
            <a:ext cx="2854325"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4"/>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5357813" y="571500"/>
            <a:ext cx="3506787"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2643188" y="3500438"/>
            <a:ext cx="3643312"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6"/>
          <p:cNvSpPr txBox="1">
            <a:spLocks noChangeArrowheads="1"/>
          </p:cNvSpPr>
          <p:nvPr/>
        </p:nvSpPr>
        <p:spPr bwMode="auto">
          <a:xfrm>
            <a:off x="2643188" y="6357938"/>
            <a:ext cx="3714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a:solidFill>
                  <a:srgbClr val="0000FF"/>
                </a:solidFill>
                <a:latin typeface="Arno Pro Caption" pitchFamily="18" charset="0"/>
              </a:rPr>
              <a:t>Джон Донн</a:t>
            </a:r>
            <a:endParaRPr lang="ru-RU">
              <a:solidFill>
                <a:srgbClr val="0000FF"/>
              </a:solidFill>
            </a:endParaRPr>
          </a:p>
        </p:txBody>
      </p:sp>
      <p:sp>
        <p:nvSpPr>
          <p:cNvPr id="29702" name="TextBox 7"/>
          <p:cNvSpPr txBox="1">
            <a:spLocks noChangeArrowheads="1"/>
          </p:cNvSpPr>
          <p:nvPr/>
        </p:nvSpPr>
        <p:spPr bwMode="auto">
          <a:xfrm>
            <a:off x="357188" y="4500563"/>
            <a:ext cx="2214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a:solidFill>
                  <a:srgbClr val="0000FF"/>
                </a:solidFill>
                <a:latin typeface="Arno Pro Caption" pitchFamily="18" charset="0"/>
              </a:rPr>
              <a:t>Мартін Лютер</a:t>
            </a:r>
            <a:endParaRPr lang="ru-RU">
              <a:solidFill>
                <a:srgbClr val="0000FF"/>
              </a:solidFill>
            </a:endParaRPr>
          </a:p>
        </p:txBody>
      </p:sp>
      <p:sp>
        <p:nvSpPr>
          <p:cNvPr id="29703" name="TextBox 8"/>
          <p:cNvSpPr txBox="1">
            <a:spLocks noChangeArrowheads="1"/>
          </p:cNvSpPr>
          <p:nvPr/>
        </p:nvSpPr>
        <p:spPr bwMode="auto">
          <a:xfrm>
            <a:off x="6357938" y="4357688"/>
            <a:ext cx="2571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a:solidFill>
                  <a:srgbClr val="0000FF"/>
                </a:solidFill>
                <a:latin typeface="Arno Pro Caption" pitchFamily="18" charset="0"/>
              </a:rPr>
              <a:t>Жан Кальвін</a:t>
            </a:r>
            <a:endParaRPr lang="ru-RU">
              <a:solidFill>
                <a:srgbClr val="0000FF"/>
              </a:solidFill>
            </a:endParaRPr>
          </a:p>
        </p:txBody>
      </p:sp>
    </p:spTree>
    <p:extLst>
      <p:ext uri="{BB962C8B-B14F-4D97-AF65-F5344CB8AC3E}">
        <p14:creationId xmlns:p14="http://schemas.microsoft.com/office/powerpoint/2010/main" val="282187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custDataLst>
              <p:tags r:id="rId1"/>
            </p:custDataLst>
          </p:nvPr>
        </p:nvSpPr>
        <p:spPr>
          <a:xfrm>
            <a:off x="467545" y="404664"/>
            <a:ext cx="6264695" cy="5832648"/>
          </a:xfrm>
        </p:spPr>
        <p:txBody>
          <a:bodyPr>
            <a:normAutofit fontScale="90000"/>
          </a:bodyPr>
          <a:lstStyle/>
          <a:p>
            <a:pPr algn="l">
              <a:lnSpc>
                <a:spcPct val="150000"/>
              </a:lnSpc>
              <a:defRPr/>
            </a:pPr>
            <a:r>
              <a:rPr lang="ru-RU" sz="2800" b="1" dirty="0" smtClean="0">
                <a:solidFill>
                  <a:srgbClr val="FF0066"/>
                </a:solidFill>
                <a:effectLst>
                  <a:outerShdw blurRad="38100" dist="38100" dir="2700000" algn="tl">
                    <a:srgbClr val="000000">
                      <a:alpha val="43137"/>
                    </a:srgbClr>
                  </a:outerShdw>
                </a:effectLst>
                <a:latin typeface="Arno Pro Caption" pitchFamily="18" charset="0"/>
              </a:rPr>
              <a:t>1. </a:t>
            </a:r>
            <a:r>
              <a:rPr lang="ru-RU" sz="2400" dirty="0" err="1" smtClean="0">
                <a:solidFill>
                  <a:srgbClr val="0000FF"/>
                </a:solidFill>
                <a:latin typeface="Arno Pro Caption" pitchFamily="18" charset="0"/>
              </a:rPr>
              <a:t>Що</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таке</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бароко</a:t>
            </a:r>
            <a:r>
              <a:rPr lang="ru-RU" sz="2400" dirty="0" smtClean="0">
                <a:solidFill>
                  <a:srgbClr val="0000FF"/>
                </a:solidFill>
                <a:latin typeface="Arno Pro Caption" pitchFamily="18" charset="0"/>
              </a:rPr>
              <a:t>?</a:t>
            </a:r>
            <a:br>
              <a:rPr lang="ru-RU" sz="2400" dirty="0" smtClean="0">
                <a:solidFill>
                  <a:srgbClr val="0000FF"/>
                </a:solidFill>
                <a:latin typeface="Arno Pro Caption" pitchFamily="18" charset="0"/>
              </a:rPr>
            </a:br>
            <a:r>
              <a:rPr lang="ru-RU" sz="2800" b="1" dirty="0" smtClean="0">
                <a:solidFill>
                  <a:srgbClr val="FF0066"/>
                </a:solidFill>
                <a:effectLst>
                  <a:outerShdw blurRad="38100" dist="38100" dir="2700000" algn="tl">
                    <a:srgbClr val="000000">
                      <a:alpha val="43137"/>
                    </a:srgbClr>
                  </a:outerShdw>
                </a:effectLst>
                <a:latin typeface="Arno Pro Caption" pitchFamily="18" charset="0"/>
              </a:rPr>
              <a:t>2. </a:t>
            </a:r>
            <a:r>
              <a:rPr lang="ru-RU" sz="2400" dirty="0" err="1" smtClean="0">
                <a:solidFill>
                  <a:srgbClr val="0000FF"/>
                </a:solidFill>
                <a:latin typeface="Arno Pro Caption" pitchFamily="18" charset="0"/>
              </a:rPr>
              <a:t>Якими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є</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характерні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особливості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доби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бароко</a:t>
            </a:r>
            <a:r>
              <a:rPr lang="ru-RU" sz="2400" dirty="0" smtClean="0">
                <a:solidFill>
                  <a:srgbClr val="0000FF"/>
                </a:solidFill>
                <a:latin typeface="Arno Pro Caption" pitchFamily="18" charset="0"/>
              </a:rPr>
              <a:t>?</a:t>
            </a:r>
            <a:br>
              <a:rPr lang="ru-RU" sz="2400" dirty="0" smtClean="0">
                <a:solidFill>
                  <a:srgbClr val="0000FF"/>
                </a:solidFill>
                <a:latin typeface="Arno Pro Caption" pitchFamily="18" charset="0"/>
              </a:rPr>
            </a:br>
            <a:r>
              <a:rPr lang="ru-RU" sz="2800" b="1" dirty="0" smtClean="0">
                <a:solidFill>
                  <a:srgbClr val="FF0066"/>
                </a:solidFill>
                <a:effectLst>
                  <a:outerShdw blurRad="38100" dist="38100" dir="2700000" algn="tl">
                    <a:srgbClr val="000000">
                      <a:alpha val="43137"/>
                    </a:srgbClr>
                  </a:outerShdw>
                </a:effectLst>
                <a:latin typeface="Arno Pro Caption" pitchFamily="18" charset="0"/>
              </a:rPr>
              <a:t>3. </a:t>
            </a:r>
            <a:r>
              <a:rPr lang="ru-RU" sz="2400" dirty="0" err="1" smtClean="0">
                <a:solidFill>
                  <a:srgbClr val="0000FF"/>
                </a:solidFill>
                <a:latin typeface="Arno Pro Caption" pitchFamily="18" charset="0"/>
              </a:rPr>
              <a:t>Якими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є</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визначальні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ознаки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епохи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бароко</a:t>
            </a:r>
            <a:r>
              <a:rPr lang="ru-RU" sz="2400" dirty="0" smtClean="0">
                <a:solidFill>
                  <a:srgbClr val="0000FF"/>
                </a:solidFill>
                <a:latin typeface="Arno Pro Caption" pitchFamily="18" charset="0"/>
              </a:rPr>
              <a:t>?</a:t>
            </a:r>
            <a:br>
              <a:rPr lang="ru-RU" sz="2400" dirty="0" smtClean="0">
                <a:solidFill>
                  <a:srgbClr val="0000FF"/>
                </a:solidFill>
                <a:latin typeface="Arno Pro Caption" pitchFamily="18" charset="0"/>
              </a:rPr>
            </a:br>
            <a:r>
              <a:rPr lang="ru-RU" sz="2800" b="1" dirty="0" smtClean="0">
                <a:solidFill>
                  <a:srgbClr val="FF0066"/>
                </a:solidFill>
                <a:effectLst>
                  <a:outerShdw blurRad="38100" dist="38100" dir="2700000" algn="tl">
                    <a:srgbClr val="000000">
                      <a:alpha val="43137"/>
                    </a:srgbClr>
                  </a:outerShdw>
                </a:effectLst>
                <a:latin typeface="Arno Pro Caption" pitchFamily="18" charset="0"/>
              </a:rPr>
              <a:t>4. </a:t>
            </a:r>
            <a:r>
              <a:rPr lang="ru-RU" sz="2400" dirty="0" err="1" smtClean="0">
                <a:solidFill>
                  <a:srgbClr val="0000FF"/>
                </a:solidFill>
                <a:latin typeface="Arno Pro Caption" pitchFamily="18" charset="0"/>
              </a:rPr>
              <a:t>Якими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були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загальні</a:t>
            </a:r>
            <a:r>
              <a:rPr lang="ru-RU" sz="2400" dirty="0" smtClean="0">
                <a:solidFill>
                  <a:srgbClr val="0000FF"/>
                </a:solidFill>
                <a:latin typeface="Arno Pro Caption" pitchFamily="18" charset="0"/>
              </a:rPr>
              <a:t> прояви стилю </a:t>
            </a:r>
            <a:r>
              <a:rPr lang="ru-RU" sz="2400" dirty="0" err="1" smtClean="0">
                <a:solidFill>
                  <a:srgbClr val="0000FF"/>
                </a:solidFill>
                <a:latin typeface="Arno Pro Caption" pitchFamily="18" charset="0"/>
              </a:rPr>
              <a:t>бароко</a:t>
            </a:r>
            <a:r>
              <a:rPr lang="ru-RU" sz="2400" dirty="0" smtClean="0">
                <a:solidFill>
                  <a:srgbClr val="0000FF"/>
                </a:solidFill>
                <a:latin typeface="Arno Pro Caption" pitchFamily="18" charset="0"/>
              </a:rPr>
              <a:t> в </a:t>
            </a:r>
            <a:r>
              <a:rPr lang="ru-RU" sz="2400" dirty="0" err="1" smtClean="0">
                <a:solidFill>
                  <a:srgbClr val="0000FF"/>
                </a:solidFill>
                <a:latin typeface="Arno Pro Caption" pitchFamily="18" charset="0"/>
              </a:rPr>
              <a:t>культурі</a:t>
            </a:r>
            <a:r>
              <a:rPr lang="ru-RU" sz="2400" dirty="0" smtClean="0">
                <a:solidFill>
                  <a:srgbClr val="0000FF"/>
                </a:solidFill>
                <a:latin typeface="Arno Pro Caption" pitchFamily="18" charset="0"/>
              </a:rPr>
              <a:t>?</a:t>
            </a:r>
            <a:br>
              <a:rPr lang="ru-RU" sz="2400" dirty="0" smtClean="0">
                <a:solidFill>
                  <a:srgbClr val="0000FF"/>
                </a:solidFill>
                <a:latin typeface="Arno Pro Caption" pitchFamily="18" charset="0"/>
              </a:rPr>
            </a:br>
            <a:r>
              <a:rPr lang="ru-RU" sz="2800" b="1" dirty="0" smtClean="0">
                <a:solidFill>
                  <a:srgbClr val="FF0066"/>
                </a:solidFill>
                <a:effectLst>
                  <a:outerShdw blurRad="38100" dist="38100" dir="2700000" algn="tl">
                    <a:srgbClr val="000000">
                      <a:alpha val="43137"/>
                    </a:srgbClr>
                  </a:outerShdw>
                </a:effectLst>
                <a:latin typeface="Arno Pro Caption" pitchFamily="18" charset="0"/>
              </a:rPr>
              <a:t>5. </a:t>
            </a:r>
            <a:r>
              <a:rPr lang="ru-RU" sz="2400" dirty="0" smtClean="0">
                <a:solidFill>
                  <a:srgbClr val="0000FF"/>
                </a:solidFill>
                <a:latin typeface="Arno Pro Caption" pitchFamily="18" charset="0"/>
              </a:rPr>
              <a:t>У </a:t>
            </a:r>
            <a:r>
              <a:rPr lang="ru-RU" sz="2400" dirty="0" err="1" smtClean="0">
                <a:solidFill>
                  <a:srgbClr val="0000FF"/>
                </a:solidFill>
                <a:latin typeface="Arno Pro Caption" pitchFamily="18" charset="0"/>
              </a:rPr>
              <a:t>чому</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полягають</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особливості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проявів</a:t>
            </a:r>
            <a:r>
              <a:rPr lang="ru-RU" sz="2400" dirty="0" smtClean="0">
                <a:solidFill>
                  <a:srgbClr val="0000FF"/>
                </a:solidFill>
                <a:latin typeface="Arno Pro Caption" pitchFamily="18" charset="0"/>
              </a:rPr>
              <a:t> стилю </a:t>
            </a:r>
            <a:r>
              <a:rPr lang="ru-RU" sz="2400" dirty="0" err="1" smtClean="0">
                <a:solidFill>
                  <a:srgbClr val="0000FF"/>
                </a:solidFill>
                <a:latin typeface="Arno Pro Caption" pitchFamily="18" charset="0"/>
              </a:rPr>
              <a:t>бароко</a:t>
            </a:r>
            <a:r>
              <a:rPr lang="ru-RU" sz="2400" dirty="0" smtClean="0">
                <a:solidFill>
                  <a:srgbClr val="0000FF"/>
                </a:solidFill>
                <a:latin typeface="Arno Pro Caption" pitchFamily="18" charset="0"/>
              </a:rPr>
              <a:t> в </a:t>
            </a:r>
            <a:r>
              <a:rPr lang="ru-RU" sz="2400" dirty="0" err="1" smtClean="0">
                <a:solidFill>
                  <a:srgbClr val="0000FF"/>
                </a:solidFill>
                <a:latin typeface="Arno Pro Caption" pitchFamily="18" charset="0"/>
              </a:rPr>
              <a:t>літературі</a:t>
            </a:r>
            <a:r>
              <a:rPr lang="ru-RU" sz="2400" dirty="0" smtClean="0">
                <a:solidFill>
                  <a:srgbClr val="0000FF"/>
                </a:solidFill>
                <a:latin typeface="Arno Pro Caption" pitchFamily="18" charset="0"/>
              </a:rPr>
              <a:t>?</a:t>
            </a:r>
            <a:br>
              <a:rPr lang="ru-RU" sz="2400" dirty="0" smtClean="0">
                <a:solidFill>
                  <a:srgbClr val="0000FF"/>
                </a:solidFill>
                <a:latin typeface="Arno Pro Caption" pitchFamily="18" charset="0"/>
              </a:rPr>
            </a:br>
            <a:r>
              <a:rPr lang="ru-RU" sz="2800" b="1" dirty="0" smtClean="0">
                <a:solidFill>
                  <a:srgbClr val="FF0066"/>
                </a:solidFill>
                <a:effectLst>
                  <a:outerShdw blurRad="38100" dist="38100" dir="2700000" algn="tl">
                    <a:srgbClr val="000000">
                      <a:alpha val="43137"/>
                    </a:srgbClr>
                  </a:outerShdw>
                </a:effectLst>
                <a:latin typeface="Arno Pro Caption" pitchFamily="18" charset="0"/>
              </a:rPr>
              <a:t>6. </a:t>
            </a:r>
            <a:r>
              <a:rPr lang="ru-RU" sz="2400" dirty="0" smtClean="0">
                <a:solidFill>
                  <a:srgbClr val="0000FF"/>
                </a:solidFill>
                <a:latin typeface="Arno Pro Caption" pitchFamily="18" charset="0"/>
              </a:rPr>
              <a:t>Як стиль </a:t>
            </a:r>
            <a:r>
              <a:rPr lang="ru-RU" sz="2400" dirty="0" err="1" smtClean="0">
                <a:solidFill>
                  <a:srgbClr val="0000FF"/>
                </a:solidFill>
                <a:latin typeface="Arno Pro Caption" pitchFamily="18" charset="0"/>
              </a:rPr>
              <a:t>бароко</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відобразився</a:t>
            </a:r>
            <a:r>
              <a:rPr lang="ru-RU" sz="2400" dirty="0" smtClean="0">
                <a:solidFill>
                  <a:srgbClr val="0000FF"/>
                </a:solidFill>
                <a:latin typeface="Arno Pro Caption" pitchFamily="18" charset="0"/>
              </a:rPr>
              <a:t> в </a:t>
            </a:r>
            <a:r>
              <a:rPr lang="ru-RU" sz="2400" dirty="0" err="1" smtClean="0">
                <a:solidFill>
                  <a:srgbClr val="0000FF"/>
                </a:solidFill>
                <a:latin typeface="Arno Pro Caption" pitchFamily="18" charset="0"/>
              </a:rPr>
              <a:t>українській</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культурі</a:t>
            </a:r>
            <a:r>
              <a:rPr lang="ru-RU" sz="2400" dirty="0" smtClean="0">
                <a:solidFill>
                  <a:srgbClr val="0000FF"/>
                </a:solidFill>
                <a:latin typeface="Arno Pro Caption" pitchFamily="18" charset="0"/>
              </a:rPr>
              <a:t>?</a:t>
            </a:r>
            <a:br>
              <a:rPr lang="ru-RU" sz="2400" dirty="0" smtClean="0">
                <a:solidFill>
                  <a:srgbClr val="0000FF"/>
                </a:solidFill>
                <a:latin typeface="Arno Pro Caption" pitchFamily="18" charset="0"/>
              </a:rPr>
            </a:br>
            <a:r>
              <a:rPr lang="ru-RU" sz="2800" b="1" dirty="0" smtClean="0">
                <a:solidFill>
                  <a:srgbClr val="FF0066"/>
                </a:solidFill>
                <a:effectLst>
                  <a:outerShdw blurRad="38100" dist="38100" dir="2700000" algn="tl">
                    <a:srgbClr val="000000">
                      <a:alpha val="43137"/>
                    </a:srgbClr>
                  </a:outerShdw>
                </a:effectLst>
                <a:latin typeface="Arno Pro Caption" pitchFamily="18" charset="0"/>
              </a:rPr>
              <a:t>7. </a:t>
            </a:r>
            <a:r>
              <a:rPr lang="ru-RU" sz="2400" dirty="0" err="1" smtClean="0">
                <a:solidFill>
                  <a:srgbClr val="0000FF"/>
                </a:solidFill>
                <a:latin typeface="Arno Pro Caption" pitchFamily="18" charset="0"/>
              </a:rPr>
              <a:t>Якими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є</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особливості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розвитку</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саме</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українського</a:t>
            </a:r>
            <a:r>
              <a:rPr lang="ru-RU" sz="2400" dirty="0" smtClean="0">
                <a:solidFill>
                  <a:srgbClr val="0000FF"/>
                </a:solidFill>
                <a:latin typeface="Arno Pro Caption" pitchFamily="18" charset="0"/>
              </a:rPr>
              <a:t> стилю </a:t>
            </a:r>
            <a:r>
              <a:rPr lang="ru-RU" sz="2400" dirty="0" err="1" smtClean="0">
                <a:solidFill>
                  <a:srgbClr val="0000FF"/>
                </a:solidFill>
                <a:latin typeface="Arno Pro Caption" pitchFamily="18" charset="0"/>
              </a:rPr>
              <a:t>бароко</a:t>
            </a:r>
            <a:r>
              <a:rPr lang="ru-RU" sz="2400" dirty="0" smtClean="0">
                <a:solidFill>
                  <a:srgbClr val="0000FF"/>
                </a:solidFill>
                <a:latin typeface="Arno Pro Caption" pitchFamily="18" charset="0"/>
              </a:rPr>
              <a:t>?</a:t>
            </a:r>
            <a:endParaRPr lang="ru-RU" sz="2400" dirty="0">
              <a:solidFill>
                <a:srgbClr val="0000FF"/>
              </a:solidFill>
              <a:latin typeface="Arno Pro Caption" pitchFamily="18" charset="0"/>
            </a:endParaRPr>
          </a:p>
        </p:txBody>
      </p:sp>
      <p:pic>
        <p:nvPicPr>
          <p:cNvPr id="30723" name="Picture 2"/>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6357938" y="1571625"/>
            <a:ext cx="2635250"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519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ctrTitle"/>
            <p:custDataLst>
              <p:tags r:id="rId1"/>
            </p:custDataLst>
          </p:nvPr>
        </p:nvSpPr>
        <p:spPr>
          <a:xfrm>
            <a:off x="827584" y="620688"/>
            <a:ext cx="7704856" cy="5688632"/>
          </a:xfrm>
        </p:spPr>
        <p:txBody>
          <a:bodyPr>
            <a:normAutofit fontScale="90000"/>
          </a:bodyPr>
          <a:lstStyle/>
          <a:p>
            <a:pPr algn="l">
              <a:lnSpc>
                <a:spcPct val="150000"/>
              </a:lnSpc>
            </a:pPr>
            <a:r>
              <a:rPr lang="ru-RU" sz="2800" b="1" dirty="0" err="1" smtClean="0">
                <a:solidFill>
                  <a:srgbClr val="800000"/>
                </a:solidFill>
                <a:latin typeface="AcademyC" pitchFamily="82" charset="0"/>
              </a:rPr>
              <a:t>Картка</a:t>
            </a:r>
            <a:r>
              <a:rPr lang="ru-RU" sz="2800" b="1" dirty="0" smtClean="0">
                <a:solidFill>
                  <a:srgbClr val="800000"/>
                </a:solidFill>
                <a:latin typeface="AcademyC" pitchFamily="82" charset="0"/>
              </a:rPr>
              <a:t> № 1</a:t>
            </a:r>
            <a:r>
              <a:rPr lang="ru-RU" sz="2400" b="1" dirty="0" smtClean="0">
                <a:latin typeface="AcademyC" pitchFamily="82" charset="0"/>
              </a:rPr>
              <a:t/>
            </a:r>
            <a:br>
              <a:rPr lang="ru-RU" sz="2400" b="1" dirty="0" smtClean="0">
                <a:latin typeface="AcademyC" pitchFamily="82" charset="0"/>
              </a:rPr>
            </a:br>
            <a:r>
              <a:rPr lang="ru-RU" sz="2400" b="1" dirty="0" err="1" smtClean="0">
                <a:solidFill>
                  <a:srgbClr val="660066"/>
                </a:solidFill>
                <a:latin typeface="AcademyC" pitchFamily="82" charset="0"/>
              </a:rPr>
              <a:t>Що</a:t>
            </a:r>
            <a:r>
              <a:rPr lang="ru-RU" sz="2400" b="1" dirty="0" smtClean="0">
                <a:solidFill>
                  <a:srgbClr val="660066"/>
                </a:solidFill>
                <a:latin typeface="AcademyC" pitchFamily="82" charset="0"/>
              </a:rPr>
              <a:t> </a:t>
            </a:r>
            <a:r>
              <a:rPr lang="ru-RU" sz="2400" b="1" dirty="0" err="1" smtClean="0">
                <a:solidFill>
                  <a:srgbClr val="660066"/>
                </a:solidFill>
                <a:latin typeface="AcademyC" pitchFamily="82" charset="0"/>
              </a:rPr>
              <a:t>таке</a:t>
            </a:r>
            <a:r>
              <a:rPr lang="ru-RU" sz="2400" b="1" dirty="0" smtClean="0">
                <a:solidFill>
                  <a:srgbClr val="660066"/>
                </a:solidFill>
                <a:latin typeface="AcademyC" pitchFamily="82" charset="0"/>
              </a:rPr>
              <a:t> </a:t>
            </a:r>
            <a:r>
              <a:rPr lang="ru-RU" sz="2400" b="1" dirty="0" err="1" smtClean="0">
                <a:solidFill>
                  <a:srgbClr val="660066"/>
                </a:solidFill>
                <a:latin typeface="AcademyC" pitchFamily="82" charset="0"/>
              </a:rPr>
              <a:t>бароко</a:t>
            </a:r>
            <a:r>
              <a:rPr lang="ru-RU" sz="2400" b="1" dirty="0" smtClean="0">
                <a:solidFill>
                  <a:srgbClr val="660066"/>
                </a:solidFill>
                <a:latin typeface="AcademyC" pitchFamily="82" charset="0"/>
              </a:rPr>
              <a:t>?</a:t>
            </a:r>
            <a:r>
              <a:rPr lang="ru-RU" sz="2400" dirty="0" smtClean="0">
                <a:latin typeface="Arno Pro Caption" pitchFamily="18" charset="0"/>
              </a:rPr>
              <a:t/>
            </a:r>
            <a:br>
              <a:rPr lang="ru-RU" sz="2400" dirty="0" smtClean="0">
                <a:latin typeface="Arno Pro Caption" pitchFamily="18" charset="0"/>
              </a:rPr>
            </a:br>
            <a:r>
              <a:rPr lang="en-US" sz="2400" dirty="0" smtClean="0">
                <a:latin typeface="Arno Pro Caption" pitchFamily="18" charset="0"/>
              </a:rPr>
              <a:t>	</a:t>
            </a:r>
            <a:r>
              <a:rPr lang="ru-RU" sz="2800" b="1" dirty="0" err="1" smtClean="0">
                <a:solidFill>
                  <a:srgbClr val="FF0066"/>
                </a:solidFill>
                <a:latin typeface="Arno Pro Caption" pitchFamily="18" charset="0"/>
              </a:rPr>
              <a:t>Бароко</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італ</a:t>
            </a:r>
            <a:r>
              <a:rPr lang="ru-RU" sz="2400" dirty="0" smtClean="0">
                <a:solidFill>
                  <a:srgbClr val="0000FF"/>
                </a:solidFill>
                <a:latin typeface="Arno Pro Caption" pitchFamily="18" charset="0"/>
              </a:rPr>
              <a:t>. </a:t>
            </a:r>
            <a:r>
              <a:rPr lang="en-US" sz="2400" dirty="0" err="1" smtClean="0">
                <a:solidFill>
                  <a:srgbClr val="0000FF"/>
                </a:solidFill>
                <a:latin typeface="Arno Pro Caption" pitchFamily="18" charset="0"/>
              </a:rPr>
              <a:t>barocco</a:t>
            </a:r>
            <a:r>
              <a:rPr lang="en-US" sz="2400" dirty="0" smtClean="0">
                <a:solidFill>
                  <a:srgbClr val="0000FF"/>
                </a:solidFill>
                <a:latin typeface="Arno Pro Caption" pitchFamily="18" charset="0"/>
              </a:rPr>
              <a:t> — </a:t>
            </a:r>
            <a:r>
              <a:rPr lang="ru-RU" sz="2400" dirty="0" err="1" smtClean="0">
                <a:solidFill>
                  <a:srgbClr val="0000FF"/>
                </a:solidFill>
                <a:latin typeface="Arno Pro Caption" pitchFamily="18" charset="0"/>
              </a:rPr>
              <a:t>дивний</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химерний</a:t>
            </a:r>
            <a:r>
              <a:rPr lang="ru-RU" sz="2400" dirty="0" smtClean="0">
                <a:solidFill>
                  <a:srgbClr val="0000FF"/>
                </a:solidFill>
                <a:latin typeface="Arno Pro Caption" pitchFamily="18" charset="0"/>
              </a:rPr>
              <a:t>) — </a:t>
            </a:r>
            <a:r>
              <a:rPr lang="ru-RU" sz="2400" dirty="0" err="1" smtClean="0">
                <a:solidFill>
                  <a:srgbClr val="0000FF"/>
                </a:solidFill>
                <a:latin typeface="Arno Pro Caption" pitchFamily="18" charset="0"/>
              </a:rPr>
              <a:t>напрям</a:t>
            </a:r>
            <a:r>
              <a:rPr lang="ru-RU" sz="2400" dirty="0" smtClean="0">
                <a:solidFill>
                  <a:srgbClr val="0000FF"/>
                </a:solidFill>
                <a:latin typeface="Arno Pro Caption" pitchFamily="18" charset="0"/>
              </a:rPr>
              <a:t> у </a:t>
            </a:r>
            <a:r>
              <a:rPr lang="ru-RU" sz="2400" dirty="0" err="1" smtClean="0">
                <a:solidFill>
                  <a:srgbClr val="0000FF"/>
                </a:solidFill>
                <a:latin typeface="Arno Pro Caption" pitchFamily="18" charset="0"/>
              </a:rPr>
              <a:t>мистецтві</a:t>
            </a:r>
            <a:r>
              <a:rPr lang="ru-RU" sz="2400" dirty="0" smtClean="0">
                <a:solidFill>
                  <a:srgbClr val="0000FF"/>
                </a:solidFill>
                <a:latin typeface="Arno Pro Caption" pitchFamily="18" charset="0"/>
              </a:rPr>
              <a:t> та </a:t>
            </a:r>
            <a:r>
              <a:rPr lang="ru-RU" sz="2400" dirty="0" err="1" smtClean="0">
                <a:solidFill>
                  <a:srgbClr val="0000FF"/>
                </a:solidFill>
                <a:latin typeface="Arno Pro Caption" pitchFamily="18" charset="0"/>
              </a:rPr>
              <a:t>літературі</a:t>
            </a:r>
            <a:r>
              <a:rPr lang="ru-RU" sz="2400" dirty="0" smtClean="0">
                <a:solidFill>
                  <a:srgbClr val="0000FF"/>
                </a:solidFill>
                <a:latin typeface="Arno Pro Caption" pitchFamily="18" charset="0"/>
              </a:rPr>
              <a:t> Х</a:t>
            </a:r>
            <a:r>
              <a:rPr lang="en-US" sz="2400" dirty="0" smtClean="0">
                <a:solidFill>
                  <a:srgbClr val="0000FF"/>
                </a:solidFill>
                <a:latin typeface="Arno Pro Caption" pitchFamily="18" charset="0"/>
              </a:rPr>
              <a:t>V</a:t>
            </a:r>
            <a:r>
              <a:rPr lang="ru-RU" sz="2400" dirty="0" smtClean="0">
                <a:solidFill>
                  <a:srgbClr val="0000FF"/>
                </a:solidFill>
                <a:latin typeface="Arno Pro Caption" pitchFamily="18" charset="0"/>
              </a:rPr>
              <a:t>І–</a:t>
            </a:r>
            <a:r>
              <a:rPr lang="en-US" sz="2400" dirty="0" smtClean="0">
                <a:solidFill>
                  <a:srgbClr val="0000FF"/>
                </a:solidFill>
                <a:latin typeface="Arno Pro Caption" pitchFamily="18" charset="0"/>
              </a:rPr>
              <a:t>XVIII </a:t>
            </a:r>
            <a:r>
              <a:rPr lang="ru-RU" sz="2400" dirty="0" smtClean="0">
                <a:solidFill>
                  <a:srgbClr val="0000FF"/>
                </a:solidFill>
                <a:latin typeface="Arno Pro Caption" pitchFamily="18" charset="0"/>
              </a:rPr>
              <a:t>ст., </a:t>
            </a:r>
            <a:r>
              <a:rPr lang="ru-RU" sz="2400" dirty="0" err="1" smtClean="0">
                <a:solidFill>
                  <a:srgbClr val="0000FF"/>
                </a:solidFill>
                <a:latin typeface="Arno Pro Caption" pitchFamily="18" charset="0"/>
              </a:rPr>
              <a:t>якому</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належить</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важливе</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місце</a:t>
            </a:r>
            <a:r>
              <a:rPr lang="ru-RU" sz="2400" dirty="0" smtClean="0">
                <a:solidFill>
                  <a:srgbClr val="0000FF"/>
                </a:solidFill>
                <a:latin typeface="Arno Pro Caption" pitchFamily="18" charset="0"/>
              </a:rPr>
              <a:t> в </a:t>
            </a:r>
            <a:r>
              <a:rPr lang="ru-RU" sz="2400" dirty="0" err="1" smtClean="0">
                <a:solidFill>
                  <a:srgbClr val="0000FF"/>
                </a:solidFill>
                <a:latin typeface="Arno Pro Caption" pitchFamily="18" charset="0"/>
              </a:rPr>
              <a:t>розвитку</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європейської</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культури</a:t>
            </a:r>
            <a:r>
              <a:rPr lang="ru-RU" sz="2400" dirty="0" smtClean="0">
                <a:solidFill>
                  <a:srgbClr val="0000FF"/>
                </a:solidFill>
                <a:latin typeface="Arno Pro Caption" pitchFamily="18" charset="0"/>
              </a:rPr>
              <a:t>.</a:t>
            </a:r>
            <a:r>
              <a:rPr lang="en-US" sz="2400" dirty="0" smtClean="0">
                <a:solidFill>
                  <a:srgbClr val="0000FF"/>
                </a:solidFill>
                <a:latin typeface="Arno Pro Caption" pitchFamily="18" charset="0"/>
              </a:rPr>
              <a:t/>
            </a:r>
            <a:br>
              <a:rPr lang="en-US" sz="2400" dirty="0" smtClean="0">
                <a:solidFill>
                  <a:srgbClr val="0000FF"/>
                </a:solidFill>
                <a:latin typeface="Arno Pro Caption" pitchFamily="18" charset="0"/>
              </a:rPr>
            </a:br>
            <a:r>
              <a:rPr lang="en-US"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Спочатку</a:t>
            </a:r>
            <a:r>
              <a:rPr lang="ru-RU" sz="2400" dirty="0" smtClean="0">
                <a:solidFill>
                  <a:srgbClr val="0000FF"/>
                </a:solidFill>
                <a:latin typeface="Arno Pro Caption" pitchFamily="18" charset="0"/>
              </a:rPr>
              <a:t> так назвали </a:t>
            </a:r>
            <a:r>
              <a:rPr lang="ru-RU" sz="2400" dirty="0" err="1" smtClean="0">
                <a:solidFill>
                  <a:srgbClr val="0000FF"/>
                </a:solidFill>
                <a:latin typeface="Arno Pro Caption" pitchFamily="18" charset="0"/>
              </a:rPr>
              <a:t>художній</a:t>
            </a:r>
            <a:r>
              <a:rPr lang="ru-RU" sz="2400" dirty="0" smtClean="0">
                <a:solidFill>
                  <a:srgbClr val="0000FF"/>
                </a:solidFill>
                <a:latin typeface="Arno Pro Caption" pitchFamily="18" charset="0"/>
              </a:rPr>
              <a:t> стиль </a:t>
            </a:r>
            <a:r>
              <a:rPr lang="ru-RU" sz="2400" dirty="0" err="1" smtClean="0">
                <a:solidFill>
                  <a:srgbClr val="0000FF"/>
                </a:solidFill>
                <a:latin typeface="Arno Pro Caption" pitchFamily="18" charset="0"/>
              </a:rPr>
              <a:t>архітектури</a:t>
            </a:r>
            <a:r>
              <a:rPr lang="ru-RU" sz="2400" dirty="0" smtClean="0">
                <a:solidFill>
                  <a:srgbClr val="0000FF"/>
                </a:solidFill>
                <a:latin typeface="Arno Pro Caption" pitchFamily="18" charset="0"/>
              </a:rPr>
              <a:t> й </a:t>
            </a:r>
            <a:r>
              <a:rPr lang="ru-RU" sz="2400" dirty="0" err="1" smtClean="0">
                <a:solidFill>
                  <a:srgbClr val="0000FF"/>
                </a:solidFill>
                <a:latin typeface="Arno Pro Caption" pitchFamily="18" charset="0"/>
              </a:rPr>
              <a:t>образотворчого</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мистецтва</a:t>
            </a:r>
            <a:r>
              <a:rPr lang="ru-RU" sz="2400" dirty="0" smtClean="0">
                <a:solidFill>
                  <a:srgbClr val="0000FF"/>
                </a:solidFill>
                <a:latin typeface="Arno Pro Caption" pitchFamily="18" charset="0"/>
              </a:rPr>
              <a:t> XVII ст. </a:t>
            </a:r>
            <a:r>
              <a:rPr lang="ru-RU" sz="2400" dirty="0" err="1" smtClean="0">
                <a:solidFill>
                  <a:srgbClr val="0000FF"/>
                </a:solidFill>
                <a:latin typeface="Arno Pro Caption" pitchFamily="18" charset="0"/>
              </a:rPr>
              <a:t>Потім</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цей</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термін</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поширили</a:t>
            </a:r>
            <a:r>
              <a:rPr lang="ru-RU" sz="2400" dirty="0" smtClean="0">
                <a:solidFill>
                  <a:srgbClr val="0000FF"/>
                </a:solidFill>
                <a:latin typeface="Arno Pro Caption" pitchFamily="18" charset="0"/>
              </a:rPr>
              <a:t> на </a:t>
            </a:r>
            <a:r>
              <a:rPr lang="ru-RU" sz="2400" dirty="0" err="1" smtClean="0">
                <a:solidFill>
                  <a:srgbClr val="0000FF"/>
                </a:solidFill>
                <a:latin typeface="Arno Pro Caption" pitchFamily="18" charset="0"/>
              </a:rPr>
              <a:t>музику</a:t>
            </a:r>
            <a:r>
              <a:rPr lang="ru-RU" sz="2400" dirty="0" smtClean="0">
                <a:solidFill>
                  <a:srgbClr val="0000FF"/>
                </a:solidFill>
                <a:latin typeface="Arno Pro Caption" pitchFamily="18" charset="0"/>
              </a:rPr>
              <a:t> й </a:t>
            </a:r>
            <a:r>
              <a:rPr lang="ru-RU" sz="2400" dirty="0" err="1" smtClean="0">
                <a:solidFill>
                  <a:srgbClr val="0000FF"/>
                </a:solidFill>
                <a:latin typeface="Arno Pro Caption" pitchFamily="18" charset="0"/>
              </a:rPr>
              <a:t>літературу</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Сьогодні</a:t>
            </a:r>
            <a:r>
              <a:rPr lang="ru-RU" sz="2400" dirty="0" smtClean="0">
                <a:solidFill>
                  <a:srgbClr val="0000FF"/>
                </a:solidFill>
                <a:latin typeface="Arno Pro Caption" pitchFamily="18" charset="0"/>
              </a:rPr>
              <a:t> так </a:t>
            </a:r>
            <a:r>
              <a:rPr lang="ru-RU" sz="2400" dirty="0" err="1" smtClean="0">
                <a:solidFill>
                  <a:srgbClr val="0000FF"/>
                </a:solidFill>
                <a:latin typeface="Arno Pro Caption" pitchFamily="18" charset="0"/>
              </a:rPr>
              <a:t>називаютьусю</a:t>
            </a:r>
            <a:r>
              <a:rPr lang="ru-RU" sz="2400" dirty="0" smtClean="0">
                <a:solidFill>
                  <a:srgbClr val="0000FF"/>
                </a:solidFill>
                <a:latin typeface="Arno Pro Caption" pitchFamily="18" charset="0"/>
              </a:rPr>
              <a:t> культуру XVII ст. </a:t>
            </a:r>
            <a:r>
              <a:rPr lang="ru-RU" sz="2400" dirty="0" smtClean="0">
                <a:solidFill>
                  <a:srgbClr val="0000FF"/>
                </a:solidFill>
              </a:rPr>
              <a:t/>
            </a:r>
            <a:br>
              <a:rPr lang="ru-RU" sz="2400" dirty="0" smtClean="0">
                <a:solidFill>
                  <a:srgbClr val="0000FF"/>
                </a:solidFill>
              </a:rPr>
            </a:br>
            <a:endParaRPr lang="ru-RU" sz="2400" dirty="0" smtClean="0">
              <a:solidFill>
                <a:srgbClr val="0000FF"/>
              </a:solidFill>
            </a:endParaRPr>
          </a:p>
        </p:txBody>
      </p:sp>
    </p:spTree>
    <p:extLst>
      <p:ext uri="{BB962C8B-B14F-4D97-AF65-F5344CB8AC3E}">
        <p14:creationId xmlns:p14="http://schemas.microsoft.com/office/powerpoint/2010/main" val="4084306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786313" y="1357313"/>
            <a:ext cx="371475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500063" y="1357313"/>
            <a:ext cx="3700462"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Прямоугольник 7"/>
          <p:cNvSpPr>
            <a:spLocks noChangeArrowheads="1"/>
          </p:cNvSpPr>
          <p:nvPr/>
        </p:nvSpPr>
        <p:spPr bwMode="auto">
          <a:xfrm>
            <a:off x="1428750" y="142875"/>
            <a:ext cx="6661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ru-RU" sz="4400" b="1">
                <a:solidFill>
                  <a:srgbClr val="800000"/>
                </a:solidFill>
                <a:latin typeface="Arno Pro Caption" pitchFamily="18" charset="0"/>
              </a:rPr>
              <a:t>Стиль архітектури</a:t>
            </a:r>
            <a:r>
              <a:rPr lang="en-US" sz="4400" b="1">
                <a:solidFill>
                  <a:srgbClr val="800000"/>
                </a:solidFill>
                <a:latin typeface="Arno Pro Caption" pitchFamily="18" charset="0"/>
              </a:rPr>
              <a:t> </a:t>
            </a:r>
            <a:r>
              <a:rPr lang="uk-UA" sz="4400" b="1">
                <a:solidFill>
                  <a:srgbClr val="800000"/>
                </a:solidFill>
                <a:latin typeface="Arno Pro Caption" pitchFamily="18" charset="0"/>
              </a:rPr>
              <a:t>бароко</a:t>
            </a:r>
            <a:endParaRPr lang="ru-RU" sz="4400"/>
          </a:p>
        </p:txBody>
      </p:sp>
    </p:spTree>
    <p:extLst>
      <p:ext uri="{BB962C8B-B14F-4D97-AF65-F5344CB8AC3E}">
        <p14:creationId xmlns:p14="http://schemas.microsoft.com/office/powerpoint/2010/main" val="817793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ctrTitle"/>
            <p:custDataLst>
              <p:tags r:id="rId1"/>
            </p:custDataLst>
          </p:nvPr>
        </p:nvSpPr>
        <p:spPr>
          <a:xfrm>
            <a:off x="539552" y="620688"/>
            <a:ext cx="7992888" cy="5688632"/>
          </a:xfrm>
        </p:spPr>
        <p:txBody>
          <a:bodyPr>
            <a:normAutofit fontScale="90000"/>
          </a:bodyPr>
          <a:lstStyle/>
          <a:p>
            <a:pPr algn="l">
              <a:lnSpc>
                <a:spcPct val="150000"/>
              </a:lnSpc>
            </a:pPr>
            <a:r>
              <a:rPr lang="ru-RU" sz="3200" b="1" dirty="0" err="1" smtClean="0">
                <a:solidFill>
                  <a:srgbClr val="800000"/>
                </a:solidFill>
                <a:latin typeface="Arno Pro Caption" pitchFamily="18" charset="0"/>
              </a:rPr>
              <a:t>Картка</a:t>
            </a:r>
            <a:r>
              <a:rPr lang="ru-RU" sz="3200" b="1" dirty="0" smtClean="0">
                <a:solidFill>
                  <a:srgbClr val="800000"/>
                </a:solidFill>
                <a:latin typeface="Arno Pro Caption" pitchFamily="18" charset="0"/>
              </a:rPr>
              <a:t> № 2</a:t>
            </a:r>
            <a:r>
              <a:rPr lang="ru-RU" sz="2400" dirty="0" smtClean="0">
                <a:latin typeface="Arno Pro Caption" pitchFamily="18" charset="0"/>
              </a:rPr>
              <a:t/>
            </a:r>
            <a:br>
              <a:rPr lang="ru-RU" sz="2400" dirty="0" smtClean="0">
                <a:latin typeface="Arno Pro Caption" pitchFamily="18" charset="0"/>
              </a:rPr>
            </a:br>
            <a:r>
              <a:rPr lang="ru-RU" sz="2400" dirty="0" err="1" smtClean="0">
                <a:solidFill>
                  <a:srgbClr val="660066"/>
                </a:solidFill>
                <a:latin typeface="AcademyC" pitchFamily="82" charset="0"/>
              </a:rPr>
              <a:t>Якими</a:t>
            </a:r>
            <a:r>
              <a:rPr lang="ru-RU" sz="2400" dirty="0" smtClean="0">
                <a:solidFill>
                  <a:srgbClr val="660066"/>
                </a:solidFill>
                <a:latin typeface="AcademyC" pitchFamily="82" charset="0"/>
              </a:rPr>
              <a:t> є </a:t>
            </a:r>
            <a:r>
              <a:rPr lang="ru-RU" sz="2400" dirty="0" err="1" smtClean="0">
                <a:solidFill>
                  <a:srgbClr val="660066"/>
                </a:solidFill>
                <a:latin typeface="AcademyC" pitchFamily="82" charset="0"/>
              </a:rPr>
              <a:t>характерні</a:t>
            </a:r>
            <a:r>
              <a:rPr lang="ru-RU" sz="2400" dirty="0" smtClean="0">
                <a:solidFill>
                  <a:srgbClr val="660066"/>
                </a:solidFill>
                <a:latin typeface="AcademyC" pitchFamily="82" charset="0"/>
              </a:rPr>
              <a:t> </a:t>
            </a:r>
            <a:r>
              <a:rPr lang="ru-RU" sz="2400" dirty="0" err="1" smtClean="0">
                <a:solidFill>
                  <a:srgbClr val="660066"/>
                </a:solidFill>
                <a:latin typeface="AcademyC" pitchFamily="82" charset="0"/>
              </a:rPr>
              <a:t>особливості</a:t>
            </a:r>
            <a:r>
              <a:rPr lang="ru-RU" sz="2400" dirty="0" smtClean="0">
                <a:solidFill>
                  <a:srgbClr val="660066"/>
                </a:solidFill>
                <a:latin typeface="AcademyC" pitchFamily="82" charset="0"/>
              </a:rPr>
              <a:t> </a:t>
            </a:r>
            <a:r>
              <a:rPr lang="ru-RU" sz="2400" dirty="0" err="1" smtClean="0">
                <a:solidFill>
                  <a:srgbClr val="660066"/>
                </a:solidFill>
                <a:latin typeface="AcademyC" pitchFamily="82" charset="0"/>
              </a:rPr>
              <a:t>доби</a:t>
            </a:r>
            <a:r>
              <a:rPr lang="ru-RU" sz="2400" dirty="0" smtClean="0">
                <a:solidFill>
                  <a:srgbClr val="660066"/>
                </a:solidFill>
                <a:latin typeface="AcademyC" pitchFamily="82" charset="0"/>
              </a:rPr>
              <a:t> </a:t>
            </a:r>
            <a:r>
              <a:rPr lang="ru-RU" sz="2400" dirty="0" err="1" smtClean="0">
                <a:solidFill>
                  <a:srgbClr val="660066"/>
                </a:solidFill>
                <a:latin typeface="AcademyC" pitchFamily="82" charset="0"/>
              </a:rPr>
              <a:t>бароко</a:t>
            </a:r>
            <a:r>
              <a:rPr lang="ru-RU" sz="2400" dirty="0" smtClean="0">
                <a:solidFill>
                  <a:srgbClr val="660066"/>
                </a:solidFill>
                <a:latin typeface="AcademyC" pitchFamily="82" charset="0"/>
              </a:rPr>
              <a:t>?</a:t>
            </a:r>
            <a:r>
              <a:rPr lang="ru-RU" sz="2400" dirty="0" smtClean="0">
                <a:latin typeface="Arno Pro Caption" pitchFamily="18" charset="0"/>
              </a:rPr>
              <a:t/>
            </a:r>
            <a:br>
              <a:rPr lang="ru-RU" sz="2400" dirty="0" smtClean="0">
                <a:latin typeface="Arno Pro Caption" pitchFamily="18" charset="0"/>
              </a:rPr>
            </a:br>
            <a:r>
              <a:rPr lang="ru-RU" sz="2400" dirty="0" smtClean="0">
                <a:latin typeface="Arno Pro Caption" pitchFamily="18" charset="0"/>
              </a:rPr>
              <a:t>	</a:t>
            </a:r>
            <a:r>
              <a:rPr lang="ru-RU" sz="2400" b="1" dirty="0" err="1" smtClean="0">
                <a:solidFill>
                  <a:srgbClr val="008000"/>
                </a:solidFill>
                <a:latin typeface="Arno Pro Caption" pitchFamily="18" charset="0"/>
              </a:rPr>
              <a:t>Доба</a:t>
            </a:r>
            <a:r>
              <a:rPr lang="ru-RU" sz="2400" b="1" dirty="0" smtClean="0">
                <a:solidFill>
                  <a:srgbClr val="008000"/>
                </a:solidFill>
                <a:latin typeface="Arno Pro Caption" pitchFamily="18" charset="0"/>
              </a:rPr>
              <a:t> </a:t>
            </a:r>
            <a:r>
              <a:rPr lang="ru-RU" sz="2400" b="1" dirty="0" err="1" smtClean="0">
                <a:solidFill>
                  <a:srgbClr val="008000"/>
                </a:solidFill>
                <a:latin typeface="Arno Pro Caption" pitchFamily="18" charset="0"/>
              </a:rPr>
              <a:t>бароко</a:t>
            </a:r>
            <a:r>
              <a:rPr lang="ru-RU" sz="2400" b="1" dirty="0" smtClean="0">
                <a:solidFill>
                  <a:srgbClr val="008000"/>
                </a:solidFill>
                <a:latin typeface="Arno Pro Caption" pitchFamily="18" charset="0"/>
              </a:rPr>
              <a:t> </a:t>
            </a:r>
            <a:r>
              <a:rPr lang="ru-RU" sz="2400" dirty="0" smtClean="0">
                <a:solidFill>
                  <a:srgbClr val="0000FF"/>
                </a:solidFill>
                <a:latin typeface="Arno Pro Caption" pitchFamily="18" charset="0"/>
              </a:rPr>
              <a:t>стала </a:t>
            </a:r>
            <a:r>
              <a:rPr lang="ru-RU" sz="2400" dirty="0" err="1" smtClean="0">
                <a:solidFill>
                  <a:srgbClr val="0000FF"/>
                </a:solidFill>
                <a:latin typeface="Arno Pro Caption" pitchFamily="18" charset="0"/>
              </a:rPr>
              <a:t>добою</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справжньої</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наукової</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революції</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Якщо</a:t>
            </a:r>
            <a:r>
              <a:rPr lang="ru-RU" sz="2400" dirty="0" smtClean="0">
                <a:solidFill>
                  <a:srgbClr val="0000FF"/>
                </a:solidFill>
                <a:latin typeface="Arno Pro Caption" pitchFamily="18" charset="0"/>
              </a:rPr>
              <a:t> в </a:t>
            </a:r>
            <a:r>
              <a:rPr lang="ru-RU" sz="2400" dirty="0" err="1" smtClean="0">
                <a:solidFill>
                  <a:srgbClr val="0000FF"/>
                </a:solidFill>
                <a:latin typeface="Arno Pro Caption" pitchFamily="18" charset="0"/>
              </a:rPr>
              <a:t>добу</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Відродження</a:t>
            </a:r>
            <a:r>
              <a:rPr lang="ru-RU" sz="2400" dirty="0" smtClean="0">
                <a:solidFill>
                  <a:srgbClr val="0000FF"/>
                </a:solidFill>
                <a:latin typeface="Arno Pro Caption" pitchFamily="18" charset="0"/>
              </a:rPr>
              <a:t> великого </a:t>
            </a:r>
            <a:r>
              <a:rPr lang="ru-RU" sz="2400" dirty="0" err="1" smtClean="0">
                <a:solidFill>
                  <a:srgbClr val="0000FF"/>
                </a:solidFill>
                <a:latin typeface="Arno Pro Caption" pitchFamily="18" charset="0"/>
              </a:rPr>
              <a:t>значення</a:t>
            </a:r>
            <a:r>
              <a:rPr lang="ru-RU" sz="2400" dirty="0" smtClean="0">
                <a:solidFill>
                  <a:srgbClr val="0000FF"/>
                </a:solidFill>
                <a:latin typeface="Arno Pro Caption" pitchFamily="18" charset="0"/>
              </a:rPr>
              <a:t> надавали </a:t>
            </a:r>
            <a:r>
              <a:rPr lang="ru-RU" sz="2400" dirty="0" err="1" smtClean="0">
                <a:solidFill>
                  <a:srgbClr val="0000FF"/>
                </a:solidFill>
                <a:latin typeface="Arno Pro Caption" pitchFamily="18" charset="0"/>
              </a:rPr>
              <a:t>шаленим</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учинкам</a:t>
            </a:r>
            <a:r>
              <a:rPr lang="ru-RU" sz="2400" dirty="0" smtClean="0">
                <a:solidFill>
                  <a:srgbClr val="0000FF"/>
                </a:solidFill>
                <a:latin typeface="Arno Pro Caption" pitchFamily="18" charset="0"/>
              </a:rPr>
              <a:t>, то для </a:t>
            </a:r>
            <a:r>
              <a:rPr lang="ru-RU" sz="2400" dirty="0" err="1" smtClean="0">
                <a:solidFill>
                  <a:srgbClr val="0000FF"/>
                </a:solidFill>
                <a:latin typeface="Arno Pro Caption" pitchFamily="18" charset="0"/>
              </a:rPr>
              <a:t>доби</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бароко</a:t>
            </a:r>
            <a:r>
              <a:rPr lang="ru-RU" sz="2400" dirty="0" smtClean="0">
                <a:solidFill>
                  <a:srgbClr val="0000FF"/>
                </a:solidFill>
                <a:latin typeface="Arno Pro Caption" pitchFamily="18" charset="0"/>
              </a:rPr>
              <a:t> головне — </a:t>
            </a:r>
            <a:r>
              <a:rPr lang="ru-RU" sz="2400" dirty="0" err="1" smtClean="0">
                <a:solidFill>
                  <a:srgbClr val="0000FF"/>
                </a:solidFill>
                <a:latin typeface="Arno Pro Caption" pitchFamily="18" charset="0"/>
              </a:rPr>
              <a:t>пристрасні</a:t>
            </a:r>
            <a:r>
              <a:rPr lang="ru-RU" sz="2400" dirty="0" smtClean="0">
                <a:solidFill>
                  <a:srgbClr val="0000FF"/>
                </a:solidFill>
                <a:latin typeface="Arno Pro Caption" pitchFamily="18" charset="0"/>
              </a:rPr>
              <a:t> </a:t>
            </a:r>
            <a:r>
              <a:rPr lang="ru-RU" sz="2400" dirty="0" err="1" smtClean="0">
                <a:solidFill>
                  <a:srgbClr val="0000FF"/>
                </a:solidFill>
                <a:latin typeface="Arno Pro Caption" pitchFamily="18" charset="0"/>
              </a:rPr>
              <a:t>роздуми</a:t>
            </a:r>
            <a:r>
              <a:rPr lang="ru-RU" sz="2400" dirty="0" smtClean="0">
                <a:solidFill>
                  <a:srgbClr val="0000FF"/>
                </a:solidFill>
                <a:latin typeface="Arno Pro Caption" pitchFamily="18" charset="0"/>
              </a:rPr>
              <a:t> про </a:t>
            </a:r>
            <a:r>
              <a:rPr lang="ru-RU" sz="2400" dirty="0" err="1" smtClean="0">
                <a:solidFill>
                  <a:srgbClr val="0000FF"/>
                </a:solidFill>
                <a:latin typeface="Arno Pro Caption" pitchFamily="18" charset="0"/>
              </a:rPr>
              <a:t>світ</a:t>
            </a:r>
            <a:r>
              <a:rPr lang="ru-RU" sz="2400" dirty="0" smtClean="0">
                <a:solidFill>
                  <a:srgbClr val="0000FF"/>
                </a:solidFill>
                <a:latin typeface="Arno Pro Caption" pitchFamily="18" charset="0"/>
              </a:rPr>
              <a:t>.</a:t>
            </a:r>
            <a:br>
              <a:rPr lang="ru-RU" sz="2400" dirty="0" smtClean="0">
                <a:solidFill>
                  <a:srgbClr val="0000FF"/>
                </a:solidFill>
                <a:latin typeface="Arno Pro Caption" pitchFamily="18" charset="0"/>
              </a:rPr>
            </a:br>
            <a:r>
              <a:rPr lang="ru-RU" sz="2400" b="1" dirty="0" err="1" smtClean="0">
                <a:solidFill>
                  <a:srgbClr val="008000"/>
                </a:solidFill>
                <a:latin typeface="Arno Pro Caption" pitchFamily="18" charset="0"/>
                <a:ea typeface="Calibri" pitchFamily="34" charset="0"/>
                <a:cs typeface="Arial" charset="0"/>
              </a:rPr>
              <a:t>Художня</a:t>
            </a:r>
            <a:r>
              <a:rPr lang="ru-RU" sz="2400" b="1" dirty="0" smtClean="0">
                <a:solidFill>
                  <a:srgbClr val="008000"/>
                </a:solidFill>
                <a:latin typeface="Arno Pro Caption" pitchFamily="18" charset="0"/>
                <a:ea typeface="Calibri" pitchFamily="34" charset="0"/>
                <a:cs typeface="Arial" charset="0"/>
              </a:rPr>
              <a:t> система </a:t>
            </a:r>
            <a:r>
              <a:rPr lang="ru-RU" sz="2400" b="1" dirty="0" err="1" smtClean="0">
                <a:solidFill>
                  <a:srgbClr val="008000"/>
                </a:solidFill>
                <a:latin typeface="Arno Pro Caption" pitchFamily="18" charset="0"/>
                <a:ea typeface="Calibri" pitchFamily="34" charset="0"/>
                <a:cs typeface="Arial" charset="0"/>
              </a:rPr>
              <a:t>бароко</a:t>
            </a:r>
            <a:r>
              <a:rPr lang="ru-RU" sz="2400" b="1" dirty="0" smtClean="0">
                <a:solidFill>
                  <a:srgbClr val="FF0066"/>
                </a:solidFill>
                <a:latin typeface="Arno Pro Caption" pitchFamily="18" charset="0"/>
                <a:ea typeface="Calibri" pitchFamily="34" charset="0"/>
                <a:cs typeface="Arial" charset="0"/>
              </a:rPr>
              <a:t> </a:t>
            </a:r>
            <a:r>
              <a:rPr lang="ru-RU" sz="2400" dirty="0" err="1" smtClean="0">
                <a:solidFill>
                  <a:srgbClr val="0000FF"/>
                </a:solidFill>
                <a:latin typeface="Arno Pro Caption" pitchFamily="18" charset="0"/>
                <a:ea typeface="Calibri" pitchFamily="34" charset="0"/>
                <a:cs typeface="Arial" charset="0"/>
              </a:rPr>
              <a:t>надзвичайно</a:t>
            </a:r>
            <a:r>
              <a:rPr lang="ru-RU" sz="2400" dirty="0" smtClean="0">
                <a:solidFill>
                  <a:srgbClr val="0000FF"/>
                </a:solidFill>
                <a:latin typeface="Arno Pro Caption" pitchFamily="18" charset="0"/>
                <a:ea typeface="Calibri" pitchFamily="34" charset="0"/>
                <a:cs typeface="Arial" charset="0"/>
              </a:rPr>
              <a:t> складна, </a:t>
            </a:r>
            <a:r>
              <a:rPr lang="ru-RU" sz="2400" dirty="0" err="1" smtClean="0">
                <a:solidFill>
                  <a:srgbClr val="0000FF"/>
                </a:solidFill>
                <a:latin typeface="Arno Pro Caption" pitchFamily="18" charset="0"/>
                <a:ea typeface="Calibri" pitchFamily="34" charset="0"/>
                <a:cs typeface="Arial" charset="0"/>
              </a:rPr>
              <a:t>їй</a:t>
            </a:r>
            <a:r>
              <a:rPr lang="ru-RU" sz="2400" dirty="0" smtClean="0">
                <a:solidFill>
                  <a:srgbClr val="0000FF"/>
                </a:solidFill>
                <a:latin typeface="Arno Pro Caption" pitchFamily="18" charset="0"/>
                <a:ea typeface="Calibri" pitchFamily="34" charset="0"/>
                <a:cs typeface="Arial" charset="0"/>
              </a:rPr>
              <a:t> </a:t>
            </a:r>
            <a:r>
              <a:rPr lang="ru-RU" sz="2400" dirty="0" err="1" smtClean="0">
                <a:solidFill>
                  <a:srgbClr val="0000FF"/>
                </a:solidFill>
                <a:latin typeface="Arno Pro Caption" pitchFamily="18" charset="0"/>
                <a:ea typeface="Calibri" pitchFamily="34" charset="0"/>
                <a:cs typeface="Arial" charset="0"/>
              </a:rPr>
              <a:t>властиві</a:t>
            </a:r>
            <a:r>
              <a:rPr lang="ru-RU" sz="2400" dirty="0" smtClean="0">
                <a:solidFill>
                  <a:srgbClr val="0000FF"/>
                </a:solidFill>
                <a:latin typeface="Arno Pro Caption" pitchFamily="18" charset="0"/>
                <a:ea typeface="Calibri" pitchFamily="34" charset="0"/>
                <a:cs typeface="Arial" charset="0"/>
              </a:rPr>
              <a:t> </a:t>
            </a:r>
            <a:r>
              <a:rPr lang="ru-RU" sz="2400" dirty="0" err="1" smtClean="0">
                <a:solidFill>
                  <a:srgbClr val="0000FF"/>
                </a:solidFill>
                <a:latin typeface="Arno Pro Caption" pitchFamily="18" charset="0"/>
                <a:ea typeface="Calibri" pitchFamily="34" charset="0"/>
                <a:cs typeface="Arial" charset="0"/>
              </a:rPr>
              <a:t>мінливість</a:t>
            </a:r>
            <a:r>
              <a:rPr lang="ru-RU" sz="2400" dirty="0" smtClean="0">
                <a:solidFill>
                  <a:srgbClr val="0000FF"/>
                </a:solidFill>
                <a:latin typeface="Arno Pro Caption" pitchFamily="18" charset="0"/>
                <a:ea typeface="Calibri" pitchFamily="34" charset="0"/>
                <a:cs typeface="Arial" charset="0"/>
              </a:rPr>
              <a:t>, </a:t>
            </a:r>
            <a:r>
              <a:rPr lang="ru-RU" sz="2400" dirty="0" err="1" smtClean="0">
                <a:solidFill>
                  <a:srgbClr val="0000FF"/>
                </a:solidFill>
                <a:latin typeface="Arno Pro Caption" pitchFamily="18" charset="0"/>
                <a:ea typeface="Calibri" pitchFamily="34" charset="0"/>
                <a:cs typeface="Arial" charset="0"/>
              </a:rPr>
              <a:t>поліфонічність</a:t>
            </a:r>
            <a:r>
              <a:rPr lang="ru-RU" sz="2400" dirty="0" smtClean="0">
                <a:solidFill>
                  <a:srgbClr val="0000FF"/>
                </a:solidFill>
                <a:latin typeface="Arno Pro Caption" pitchFamily="18" charset="0"/>
                <a:ea typeface="Calibri" pitchFamily="34" charset="0"/>
                <a:cs typeface="Arial" charset="0"/>
              </a:rPr>
              <a:t>, </a:t>
            </a:r>
            <a:r>
              <a:rPr lang="ru-RU" sz="2400" dirty="0" err="1" smtClean="0">
                <a:solidFill>
                  <a:srgbClr val="0000FF"/>
                </a:solidFill>
                <a:latin typeface="Arno Pro Caption" pitchFamily="18" charset="0"/>
                <a:ea typeface="Calibri" pitchFamily="34" charset="0"/>
                <a:cs typeface="Arial" charset="0"/>
              </a:rPr>
              <a:t>ускладнена</a:t>
            </a:r>
            <a:r>
              <a:rPr lang="ru-RU" sz="2400" dirty="0" smtClean="0">
                <a:solidFill>
                  <a:srgbClr val="0000FF"/>
                </a:solidFill>
                <a:latin typeface="Arno Pro Caption" pitchFamily="18" charset="0"/>
                <a:ea typeface="Calibri" pitchFamily="34" charset="0"/>
                <a:cs typeface="Arial" charset="0"/>
              </a:rPr>
              <a:t> форма. </a:t>
            </a:r>
            <a:r>
              <a:rPr lang="ru-RU" sz="2400" b="1" dirty="0" err="1" smtClean="0">
                <a:solidFill>
                  <a:srgbClr val="008000"/>
                </a:solidFill>
                <a:latin typeface="Arno Pro Caption" pitchFamily="18" charset="0"/>
                <a:ea typeface="Calibri" pitchFamily="34" charset="0"/>
                <a:cs typeface="Arial" charset="0"/>
              </a:rPr>
              <a:t>Література</a:t>
            </a:r>
            <a:r>
              <a:rPr lang="ru-RU" sz="2400" b="1" dirty="0" smtClean="0">
                <a:solidFill>
                  <a:srgbClr val="008000"/>
                </a:solidFill>
                <a:latin typeface="Arno Pro Caption" pitchFamily="18" charset="0"/>
                <a:ea typeface="Calibri" pitchFamily="34" charset="0"/>
                <a:cs typeface="Arial" charset="0"/>
              </a:rPr>
              <a:t> </a:t>
            </a:r>
            <a:r>
              <a:rPr lang="ru-RU" sz="2400" b="1" dirty="0" err="1" smtClean="0">
                <a:solidFill>
                  <a:srgbClr val="008000"/>
                </a:solidFill>
                <a:latin typeface="Arno Pro Caption" pitchFamily="18" charset="0"/>
                <a:ea typeface="Calibri" pitchFamily="34" charset="0"/>
                <a:cs typeface="Arial" charset="0"/>
              </a:rPr>
              <a:t>бароко</a:t>
            </a:r>
            <a:r>
              <a:rPr lang="ru-RU" sz="2400" b="1" dirty="0" smtClean="0">
                <a:solidFill>
                  <a:srgbClr val="008000"/>
                </a:solidFill>
                <a:latin typeface="Arno Pro Caption" pitchFamily="18" charset="0"/>
                <a:ea typeface="Calibri" pitchFamily="34" charset="0"/>
                <a:cs typeface="Arial" charset="0"/>
              </a:rPr>
              <a:t> </a:t>
            </a:r>
            <a:r>
              <a:rPr lang="ru-RU" sz="2400" dirty="0" err="1" smtClean="0">
                <a:solidFill>
                  <a:srgbClr val="0000FF"/>
                </a:solidFill>
                <a:latin typeface="Arno Pro Caption" pitchFamily="18" charset="0"/>
                <a:ea typeface="Calibri" pitchFamily="34" charset="0"/>
                <a:cs typeface="Arial" charset="0"/>
              </a:rPr>
              <a:t>характеризується</a:t>
            </a:r>
            <a:r>
              <a:rPr lang="ru-RU" sz="2400" dirty="0" smtClean="0">
                <a:solidFill>
                  <a:srgbClr val="0000FF"/>
                </a:solidFill>
                <a:latin typeface="Arno Pro Caption" pitchFamily="18" charset="0"/>
                <a:ea typeface="Calibri" pitchFamily="34" charset="0"/>
                <a:cs typeface="Arial" charset="0"/>
              </a:rPr>
              <a:t> </a:t>
            </a:r>
            <a:r>
              <a:rPr lang="ru-RU" sz="2400" dirty="0" err="1" smtClean="0">
                <a:solidFill>
                  <a:srgbClr val="0000FF"/>
                </a:solidFill>
                <a:latin typeface="Arno Pro Caption" pitchFamily="18" charset="0"/>
                <a:ea typeface="Calibri" pitchFamily="34" charset="0"/>
                <a:cs typeface="Arial" charset="0"/>
              </a:rPr>
              <a:t>поєднанням</a:t>
            </a:r>
            <a:r>
              <a:rPr lang="ru-RU" sz="2400" dirty="0" smtClean="0">
                <a:solidFill>
                  <a:srgbClr val="0000FF"/>
                </a:solidFill>
                <a:latin typeface="Arno Pro Caption" pitchFamily="18" charset="0"/>
                <a:ea typeface="Calibri" pitchFamily="34" charset="0"/>
                <a:cs typeface="Arial" charset="0"/>
              </a:rPr>
              <a:t> </a:t>
            </a:r>
            <a:r>
              <a:rPr lang="ru-RU" sz="2400" dirty="0" err="1" smtClean="0">
                <a:solidFill>
                  <a:srgbClr val="0000FF"/>
                </a:solidFill>
                <a:latin typeface="Arno Pro Caption" pitchFamily="18" charset="0"/>
                <a:ea typeface="Calibri" pitchFamily="34" charset="0"/>
                <a:cs typeface="Arial" charset="0"/>
              </a:rPr>
              <a:t>релігійних</a:t>
            </a:r>
            <a:r>
              <a:rPr lang="ru-RU" sz="2400" dirty="0" smtClean="0">
                <a:solidFill>
                  <a:srgbClr val="0000FF"/>
                </a:solidFill>
                <a:latin typeface="Arno Pro Caption" pitchFamily="18" charset="0"/>
                <a:ea typeface="Calibri" pitchFamily="34" charset="0"/>
                <a:cs typeface="Arial" charset="0"/>
              </a:rPr>
              <a:t> і </a:t>
            </a:r>
            <a:r>
              <a:rPr lang="ru-RU" sz="2400" dirty="0" err="1" smtClean="0">
                <a:solidFill>
                  <a:srgbClr val="0000FF"/>
                </a:solidFill>
                <a:latin typeface="Arno Pro Caption" pitchFamily="18" charset="0"/>
                <a:ea typeface="Calibri" pitchFamily="34" charset="0"/>
                <a:cs typeface="Arial" charset="0"/>
              </a:rPr>
              <a:t>світських</a:t>
            </a:r>
            <a:r>
              <a:rPr lang="ru-RU" sz="2400" dirty="0" smtClean="0">
                <a:solidFill>
                  <a:srgbClr val="0000FF"/>
                </a:solidFill>
                <a:latin typeface="Arno Pro Caption" pitchFamily="18" charset="0"/>
                <a:ea typeface="Calibri" pitchFamily="34" charset="0"/>
                <a:cs typeface="Arial" charset="0"/>
              </a:rPr>
              <a:t> </a:t>
            </a:r>
            <a:r>
              <a:rPr lang="ru-RU" sz="2400" dirty="0" err="1" smtClean="0">
                <a:solidFill>
                  <a:srgbClr val="0000FF"/>
                </a:solidFill>
                <a:latin typeface="Arno Pro Caption" pitchFamily="18" charset="0"/>
                <a:ea typeface="Calibri" pitchFamily="34" charset="0"/>
                <a:cs typeface="Arial" charset="0"/>
              </a:rPr>
              <a:t>мотивів</a:t>
            </a:r>
            <a:r>
              <a:rPr lang="ru-RU" sz="2400" dirty="0" smtClean="0">
                <a:solidFill>
                  <a:srgbClr val="0000FF"/>
                </a:solidFill>
                <a:latin typeface="Arno Pro Caption" pitchFamily="18" charset="0"/>
                <a:ea typeface="Calibri" pitchFamily="34" charset="0"/>
                <a:cs typeface="Arial" charset="0"/>
              </a:rPr>
              <a:t> та </a:t>
            </a:r>
            <a:r>
              <a:rPr lang="ru-RU" sz="2400" dirty="0" err="1" smtClean="0">
                <a:solidFill>
                  <a:srgbClr val="0000FF"/>
                </a:solidFill>
                <a:latin typeface="Arno Pro Caption" pitchFamily="18" charset="0"/>
                <a:ea typeface="Calibri" pitchFamily="34" charset="0"/>
                <a:cs typeface="Arial" charset="0"/>
              </a:rPr>
              <a:t>образів</a:t>
            </a:r>
            <a:r>
              <a:rPr lang="ru-RU" sz="2400" dirty="0" smtClean="0">
                <a:solidFill>
                  <a:srgbClr val="0000FF"/>
                </a:solidFill>
                <a:latin typeface="Arno Pro Caption" pitchFamily="18" charset="0"/>
                <a:ea typeface="Calibri" pitchFamily="34" charset="0"/>
                <a:cs typeface="Arial" charset="0"/>
              </a:rPr>
              <a:t>, </a:t>
            </a:r>
            <a:r>
              <a:rPr lang="ru-RU" sz="2400" dirty="0" err="1" smtClean="0">
                <a:solidFill>
                  <a:srgbClr val="0000FF"/>
                </a:solidFill>
                <a:latin typeface="Arno Pro Caption" pitchFamily="18" charset="0"/>
                <a:ea typeface="Calibri" pitchFamily="34" charset="0"/>
                <a:cs typeface="Arial" charset="0"/>
              </a:rPr>
              <a:t>тяжінням</a:t>
            </a:r>
            <a:r>
              <a:rPr lang="ru-RU" sz="2400" dirty="0" smtClean="0">
                <a:solidFill>
                  <a:srgbClr val="0000FF"/>
                </a:solidFill>
                <a:latin typeface="Arno Pro Caption" pitchFamily="18" charset="0"/>
                <a:ea typeface="Calibri" pitchFamily="34" charset="0"/>
                <a:cs typeface="Arial" charset="0"/>
              </a:rPr>
              <a:t> до </a:t>
            </a:r>
            <a:r>
              <a:rPr lang="ru-RU" sz="2400" dirty="0" err="1" smtClean="0">
                <a:solidFill>
                  <a:srgbClr val="0000FF"/>
                </a:solidFill>
                <a:latin typeface="Arno Pro Caption" pitchFamily="18" charset="0"/>
                <a:ea typeface="Calibri" pitchFamily="34" charset="0"/>
                <a:cs typeface="Arial" charset="0"/>
              </a:rPr>
              <a:t>різних</a:t>
            </a:r>
            <a:r>
              <a:rPr lang="ru-RU" sz="2400" dirty="0" smtClean="0">
                <a:solidFill>
                  <a:srgbClr val="0000FF"/>
                </a:solidFill>
                <a:latin typeface="Arno Pro Caption" pitchFamily="18" charset="0"/>
                <a:ea typeface="Calibri" pitchFamily="34" charset="0"/>
                <a:cs typeface="Arial" charset="0"/>
              </a:rPr>
              <a:t> </a:t>
            </a:r>
            <a:r>
              <a:rPr lang="ru-RU" sz="2400" dirty="0" err="1" smtClean="0">
                <a:solidFill>
                  <a:srgbClr val="0000FF"/>
                </a:solidFill>
                <a:latin typeface="Arno Pro Caption" pitchFamily="18" charset="0"/>
                <a:ea typeface="Calibri" pitchFamily="34" charset="0"/>
                <a:cs typeface="Arial" charset="0"/>
              </a:rPr>
              <a:t>контрастів</a:t>
            </a:r>
            <a:r>
              <a:rPr lang="ru-RU" sz="2400" dirty="0" smtClean="0">
                <a:solidFill>
                  <a:srgbClr val="0000FF"/>
                </a:solidFill>
                <a:latin typeface="Arno Pro Caption" pitchFamily="18" charset="0"/>
                <a:ea typeface="Calibri" pitchFamily="34" charset="0"/>
                <a:cs typeface="Arial" charset="0"/>
              </a:rPr>
              <a:t>, </a:t>
            </a:r>
            <a:r>
              <a:rPr lang="ru-RU" sz="2400" dirty="0" err="1" smtClean="0">
                <a:solidFill>
                  <a:srgbClr val="0000FF"/>
                </a:solidFill>
                <a:latin typeface="Arno Pro Caption" pitchFamily="18" charset="0"/>
                <a:ea typeface="Calibri" pitchFamily="34" charset="0"/>
                <a:cs typeface="Arial" charset="0"/>
              </a:rPr>
              <a:t>складної</a:t>
            </a:r>
            <a:r>
              <a:rPr lang="ru-RU" sz="2400" dirty="0" smtClean="0">
                <a:solidFill>
                  <a:srgbClr val="0000FF"/>
                </a:solidFill>
                <a:latin typeface="Arno Pro Caption" pitchFamily="18" charset="0"/>
                <a:ea typeface="Calibri" pitchFamily="34" charset="0"/>
                <a:cs typeface="Arial" charset="0"/>
              </a:rPr>
              <a:t> </a:t>
            </a:r>
            <a:r>
              <a:rPr lang="ru-RU" sz="2400" dirty="0" err="1" smtClean="0">
                <a:solidFill>
                  <a:srgbClr val="0000FF"/>
                </a:solidFill>
                <a:latin typeface="Arno Pro Caption" pitchFamily="18" charset="0"/>
                <a:ea typeface="Calibri" pitchFamily="34" charset="0"/>
                <a:cs typeface="Arial" charset="0"/>
              </a:rPr>
              <a:t>метафоричності</a:t>
            </a:r>
            <a:r>
              <a:rPr lang="ru-RU" sz="2400" dirty="0" smtClean="0">
                <a:solidFill>
                  <a:srgbClr val="0000FF"/>
                </a:solidFill>
                <a:latin typeface="Arno Pro Caption" pitchFamily="18" charset="0"/>
                <a:ea typeface="Calibri" pitchFamily="34" charset="0"/>
                <a:cs typeface="Arial" charset="0"/>
              </a:rPr>
              <a:t>, </a:t>
            </a:r>
            <a:r>
              <a:rPr lang="ru-RU" sz="2400" dirty="0" err="1" smtClean="0">
                <a:solidFill>
                  <a:srgbClr val="0000FF"/>
                </a:solidFill>
                <a:latin typeface="Arno Pro Caption" pitchFamily="18" charset="0"/>
                <a:ea typeface="Calibri" pitchFamily="34" charset="0"/>
                <a:cs typeface="Arial" charset="0"/>
              </a:rPr>
              <a:t>алегоризму</a:t>
            </a:r>
            <a:r>
              <a:rPr lang="ru-RU" sz="2400" dirty="0" smtClean="0">
                <a:solidFill>
                  <a:srgbClr val="0000FF"/>
                </a:solidFill>
                <a:latin typeface="Arno Pro Caption" pitchFamily="18" charset="0"/>
                <a:ea typeface="Calibri" pitchFamily="34" charset="0"/>
                <a:cs typeface="Arial" charset="0"/>
              </a:rPr>
              <a:t> й </a:t>
            </a:r>
            <a:r>
              <a:rPr lang="ru-RU" sz="2400" dirty="0" err="1" smtClean="0">
                <a:solidFill>
                  <a:srgbClr val="0000FF"/>
                </a:solidFill>
                <a:latin typeface="Arno Pro Caption" pitchFamily="18" charset="0"/>
                <a:ea typeface="Calibri" pitchFamily="34" charset="0"/>
                <a:cs typeface="Arial" charset="0"/>
              </a:rPr>
              <a:t>емблематичності</a:t>
            </a:r>
            <a:r>
              <a:rPr lang="ru-RU" sz="2400" dirty="0" smtClean="0">
                <a:solidFill>
                  <a:srgbClr val="0000FF"/>
                </a:solidFill>
                <a:latin typeface="Arno Pro Caption" pitchFamily="18" charset="0"/>
                <a:ea typeface="Calibri" pitchFamily="34" charset="0"/>
                <a:cs typeface="Arial" charset="0"/>
              </a:rPr>
              <a:t>, </a:t>
            </a:r>
            <a:r>
              <a:rPr lang="ru-RU" sz="2400" dirty="0" err="1" smtClean="0">
                <a:solidFill>
                  <a:srgbClr val="0000FF"/>
                </a:solidFill>
                <a:latin typeface="Arno Pro Caption" pitchFamily="18" charset="0"/>
                <a:ea typeface="Calibri" pitchFamily="34" charset="0"/>
                <a:cs typeface="Arial" charset="0"/>
              </a:rPr>
              <a:t>прагненням</a:t>
            </a:r>
            <a:r>
              <a:rPr lang="ru-RU" sz="2400" dirty="0" smtClean="0">
                <a:solidFill>
                  <a:srgbClr val="0000FF"/>
                </a:solidFill>
                <a:latin typeface="Arno Pro Caption" pitchFamily="18" charset="0"/>
                <a:ea typeface="Calibri" pitchFamily="34" charset="0"/>
                <a:cs typeface="Arial" charset="0"/>
              </a:rPr>
              <a:t> </a:t>
            </a:r>
            <a:r>
              <a:rPr lang="ru-RU" sz="2400" dirty="0" err="1" smtClean="0">
                <a:solidFill>
                  <a:srgbClr val="0000FF"/>
                </a:solidFill>
                <a:latin typeface="Arno Pro Caption" pitchFamily="18" charset="0"/>
                <a:ea typeface="Calibri" pitchFamily="34" charset="0"/>
                <a:cs typeface="Arial" charset="0"/>
              </a:rPr>
              <a:t>уразити</a:t>
            </a:r>
            <a:r>
              <a:rPr lang="ru-RU" sz="2400" dirty="0" smtClean="0">
                <a:solidFill>
                  <a:srgbClr val="0000FF"/>
                </a:solidFill>
                <a:latin typeface="Arno Pro Caption" pitchFamily="18" charset="0"/>
                <a:ea typeface="Calibri" pitchFamily="34" charset="0"/>
                <a:cs typeface="Arial" charset="0"/>
              </a:rPr>
              <a:t> </a:t>
            </a:r>
            <a:r>
              <a:rPr lang="ru-RU" sz="2400" dirty="0" err="1" smtClean="0">
                <a:solidFill>
                  <a:srgbClr val="0000FF"/>
                </a:solidFill>
                <a:latin typeface="Arno Pro Caption" pitchFamily="18" charset="0"/>
                <a:ea typeface="Calibri" pitchFamily="34" charset="0"/>
                <a:cs typeface="Arial" charset="0"/>
              </a:rPr>
              <a:t>читача</a:t>
            </a:r>
            <a:r>
              <a:rPr lang="ru-RU" sz="2400" dirty="0" smtClean="0">
                <a:solidFill>
                  <a:srgbClr val="0000FF"/>
                </a:solidFill>
                <a:latin typeface="Arno Pro Caption" pitchFamily="18" charset="0"/>
                <a:ea typeface="Calibri" pitchFamily="34" charset="0"/>
                <a:cs typeface="Arial" charset="0"/>
              </a:rPr>
              <a:t> </a:t>
            </a:r>
            <a:r>
              <a:rPr lang="ru-RU" sz="2400" dirty="0" err="1" smtClean="0">
                <a:solidFill>
                  <a:srgbClr val="0000FF"/>
                </a:solidFill>
                <a:latin typeface="Arno Pro Caption" pitchFamily="18" charset="0"/>
                <a:ea typeface="Calibri" pitchFamily="34" charset="0"/>
                <a:cs typeface="Arial" charset="0"/>
              </a:rPr>
              <a:t>пишним</a:t>
            </a:r>
            <a:r>
              <a:rPr lang="ru-RU" sz="2400" dirty="0" smtClean="0">
                <a:solidFill>
                  <a:srgbClr val="0000FF"/>
                </a:solidFill>
                <a:latin typeface="Arno Pro Caption" pitchFamily="18" charset="0"/>
                <a:ea typeface="Calibri" pitchFamily="34" charset="0"/>
                <a:cs typeface="Arial" charset="0"/>
              </a:rPr>
              <a:t>, </a:t>
            </a:r>
            <a:r>
              <a:rPr lang="ru-RU" sz="2400" dirty="0" err="1" smtClean="0">
                <a:solidFill>
                  <a:srgbClr val="0000FF"/>
                </a:solidFill>
                <a:latin typeface="Arno Pro Caption" pitchFamily="18" charset="0"/>
                <a:ea typeface="Calibri" pitchFamily="34" charset="0"/>
                <a:cs typeface="Arial" charset="0"/>
              </a:rPr>
              <a:t>барвистим</a:t>
            </a:r>
            <a:r>
              <a:rPr lang="ru-RU" sz="2400" dirty="0" smtClean="0">
                <a:solidFill>
                  <a:srgbClr val="0000FF"/>
                </a:solidFill>
                <a:latin typeface="Arno Pro Caption" pitchFamily="18" charset="0"/>
                <a:ea typeface="Calibri" pitchFamily="34" charset="0"/>
                <a:cs typeface="Arial" charset="0"/>
              </a:rPr>
              <a:t> стилем, </a:t>
            </a:r>
            <a:r>
              <a:rPr lang="ru-RU" sz="2400" dirty="0" err="1" smtClean="0">
                <a:solidFill>
                  <a:srgbClr val="0000FF"/>
                </a:solidFill>
                <a:latin typeface="Arno Pro Caption" pitchFamily="18" charset="0"/>
                <a:ea typeface="Calibri" pitchFamily="34" charset="0"/>
                <a:cs typeface="Arial" charset="0"/>
              </a:rPr>
              <a:t>риторичним</a:t>
            </a:r>
            <a:r>
              <a:rPr lang="ru-RU" sz="2400" dirty="0" smtClean="0">
                <a:solidFill>
                  <a:srgbClr val="0000FF"/>
                </a:solidFill>
                <a:latin typeface="Arno Pro Caption" pitchFamily="18" charset="0"/>
                <a:ea typeface="Calibri" pitchFamily="34" charset="0"/>
                <a:cs typeface="Arial" charset="0"/>
              </a:rPr>
              <a:t> </a:t>
            </a:r>
            <a:r>
              <a:rPr lang="ru-RU" sz="2400" dirty="0" err="1" smtClean="0">
                <a:solidFill>
                  <a:srgbClr val="0000FF"/>
                </a:solidFill>
                <a:latin typeface="Arno Pro Caption" pitchFamily="18" charset="0"/>
                <a:ea typeface="Calibri" pitchFamily="34" charset="0"/>
                <a:cs typeface="Arial" charset="0"/>
              </a:rPr>
              <a:t>оздобленням</a:t>
            </a:r>
            <a:r>
              <a:rPr lang="ru-RU" sz="2400" dirty="0" smtClean="0">
                <a:solidFill>
                  <a:srgbClr val="0000FF"/>
                </a:solidFill>
                <a:latin typeface="Arno Pro Caption" pitchFamily="18" charset="0"/>
                <a:ea typeface="Calibri" pitchFamily="34" charset="0"/>
                <a:cs typeface="Arial" charset="0"/>
              </a:rPr>
              <a:t> </a:t>
            </a:r>
            <a:r>
              <a:rPr lang="ru-RU" sz="2400" dirty="0" err="1" smtClean="0">
                <a:solidFill>
                  <a:srgbClr val="0000FF"/>
                </a:solidFill>
                <a:latin typeface="Arno Pro Caption" pitchFamily="18" charset="0"/>
                <a:ea typeface="Calibri" pitchFamily="34" charset="0"/>
                <a:cs typeface="Arial" charset="0"/>
              </a:rPr>
              <a:t>твору</a:t>
            </a:r>
            <a:r>
              <a:rPr lang="ru-RU" sz="2400" dirty="0" smtClean="0">
                <a:solidFill>
                  <a:srgbClr val="0000FF"/>
                </a:solidFill>
                <a:latin typeface="Arno Pro Caption" pitchFamily="18" charset="0"/>
                <a:ea typeface="Calibri" pitchFamily="34" charset="0"/>
                <a:cs typeface="Arial" charset="0"/>
              </a:rPr>
              <a:t>.</a:t>
            </a:r>
            <a:r>
              <a:rPr lang="ru-RU" sz="3600" dirty="0" smtClean="0">
                <a:latin typeface="Arial" charset="0"/>
                <a:cs typeface="Arial" charset="0"/>
              </a:rPr>
              <a:t/>
            </a:r>
            <a:br>
              <a:rPr lang="ru-RU" sz="3600" dirty="0" smtClean="0">
                <a:latin typeface="Arial" charset="0"/>
                <a:cs typeface="Arial" charset="0"/>
              </a:rPr>
            </a:br>
            <a:endParaRPr lang="ru-RU" sz="2400" dirty="0" smtClean="0"/>
          </a:p>
        </p:txBody>
      </p:sp>
      <p:sp>
        <p:nvSpPr>
          <p:cNvPr id="33795" name="Rectangle 3"/>
          <p:cNvSpPr>
            <a:spLocks noChangeArrowheads="1"/>
          </p:cNvSpPr>
          <p:nvPr>
            <p:custDataLst>
              <p:tags r:id="rId2"/>
            </p:custDataLst>
          </p:nvPr>
        </p:nvSpPr>
        <p:spPr bwMode="auto">
          <a:xfrm>
            <a:off x="0"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sz="1200">
              <a:latin typeface="Times New Roman" pitchFamily="18" charset="0"/>
            </a:endParaRPr>
          </a:p>
          <a:p>
            <a:pPr eaLnBrk="0" hangingPunct="0"/>
            <a:r>
              <a:rPr lang="en-US" sz="1200">
                <a:latin typeface="Times New Roman" pitchFamily="18" charset="0"/>
              </a:rPr>
              <a:t>  </a:t>
            </a:r>
            <a:endParaRPr lang="en-US"/>
          </a:p>
        </p:txBody>
      </p:sp>
    </p:spTree>
    <p:extLst>
      <p:ext uri="{BB962C8B-B14F-4D97-AF65-F5344CB8AC3E}">
        <p14:creationId xmlns:p14="http://schemas.microsoft.com/office/powerpoint/2010/main" val="2376258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ctrTitle"/>
          </p:nvPr>
        </p:nvSpPr>
        <p:spPr>
          <a:xfrm>
            <a:off x="0" y="0"/>
            <a:ext cx="9144000" cy="1470025"/>
          </a:xfrm>
        </p:spPr>
        <p:txBody>
          <a:bodyPr/>
          <a:lstStyle/>
          <a:p>
            <a:r>
              <a:rPr lang="ru-RU" b="1" smtClean="0">
                <a:solidFill>
                  <a:srgbClr val="008000"/>
                </a:solidFill>
                <a:latin typeface="Arno Pro Caption" pitchFamily="18" charset="0"/>
                <a:ea typeface="Calibri" pitchFamily="34" charset="0"/>
                <a:cs typeface="Arial" charset="0"/>
              </a:rPr>
              <a:t>Художня система бароко</a:t>
            </a:r>
            <a:endParaRPr lang="ru-RU" smtClean="0">
              <a:ea typeface="Calibri" pitchFamily="34" charset="0"/>
              <a:cs typeface="Arial" charset="0"/>
            </a:endParaRPr>
          </a:p>
        </p:txBody>
      </p:sp>
      <p:pic>
        <p:nvPicPr>
          <p:cNvPr id="34819" name="Picture 2"/>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r="8282"/>
          <a:stretch>
            <a:fillRect/>
          </a:stretch>
        </p:blipFill>
        <p:spPr bwMode="auto">
          <a:xfrm>
            <a:off x="6072188" y="1285875"/>
            <a:ext cx="2773362"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3286125" y="2928938"/>
            <a:ext cx="2678113"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142875" y="1500188"/>
            <a:ext cx="3044825"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07190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ULLVER_BOOKMARK" val="п20117612753SlideId256"/>
</p:tagLst>
</file>

<file path=ppt/tags/tag10.xml><?xml version="1.0" encoding="utf-8"?>
<p:tagLst xmlns:a="http://schemas.openxmlformats.org/drawingml/2006/main" xmlns:r="http://schemas.openxmlformats.org/officeDocument/2006/relationships" xmlns:p="http://schemas.openxmlformats.org/presentationml/2006/main">
  <p:tag name="FULLVER_BOOKMARK" val="п2011761295SlideId261"/>
</p:tagLst>
</file>

<file path=ppt/tags/tag11.xml><?xml version="1.0" encoding="utf-8"?>
<p:tagLst xmlns:a="http://schemas.openxmlformats.org/drawingml/2006/main" xmlns:r="http://schemas.openxmlformats.org/officeDocument/2006/relationships" xmlns:p="http://schemas.openxmlformats.org/presentationml/2006/main">
  <p:tag name="FULLVER_BOOKMARK" val="п20117612926SlideId262"/>
</p:tagLst>
</file>

<file path=ppt/tags/tag12.xml><?xml version="1.0" encoding="utf-8"?>
<p:tagLst xmlns:a="http://schemas.openxmlformats.org/drawingml/2006/main" xmlns:r="http://schemas.openxmlformats.org/officeDocument/2006/relationships" xmlns:p="http://schemas.openxmlformats.org/presentationml/2006/main">
  <p:tag name="FULLVER_BOOKMARK" val="п20117612926SlideId262"/>
</p:tagLst>
</file>

<file path=ppt/tags/tag13.xml><?xml version="1.0" encoding="utf-8"?>
<p:tagLst xmlns:a="http://schemas.openxmlformats.org/drawingml/2006/main" xmlns:r="http://schemas.openxmlformats.org/officeDocument/2006/relationships" xmlns:p="http://schemas.openxmlformats.org/presentationml/2006/main">
  <p:tag name="FULLVER_BOOKMARK" val="п20117612951SlideId263"/>
</p:tagLst>
</file>

<file path=ppt/tags/tag14.xml><?xml version="1.0" encoding="utf-8"?>
<p:tagLst xmlns:a="http://schemas.openxmlformats.org/drawingml/2006/main" xmlns:r="http://schemas.openxmlformats.org/officeDocument/2006/relationships" xmlns:p="http://schemas.openxmlformats.org/presentationml/2006/main">
  <p:tag name="FULLVER_BOOKMARK" val="п20117612103SlideId263"/>
</p:tagLst>
</file>

<file path=ppt/tags/tag15.xml><?xml version="1.0" encoding="utf-8"?>
<p:tagLst xmlns:a="http://schemas.openxmlformats.org/drawingml/2006/main" xmlns:r="http://schemas.openxmlformats.org/officeDocument/2006/relationships" xmlns:p="http://schemas.openxmlformats.org/presentationml/2006/main">
  <p:tag name="FULLVER_BOOKMARK" val="п201176121017SlideId264"/>
</p:tagLst>
</file>

<file path=ppt/tags/tag16.xml><?xml version="1.0" encoding="utf-8"?>
<p:tagLst xmlns:a="http://schemas.openxmlformats.org/drawingml/2006/main" xmlns:r="http://schemas.openxmlformats.org/officeDocument/2006/relationships" xmlns:p="http://schemas.openxmlformats.org/presentationml/2006/main">
  <p:tag name="FULLVER_BOOKMARK" val="п201176121017SlideId264"/>
</p:tagLst>
</file>

<file path=ppt/tags/tag17.xml><?xml version="1.0" encoding="utf-8"?>
<p:tagLst xmlns:a="http://schemas.openxmlformats.org/drawingml/2006/main" xmlns:r="http://schemas.openxmlformats.org/officeDocument/2006/relationships" xmlns:p="http://schemas.openxmlformats.org/presentationml/2006/main">
  <p:tag name="FULLVER_BOOKMARK" val="п20117612103SlideId263"/>
</p:tagLst>
</file>

<file path=ppt/tags/tag18.xml><?xml version="1.0" encoding="utf-8"?>
<p:tagLst xmlns:a="http://schemas.openxmlformats.org/drawingml/2006/main" xmlns:r="http://schemas.openxmlformats.org/officeDocument/2006/relationships" xmlns:p="http://schemas.openxmlformats.org/presentationml/2006/main">
  <p:tag name="FULLVER_BOOKMARK" val="п201176121030SlideId265"/>
</p:tagLst>
</file>

<file path=ppt/tags/tag19.xml><?xml version="1.0" encoding="utf-8"?>
<p:tagLst xmlns:a="http://schemas.openxmlformats.org/drawingml/2006/main" xmlns:r="http://schemas.openxmlformats.org/officeDocument/2006/relationships" xmlns:p="http://schemas.openxmlformats.org/presentationml/2006/main">
  <p:tag name="FULLVER_BOOKMARK" val="п201176121037SlideId266"/>
</p:tagLst>
</file>

<file path=ppt/tags/tag2.xml><?xml version="1.0" encoding="utf-8"?>
<p:tagLst xmlns:a="http://schemas.openxmlformats.org/drawingml/2006/main" xmlns:r="http://schemas.openxmlformats.org/officeDocument/2006/relationships" xmlns:p="http://schemas.openxmlformats.org/presentationml/2006/main">
  <p:tag name="FULLVER_BOOKMARK" val="п2011761282SlideId257"/>
</p:tagLst>
</file>

<file path=ppt/tags/tag20.xml><?xml version="1.0" encoding="utf-8"?>
<p:tagLst xmlns:a="http://schemas.openxmlformats.org/drawingml/2006/main" xmlns:r="http://schemas.openxmlformats.org/officeDocument/2006/relationships" xmlns:p="http://schemas.openxmlformats.org/presentationml/2006/main">
  <p:tag name="FULLVER_BOOKMARK" val="п201176121037SlideId266"/>
</p:tagLst>
</file>

<file path=ppt/tags/tag21.xml><?xml version="1.0" encoding="utf-8"?>
<p:tagLst xmlns:a="http://schemas.openxmlformats.org/drawingml/2006/main" xmlns:r="http://schemas.openxmlformats.org/officeDocument/2006/relationships" xmlns:p="http://schemas.openxmlformats.org/presentationml/2006/main">
  <p:tag name="FULLVER_BOOKMARK" val="п201176121053SlideId267"/>
</p:tagLst>
</file>

<file path=ppt/tags/tag22.xml><?xml version="1.0" encoding="utf-8"?>
<p:tagLst xmlns:a="http://schemas.openxmlformats.org/drawingml/2006/main" xmlns:r="http://schemas.openxmlformats.org/officeDocument/2006/relationships" xmlns:p="http://schemas.openxmlformats.org/presentationml/2006/main">
  <p:tag name="FULLVER_BOOKMARK" val="п201176121113SlideId268"/>
</p:tagLst>
</file>

<file path=ppt/tags/tag23.xml><?xml version="1.0" encoding="utf-8"?>
<p:tagLst xmlns:a="http://schemas.openxmlformats.org/drawingml/2006/main" xmlns:r="http://schemas.openxmlformats.org/officeDocument/2006/relationships" xmlns:p="http://schemas.openxmlformats.org/presentationml/2006/main">
  <p:tag name="FULLVER_BOOKMARK" val="п201176121113SlideId268"/>
</p:tagLst>
</file>

<file path=ppt/tags/tag24.xml><?xml version="1.0" encoding="utf-8"?>
<p:tagLst xmlns:a="http://schemas.openxmlformats.org/drawingml/2006/main" xmlns:r="http://schemas.openxmlformats.org/officeDocument/2006/relationships" xmlns:p="http://schemas.openxmlformats.org/presentationml/2006/main">
  <p:tag name="FULLVER_BOOKMARK" val="п201176121150SlideId269"/>
</p:tagLst>
</file>

<file path=ppt/tags/tag25.xml><?xml version="1.0" encoding="utf-8"?>
<p:tagLst xmlns:a="http://schemas.openxmlformats.org/drawingml/2006/main" xmlns:r="http://schemas.openxmlformats.org/officeDocument/2006/relationships" xmlns:p="http://schemas.openxmlformats.org/presentationml/2006/main">
  <p:tag name="FULLVER_BOOKMARK" val="п201176121215SlideId270"/>
</p:tagLst>
</file>

<file path=ppt/tags/tag26.xml><?xml version="1.0" encoding="utf-8"?>
<p:tagLst xmlns:a="http://schemas.openxmlformats.org/drawingml/2006/main" xmlns:r="http://schemas.openxmlformats.org/officeDocument/2006/relationships" xmlns:p="http://schemas.openxmlformats.org/presentationml/2006/main">
  <p:tag name="FULLVER_BOOKMARK" val="п201176121321SlideId271"/>
</p:tagLst>
</file>

<file path=ppt/tags/tag27.xml><?xml version="1.0" encoding="utf-8"?>
<p:tagLst xmlns:a="http://schemas.openxmlformats.org/drawingml/2006/main" xmlns:r="http://schemas.openxmlformats.org/officeDocument/2006/relationships" xmlns:p="http://schemas.openxmlformats.org/presentationml/2006/main">
  <p:tag name="FULLVER_BOOKMARK" val="п201176121321SlideId271"/>
</p:tagLst>
</file>

<file path=ppt/tags/tag28.xml><?xml version="1.0" encoding="utf-8"?>
<p:tagLst xmlns:a="http://schemas.openxmlformats.org/drawingml/2006/main" xmlns:r="http://schemas.openxmlformats.org/officeDocument/2006/relationships" xmlns:p="http://schemas.openxmlformats.org/presentationml/2006/main">
  <p:tag name="FULLVER_BOOKMARK" val="п201176121321SlideId271"/>
</p:tagLst>
</file>

<file path=ppt/tags/tag29.xml><?xml version="1.0" encoding="utf-8"?>
<p:tagLst xmlns:a="http://schemas.openxmlformats.org/drawingml/2006/main" xmlns:r="http://schemas.openxmlformats.org/officeDocument/2006/relationships" xmlns:p="http://schemas.openxmlformats.org/presentationml/2006/main">
  <p:tag name="FULLVER_BOOKMARK" val="п201176121344SlideId272"/>
</p:tagLst>
</file>

<file path=ppt/tags/tag3.xml><?xml version="1.0" encoding="utf-8"?>
<p:tagLst xmlns:a="http://schemas.openxmlformats.org/drawingml/2006/main" xmlns:r="http://schemas.openxmlformats.org/officeDocument/2006/relationships" xmlns:p="http://schemas.openxmlformats.org/presentationml/2006/main">
  <p:tag name="FULLVER_BOOKMARK" val="п2011761284SlideId257"/>
</p:tagLst>
</file>

<file path=ppt/tags/tag30.xml><?xml version="1.0" encoding="utf-8"?>
<p:tagLst xmlns:a="http://schemas.openxmlformats.org/drawingml/2006/main" xmlns:r="http://schemas.openxmlformats.org/officeDocument/2006/relationships" xmlns:p="http://schemas.openxmlformats.org/presentationml/2006/main">
  <p:tag name="FULLVER_BOOKMARK" val="п20117612157SlideId273"/>
</p:tagLst>
</file>

<file path=ppt/tags/tag31.xml><?xml version="1.0" encoding="utf-8"?>
<p:tagLst xmlns:a="http://schemas.openxmlformats.org/drawingml/2006/main" xmlns:r="http://schemas.openxmlformats.org/officeDocument/2006/relationships" xmlns:p="http://schemas.openxmlformats.org/presentationml/2006/main">
  <p:tag name="FULLVER_BOOKMARK" val="п201176121521SlideId274"/>
</p:tagLst>
</file>

<file path=ppt/tags/tag32.xml><?xml version="1.0" encoding="utf-8"?>
<p:tagLst xmlns:a="http://schemas.openxmlformats.org/drawingml/2006/main" xmlns:r="http://schemas.openxmlformats.org/officeDocument/2006/relationships" xmlns:p="http://schemas.openxmlformats.org/presentationml/2006/main">
  <p:tag name="FULLVER_BOOKMARK" val="п201176121521SlideId274"/>
</p:tagLst>
</file>

<file path=ppt/tags/tag33.xml><?xml version="1.0" encoding="utf-8"?>
<p:tagLst xmlns:a="http://schemas.openxmlformats.org/drawingml/2006/main" xmlns:r="http://schemas.openxmlformats.org/officeDocument/2006/relationships" xmlns:p="http://schemas.openxmlformats.org/presentationml/2006/main">
  <p:tag name="FULLVER_BOOKMARK" val="п201176121526SlideId275"/>
</p:tagLst>
</file>

<file path=ppt/tags/tag34.xml><?xml version="1.0" encoding="utf-8"?>
<p:tagLst xmlns:a="http://schemas.openxmlformats.org/drawingml/2006/main" xmlns:r="http://schemas.openxmlformats.org/officeDocument/2006/relationships" xmlns:p="http://schemas.openxmlformats.org/presentationml/2006/main">
  <p:tag name="FULLVER_BOOKMARK" val="п201176121526SlideId275"/>
</p:tagLst>
</file>

<file path=ppt/tags/tag35.xml><?xml version="1.0" encoding="utf-8"?>
<p:tagLst xmlns:a="http://schemas.openxmlformats.org/drawingml/2006/main" xmlns:r="http://schemas.openxmlformats.org/officeDocument/2006/relationships" xmlns:p="http://schemas.openxmlformats.org/presentationml/2006/main">
  <p:tag name="FULLVER_BOOKMARK" val="п201176121533SlideId276"/>
</p:tagLst>
</file>

<file path=ppt/tags/tag36.xml><?xml version="1.0" encoding="utf-8"?>
<p:tagLst xmlns:a="http://schemas.openxmlformats.org/drawingml/2006/main" xmlns:r="http://schemas.openxmlformats.org/officeDocument/2006/relationships" xmlns:p="http://schemas.openxmlformats.org/presentationml/2006/main">
  <p:tag name="FULLVER_BOOKMARK" val="п201176121533SlideId276"/>
</p:tagLst>
</file>

<file path=ppt/tags/tag37.xml><?xml version="1.0" encoding="utf-8"?>
<p:tagLst xmlns:a="http://schemas.openxmlformats.org/drawingml/2006/main" xmlns:r="http://schemas.openxmlformats.org/officeDocument/2006/relationships" xmlns:p="http://schemas.openxmlformats.org/presentationml/2006/main">
  <p:tag name="FULLVER_BOOKMARK" val="п201176121556SlideId277"/>
</p:tagLst>
</file>

<file path=ppt/tags/tag38.xml><?xml version="1.0" encoding="utf-8"?>
<p:tagLst xmlns:a="http://schemas.openxmlformats.org/drawingml/2006/main" xmlns:r="http://schemas.openxmlformats.org/officeDocument/2006/relationships" xmlns:p="http://schemas.openxmlformats.org/presentationml/2006/main">
  <p:tag name="FULLVER_BOOKMARK" val="п20117612162SlideId278"/>
</p:tagLst>
</file>

<file path=ppt/tags/tag39.xml><?xml version="1.0" encoding="utf-8"?>
<p:tagLst xmlns:a="http://schemas.openxmlformats.org/drawingml/2006/main" xmlns:r="http://schemas.openxmlformats.org/officeDocument/2006/relationships" xmlns:p="http://schemas.openxmlformats.org/presentationml/2006/main">
  <p:tag name="FULLVER_BOOKMARK" val="п20117612165SlideId278"/>
</p:tagLst>
</file>

<file path=ppt/tags/tag4.xml><?xml version="1.0" encoding="utf-8"?>
<p:tagLst xmlns:a="http://schemas.openxmlformats.org/drawingml/2006/main" xmlns:r="http://schemas.openxmlformats.org/officeDocument/2006/relationships" xmlns:p="http://schemas.openxmlformats.org/presentationml/2006/main">
  <p:tag name="FULLVER_BOOKMARK" val="п20117612830SlideId258"/>
</p:tagLst>
</file>

<file path=ppt/tags/tag5.xml><?xml version="1.0" encoding="utf-8"?>
<p:tagLst xmlns:a="http://schemas.openxmlformats.org/drawingml/2006/main" xmlns:r="http://schemas.openxmlformats.org/officeDocument/2006/relationships" xmlns:p="http://schemas.openxmlformats.org/presentationml/2006/main">
  <p:tag name="FULLVER_BOOKMARK" val="п20117612839SlideId259"/>
</p:tagLst>
</file>

<file path=ppt/tags/tag6.xml><?xml version="1.0" encoding="utf-8"?>
<p:tagLst xmlns:a="http://schemas.openxmlformats.org/drawingml/2006/main" xmlns:r="http://schemas.openxmlformats.org/officeDocument/2006/relationships" xmlns:p="http://schemas.openxmlformats.org/presentationml/2006/main">
  <p:tag name="FULLVER_BOOKMARK" val="п20117612839SlideId259"/>
</p:tagLst>
</file>

<file path=ppt/tags/tag7.xml><?xml version="1.0" encoding="utf-8"?>
<p:tagLst xmlns:a="http://schemas.openxmlformats.org/drawingml/2006/main" xmlns:r="http://schemas.openxmlformats.org/officeDocument/2006/relationships" xmlns:p="http://schemas.openxmlformats.org/presentationml/2006/main">
  <p:tag name="FULLVER_BOOKMARK" val="п20117612839SlideId259"/>
</p:tagLst>
</file>

<file path=ppt/tags/tag8.xml><?xml version="1.0" encoding="utf-8"?>
<p:tagLst xmlns:a="http://schemas.openxmlformats.org/drawingml/2006/main" xmlns:r="http://schemas.openxmlformats.org/officeDocument/2006/relationships" xmlns:p="http://schemas.openxmlformats.org/presentationml/2006/main">
  <p:tag name="FULLVER_BOOKMARK" val="п20117612849SlideId260"/>
</p:tagLst>
</file>

<file path=ppt/tags/tag9.xml><?xml version="1.0" encoding="utf-8"?>
<p:tagLst xmlns:a="http://schemas.openxmlformats.org/drawingml/2006/main" xmlns:r="http://schemas.openxmlformats.org/officeDocument/2006/relationships" xmlns:p="http://schemas.openxmlformats.org/presentationml/2006/main">
  <p:tag name="FULLVER_BOOKMARK" val="п20117612853SlideId260"/>
</p:tagLst>
</file>

<file path=ppt/theme/theme1.xml><?xml version="1.0" encoding="utf-8"?>
<a:theme xmlns:a="http://schemas.openxmlformats.org/drawingml/2006/main" name="Перо">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Перо</Template>
  <TotalTime>7</TotalTime>
  <Words>87</Words>
  <Application>Microsoft Office PowerPoint</Application>
  <PresentationFormat>Экран (4:3)</PresentationFormat>
  <Paragraphs>34</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Перо</vt:lpstr>
      <vt:lpstr>Бароко як перший загальноєвропейський художній напрям.  Європейське й українське бароко </vt:lpstr>
      <vt:lpstr>Звелася люта велич нанівець — Так церква у вогні знайшла кінець. Вітрила ремонтує екіпаж, Немов лахміття, звис наш такелаж, Уламки скрізь. У тій шаленій грі Було сигнальні збито ліхтарі… (Переклад В. Коптілова) </vt:lpstr>
      <vt:lpstr> Англійський поет Джон Донн порівняв епоху зі страшною морською бурею.   ХVІІ ст.— трагічний час в історії Європи, коли палали війни й вибухали революції. Здавалось би, що може похитнути церкву і віру в Бога? Та німецький богослов Мартін Лютер звинуватив самого Папу Римського в аморальності й злочинності, швейцарський богослов Жан Кальвін робив спроби побудувати республіку й у ній відродити в усій його чистоті і правдивості християнство, яке нібито занапастили католики за півтора тисячоліття.</vt:lpstr>
      <vt:lpstr>Презентация PowerPoint</vt:lpstr>
      <vt:lpstr>1. Що таке бароко? 2. Якими є характерні особливості доби бароко? 3. Якими є визначальні ознаки епохи бароко? 4. Якими були загальні прояви стилю бароко в культурі? 5. У чому полягають особливості проявів стилю бароко в літературі? 6. Як стиль бароко відобразився в українській культурі? 7. Якими є особливості розвитку саме українського стилю бароко?</vt:lpstr>
      <vt:lpstr>Картка № 1 Що таке бароко?  Бароко (італ. barocco — дивний, химерний) — напрям у мистецтві та літературі ХVІ–XVIII ст., якому належить важливе місце в розвитку європейської культури.  Спочатку так назвали художній стиль архітектури й образотворчого мистецтва XVII ст. Потім цей термін поширили на музику й літературу. Сьогодні так називаютьусю культуру XVII ст.  </vt:lpstr>
      <vt:lpstr>Презентация PowerPoint</vt:lpstr>
      <vt:lpstr>Картка № 2 Якими є характерні особливості доби бароко?  Доба бароко стала добою справжньої наукової революції. Якщо в добу Відродження великого значення надавали шаленим учинкам, то для доби бароко головне — пристрасні роздуми про світ. Художня система бароко надзвичайно складна, їй властиві мінливість, поліфонічність, ускладнена форма. Література бароко характеризується поєднанням релігійних і світських мотивів та образів, тяжінням до різних контрастів, складної метафоричності, алегоризму й емблематичності, прагненням уразити читача пишним, барвистим стилем, риторичним оздобленням твору. </vt:lpstr>
      <vt:lpstr>Художня система бароко</vt:lpstr>
      <vt:lpstr>Картка № 3 Якими є визначальні ознаки епохи бароко? Визначальні ознаки бароко 1) Знову перевага надається ускладненій формі (як у пізній готиці). 2) Людина не протиставляється Богові, а вважається найдосконалішим його творінням. 3) На відміну від світської спрямованості доби Ренесансу, в часи бароко всі напрями культури, як у добу Середньовіччя, набувають релігійного забарвлення. 4) Помітно посилюється вплив церкви і держави на людину. 5) Домінуючим є античний ідеал краси, але робиться спроба поєднати його з християнським ідеалом, тобто йдеться про поєднання краси духовної і фізичної, внутрішньої і зовнішньої, у цілому відбувається примирення традицій античної і християнської культури. 6) Як і в епоху Ренесансу, наука і мистецтво доби бароко звертаються до природи, але тепер природа не протиставляється Богові, а є засобом пізнання досконалості й милосердя Творця. </vt:lpstr>
      <vt:lpstr>Церква доби бароко</vt:lpstr>
      <vt:lpstr>Картка № 4 Якими були загальні прояви стилю бароко в культурі? Найхарактерніші прояви цієї доби — містицизм, релігійниекстаз, реабілітація християнського аскетизму, захоплення жанром духовної пісні, поезії, у драматургії — звернення до жанру містерії. Герой літератури доби бароко болісно шукає надмету життя і вбачає її у втечі від світу, у служінні Богові, у стражданнях за християнську віру (наприклад, «Стійкий принц» іспанського драматурга Педро Кальдерона де ла Барки (1600–1681) або «Катерина Грузинська» німецького драматурга А. Гріфіуса (1616–1664)). Образ мученика за віру домінує в живописі бароко («Розп’яття Петра» П.-П. Рубенса). </vt:lpstr>
      <vt:lpstr>Презентация PowerPoint</vt:lpstr>
      <vt:lpstr>Картка № 5 У чому особливості проявів стилю бароко в літературі? Митці Ренесансу цінували простоту і структурну досконалість твору, митці бароко структуру розуміють як схематизм, простоту замінюють вигадливістю, надуманістю, пишномов’ям. Для них мистецтво — це часто забава, гра розуму. Розвивається пристрасть до алегорій, з’являються алегоричні драми, поеми, вірші. Важливого значення набуває зовнішній вигляд твору, тексти віршів набувають форми хреста, чари, ковадла, колони, ромба, стають популярними акровірші. Поети бароко часто бавляться нанизуванням вигадливих метафор, порівнянь, антитез. </vt:lpstr>
      <vt:lpstr>  Картка № 6 Як стиль бароко відобразився в українській культурі? У різних культурах і літературах стиль бароко складався неодночасно. Серед країн православно-слов’янської культурної спільноти стиль бароко почав формуватися і набув значного розвитку в Україні та в Білорусії. Уперше дослідив напрям бароко як естетичну систему Д. Чижевський у монографії «Український літературний барокко» (Прага, 1942–1944) розквіт в українській літературі припадає на XVI–XVIII ст. і вплив простежується на різні жанри, зокрема поезію Лазаря Барановича, Івана Величковського, Григорія Сковороди та ін.   </vt:lpstr>
      <vt:lpstr>Презентация PowerPoint</vt:lpstr>
      <vt:lpstr>Презентация PowerPoint</vt:lpstr>
      <vt:lpstr>    Картка № 7  Якими є особливості розвитку саме українського стилю бароко? Особливості доби бароко в Україні  -В українському напрямі бароко духовні (релігійні) складники значно переважають над світськими. -Мовою, на якій створювались зразки української літератури в добу бароко, принципово залишилася церковно-слов’янська, як і в попередній період. -Елементи стилю бароко з’являються уже в стилі І. Вишневецького (тривалі періоди, нагромадження паралелізмів, сміливі антитези, скупчення формальних прикрас).  -Античність приходить в українську культуру вже після того, як закінчилось протистояння культури й християнства. Популярними стають антично-міфологічні образи: релігійну лірику охороняють давньогрецькі музи.     </vt:lpstr>
      <vt:lpstr> Впливу бароко зазнали творчість Мелетія Смотрицького, а також віршування Кирила Транквіліона Ставровецького, повною ж перемогою барокко було утворення Києво-Могилянської академії, цілком барокової за суттю. Серед письменства цієї доби вирізняються такі постаті, як Петро Могила, Іван Величковський, Стефан Яворський, Іван Мазепа, Феофан Прокопович, Дмитро Туптало, Григорій Граб’янка, Самійло Величко, автор літопису Самовидця. Але найяскравішим представником українського бароко був Григорій Сковорода.</vt:lpstr>
      <vt:lpstr>Презентация PowerPoint</vt:lpstr>
      <vt:lpstr>Презентация PowerPoint</vt:lpstr>
      <vt:lpstr>Презентация PowerPoint</vt:lpstr>
      <vt:lpstr>Сенкан — п’ятирядковий неримований вірш, який складається за схемою:  1 рядок — слово-тема (іменник), 2 рядок — 2 прикметники (означення теми), 3 рядок — 3 дієслова (активність, дієвість, пов’язана з темою), 4 рядок — фраза з чотирьох слів (трактування теми або ставлення до неї), 5 рядок — слово-висновок (іменник, синонім (або висновок) до теми).  Приклад сенкану  Бароко, Несподіване, непередбачуване, Вражає, дивує, стверджує, Почуття в стані афекту, Перлина. </vt:lpstr>
      <vt:lpstr>  Домашнє завдання  Із літературознавчого словника виписати визначення терміну бароко; підготувати повідомлення про особливості культури доби бароко (4–5 учнів); дібрати ілюстративний матеріал до епохи бароко (використати підручник історії середніх віків, літературні довідники).</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Бароко як перший загальноєвропейський художній напрям.  Європейське й українське бароко </dc:title>
  <dc:creator>Admin</dc:creator>
  <cp:lastModifiedBy>Admin</cp:lastModifiedBy>
  <cp:revision>1</cp:revision>
  <dcterms:created xsi:type="dcterms:W3CDTF">2012-03-17T14:05:55Z</dcterms:created>
  <dcterms:modified xsi:type="dcterms:W3CDTF">2012-03-17T14:13:21Z</dcterms:modified>
</cp:coreProperties>
</file>