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88" r:id="rId4"/>
    <p:sldId id="289" r:id="rId5"/>
    <p:sldId id="257" r:id="rId6"/>
    <p:sldId id="282" r:id="rId7"/>
    <p:sldId id="283" r:id="rId8"/>
    <p:sldId id="287" r:id="rId9"/>
    <p:sldId id="286" r:id="rId10"/>
    <p:sldId id="281" r:id="rId11"/>
    <p:sldId id="285" r:id="rId12"/>
    <p:sldId id="290" r:id="rId13"/>
    <p:sldId id="284" r:id="rId14"/>
    <p:sldId id="258" r:id="rId15"/>
    <p:sldId id="259" r:id="rId16"/>
    <p:sldId id="260" r:id="rId17"/>
    <p:sldId id="275" r:id="rId18"/>
    <p:sldId id="261" r:id="rId19"/>
    <p:sldId id="262" r:id="rId20"/>
    <p:sldId id="263" r:id="rId21"/>
    <p:sldId id="276" r:id="rId22"/>
    <p:sldId id="264" r:id="rId23"/>
    <p:sldId id="278" r:id="rId24"/>
    <p:sldId id="268" r:id="rId25"/>
    <p:sldId id="265" r:id="rId26"/>
    <p:sldId id="266" r:id="rId27"/>
    <p:sldId id="277" r:id="rId28"/>
    <p:sldId id="267" r:id="rId29"/>
    <p:sldId id="279" r:id="rId30"/>
    <p:sldId id="270" r:id="rId31"/>
    <p:sldId id="269" r:id="rId32"/>
    <p:sldId id="271" r:id="rId33"/>
    <p:sldId id="272" r:id="rId34"/>
    <p:sldId id="273" r:id="rId35"/>
    <p:sldId id="28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871B2D-6398-4622-8361-5B24F5595CD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9A5507-9BBE-48A8-9475-5A53DEFAA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5%D0%BA%D1%81%D0%BF%D1%80%D0%BE%D0%BC%D1%82&amp;action=edit&amp;redlink=1" TargetMode="External"/><Relationship Id="rId2" Type="http://schemas.openxmlformats.org/officeDocument/2006/relationships/hyperlink" Target="http://uk.wikipedia.org/wiki/%D0%9B%D0%B8%D1%86%D0%B0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%D1%80%D0%BE%D0%B2%D0%B0%D0%BD%D1%81" TargetMode="External"/><Relationship Id="rId4" Type="http://schemas.openxmlformats.org/officeDocument/2006/relationships/hyperlink" Target="http://uk.wikipedia.org/wiki/%D0%9B%D0%B0%D0%BD%D0%B3%D0%B5%D0%B4%D0%BE%D0%B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2%D1%82%D0%BE%D1%80" TargetMode="External"/><Relationship Id="rId13" Type="http://schemas.openxmlformats.org/officeDocument/2006/relationships/hyperlink" Target="http://uk.wikipedia.org/wiki/%D0%9B%D1%8E%D1%82%D0%BD%D1%8F" TargetMode="External"/><Relationship Id="rId3" Type="http://schemas.openxmlformats.org/officeDocument/2006/relationships/hyperlink" Target="http://uk.wikipedia.org/wiki/%D0%9E%D0%BA%D1%81%D0%B8%D1%82%D0%B0%D0%BD%D1%81%D1%8C%D0%BA%D0%B0_%D0%BC%D0%BE%D0%B2%D0%B0" TargetMode="External"/><Relationship Id="rId7" Type="http://schemas.openxmlformats.org/officeDocument/2006/relationships/hyperlink" Target="http://uk.wikipedia.org/wiki/%D0%9F%D0%BE%D0%B5%D1%82" TargetMode="External"/><Relationship Id="rId12" Type="http://schemas.openxmlformats.org/officeDocument/2006/relationships/hyperlink" Target="http://uk.wikipedia.org/wiki/%D0%A4%D0%BB%D0%B5%D0%B9%D1%82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3_%D1%81%D1%82%D0%BE%D0%BB%D1%96%D1%82%D1%82%D1%8F" TargetMode="External"/><Relationship Id="rId11" Type="http://schemas.openxmlformats.org/officeDocument/2006/relationships/hyperlink" Target="http://uk.wikipedia.org/wiki/%D0%92%D1%96%D0%BE%D0%BB%D0%B0" TargetMode="External"/><Relationship Id="rId5" Type="http://schemas.openxmlformats.org/officeDocument/2006/relationships/hyperlink" Target="http://uk.wikipedia.org/wiki/11_%D1%81%D1%82%D0%BE%D0%BB%D1%96%D1%82%D1%82%D1%8F" TargetMode="External"/><Relationship Id="rId10" Type="http://schemas.openxmlformats.org/officeDocument/2006/relationships/hyperlink" Target="http://uk.wikipedia.org/wiki/%D0%90%D1%80%D1%84%D0%B0" TargetMode="External"/><Relationship Id="rId4" Type="http://schemas.openxmlformats.org/officeDocument/2006/relationships/hyperlink" Target="http://uk.wikipedia.org/wiki/%D0%A1%D0%B5%D1%80%D0%B5%D0%B4%D0%BD%D1%8C%D0%BE%D0%B2%D1%96%D1%87%D1%87%D1%8F" TargetMode="External"/><Relationship Id="rId9" Type="http://schemas.openxmlformats.org/officeDocument/2006/relationships/hyperlink" Target="http://uk.wikipedia.org/wiki/%D0%96%D0%BE%D0%BD%D0%B3%D0%BB%D0%B5%D1%80" TargetMode="External"/><Relationship Id="rId14" Type="http://schemas.openxmlformats.org/officeDocument/2006/relationships/hyperlink" Target="http://uk.wikipedia.org/wiki/%D0%93%D1%96%D1%82%D0%B0%D1%80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/index.php?title=%D0%9A%D1%83%D1%80%D1%82%D1%83%D0%B0%D0%B7%D0%BD%D1%96%D1%81%D1%82%D1%8C&amp;action=edit&amp;redlink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876"/>
            <a:ext cx="8305800" cy="3286124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Могу ль в глазах ее упасть? </a:t>
            </a:r>
            <a:br>
              <a:rPr lang="ru-RU" b="1" dirty="0" smtClean="0"/>
            </a:br>
            <a:r>
              <a:rPr lang="ru-RU" b="1" dirty="0" smtClean="0"/>
              <a:t>Лжецов презреньем окружу: </a:t>
            </a:r>
            <a:br>
              <a:rPr lang="ru-RU" b="1" dirty="0" smtClean="0"/>
            </a:br>
            <a:r>
              <a:rPr lang="ru-RU" b="1" dirty="0" smtClean="0"/>
              <a:t>Господь, будь на расправу скор </a:t>
            </a:r>
            <a:br>
              <a:rPr lang="ru-RU" b="1" dirty="0" smtClean="0"/>
            </a:br>
            <a:r>
              <a:rPr lang="ru-RU" b="1" dirty="0" smtClean="0"/>
              <a:t>И выстави их на позор, </a:t>
            </a:r>
            <a:br>
              <a:rPr lang="ru-RU" b="1" dirty="0" smtClean="0"/>
            </a:br>
            <a:r>
              <a:rPr lang="ru-RU" b="1" dirty="0" smtClean="0"/>
              <a:t>Поскольку та, кому служу, </a:t>
            </a:r>
            <a:br>
              <a:rPr lang="ru-RU" b="1" dirty="0" smtClean="0"/>
            </a:br>
            <a:r>
              <a:rPr lang="ru-RU" b="1" dirty="0" smtClean="0"/>
              <a:t>Считает, будто я держу </a:t>
            </a:r>
            <a:br>
              <a:rPr lang="ru-RU" b="1" dirty="0" smtClean="0"/>
            </a:br>
            <a:r>
              <a:rPr lang="ru-RU" b="1" dirty="0" smtClean="0"/>
              <a:t>Другую Даму про запас...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Фолькет</a:t>
            </a:r>
            <a:r>
              <a:rPr lang="ru-RU" b="1" dirty="0" smtClean="0"/>
              <a:t> Марсельский)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uk-UA" sz="8800" b="1" dirty="0" smtClean="0"/>
              <a:t>Творчість трубадурів</a:t>
            </a:r>
            <a:endParaRPr lang="ru-RU" sz="8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91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600 </a:t>
            </a:r>
            <a:r>
              <a:rPr lang="ru-RU" dirty="0" err="1" smtClean="0"/>
              <a:t>трубадурів</a:t>
            </a:r>
            <a:r>
              <a:rPr lang="ru-RU" dirty="0" smtClean="0"/>
              <a:t>, до </a:t>
            </a:r>
            <a:r>
              <a:rPr lang="ru-RU" dirty="0" err="1" smtClean="0"/>
              <a:t>сьогоднішнього</a:t>
            </a:r>
            <a:r>
              <a:rPr lang="ru-RU" dirty="0" smtClean="0"/>
              <a:t> дня </a:t>
            </a:r>
            <a:r>
              <a:rPr lang="ru-RU" dirty="0" err="1" smtClean="0"/>
              <a:t>дійшли</a:t>
            </a:r>
            <a:r>
              <a:rPr lang="ru-RU" dirty="0" smtClean="0"/>
              <a:t> 2500 </a:t>
            </a:r>
            <a:r>
              <a:rPr lang="ru-RU" dirty="0" err="1" smtClean="0"/>
              <a:t>творів</a:t>
            </a:r>
            <a:r>
              <a:rPr lang="ru-RU" dirty="0" smtClean="0"/>
              <a:t> 400 </a:t>
            </a:r>
            <a:r>
              <a:rPr lang="ru-RU" dirty="0" err="1" smtClean="0"/>
              <a:t>поетів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трубадурів</a:t>
            </a:r>
            <a:r>
              <a:rPr lang="ru-RU" dirty="0" smtClean="0"/>
              <a:t> </a:t>
            </a:r>
            <a:r>
              <a:rPr lang="ru-RU" dirty="0" err="1" smtClean="0"/>
              <a:t>зустрічалися</a:t>
            </a:r>
            <a:r>
              <a:rPr lang="ru-RU" dirty="0" smtClean="0"/>
              <a:t> люди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прошарків</a:t>
            </a:r>
            <a:r>
              <a:rPr lang="ru-RU" dirty="0" smtClean="0"/>
              <a:t>.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незнатні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Лицар"/>
              </a:rPr>
              <a:t>лицарі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походили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можновладні</a:t>
            </a:r>
            <a:r>
              <a:rPr lang="ru-RU" dirty="0" smtClean="0"/>
              <a:t> особи.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високоосвічених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подорожували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трубадур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правилам </a:t>
            </a:r>
            <a:r>
              <a:rPr lang="ru-RU" dirty="0" err="1" smtClean="0"/>
              <a:t>хорошого</a:t>
            </a:r>
            <a:r>
              <a:rPr lang="ru-RU" dirty="0" smtClean="0"/>
              <a:t> тону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поводження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дамою,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та </a:t>
            </a:r>
            <a:r>
              <a:rPr lang="ru-RU" dirty="0" err="1" smtClean="0"/>
              <a:t>музиці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трубадура </a:t>
            </a:r>
            <a:r>
              <a:rPr lang="ru-RU" dirty="0" err="1" smtClean="0"/>
              <a:t>вимагалося</a:t>
            </a:r>
            <a:r>
              <a:rPr lang="ru-RU" dirty="0" smtClean="0"/>
              <a:t> бути в </a:t>
            </a:r>
            <a:r>
              <a:rPr lang="ru-RU" dirty="0" err="1" smtClean="0"/>
              <a:t>курсі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новин,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гарну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,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обізнаність</a:t>
            </a:r>
            <a:r>
              <a:rPr lang="ru-RU" dirty="0" smtClean="0"/>
              <a:t> про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плітки</a:t>
            </a:r>
            <a:r>
              <a:rPr lang="ru-RU" dirty="0" smtClean="0"/>
              <a:t> при </a:t>
            </a:r>
            <a:r>
              <a:rPr lang="ru-RU" dirty="0" err="1" smtClean="0"/>
              <a:t>королівському</a:t>
            </a:r>
            <a:r>
              <a:rPr lang="ru-RU" dirty="0" smtClean="0"/>
              <a:t> </a:t>
            </a:r>
            <a:r>
              <a:rPr lang="ru-RU" dirty="0" err="1" smtClean="0"/>
              <a:t>дворі</a:t>
            </a:r>
            <a:r>
              <a:rPr lang="ru-RU" dirty="0" smtClean="0"/>
              <a:t>, </a:t>
            </a:r>
            <a:r>
              <a:rPr lang="ru-RU" dirty="0" err="1" smtClean="0"/>
              <a:t>вміти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Експромт (ще не написана)"/>
              </a:rPr>
              <a:t>експромтом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для </a:t>
            </a:r>
            <a:r>
              <a:rPr lang="ru-RU" dirty="0" err="1" smtClean="0"/>
              <a:t>сеньйора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пані</a:t>
            </a:r>
            <a:r>
              <a:rPr lang="ru-RU" dirty="0" smtClean="0"/>
              <a:t> та </a:t>
            </a:r>
            <a:r>
              <a:rPr lang="ru-RU" dirty="0" err="1" smtClean="0"/>
              <a:t>грати</a:t>
            </a:r>
            <a:r>
              <a:rPr lang="ru-RU" dirty="0" smtClean="0"/>
              <a:t>, </a:t>
            </a:r>
            <a:r>
              <a:rPr lang="ru-RU" dirty="0" err="1" smtClean="0"/>
              <a:t>щонайменше</a:t>
            </a:r>
            <a:r>
              <a:rPr lang="ru-RU" dirty="0" smtClean="0"/>
              <a:t>, на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інструментах</a:t>
            </a:r>
            <a:r>
              <a:rPr lang="ru-RU" dirty="0" smtClean="0"/>
              <a:t>, </a:t>
            </a:r>
            <a:r>
              <a:rPr lang="ru-RU" dirty="0" err="1" smtClean="0"/>
              <a:t>поширених</a:t>
            </a:r>
            <a:r>
              <a:rPr lang="ru-RU" dirty="0" smtClean="0"/>
              <a:t> при великих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феодальних</a:t>
            </a:r>
            <a:r>
              <a:rPr lang="ru-RU" dirty="0" smtClean="0"/>
              <a:t> дворах.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у </a:t>
            </a:r>
            <a:r>
              <a:rPr lang="en-US" dirty="0" smtClean="0"/>
              <a:t>XII </a:t>
            </a:r>
            <a:r>
              <a:rPr lang="ru-RU" dirty="0" err="1" smtClean="0"/>
              <a:t>сторіччі</a:t>
            </a:r>
            <a:r>
              <a:rPr lang="ru-RU" dirty="0" smtClean="0"/>
              <a:t> </a:t>
            </a:r>
            <a:r>
              <a:rPr lang="ru-RU" dirty="0" err="1" smtClean="0"/>
              <a:t>збагатив</a:t>
            </a:r>
            <a:r>
              <a:rPr lang="ru-RU" dirty="0" smtClean="0"/>
              <a:t> </a:t>
            </a:r>
            <a:r>
              <a:rPr lang="ru-RU" dirty="0" err="1" smtClean="0"/>
              <a:t>південні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З'явився</a:t>
            </a:r>
            <a:r>
              <a:rPr lang="ru-RU" dirty="0" smtClean="0"/>
              <a:t> час на </a:t>
            </a:r>
            <a:r>
              <a:rPr lang="ru-RU" dirty="0" err="1" smtClean="0"/>
              <a:t>дозвілля</a:t>
            </a:r>
            <a:r>
              <a:rPr lang="ru-RU" dirty="0" smtClean="0"/>
              <a:t> та на </a:t>
            </a:r>
            <a:r>
              <a:rPr lang="ru-RU" dirty="0" err="1" smtClean="0"/>
              <a:t>просвіту</a:t>
            </a:r>
            <a:r>
              <a:rPr lang="ru-RU" dirty="0" smtClean="0"/>
              <a:t>; люди </a:t>
            </a:r>
            <a:r>
              <a:rPr lang="ru-RU" dirty="0" err="1" smtClean="0"/>
              <a:t>вчилися</a:t>
            </a:r>
            <a:r>
              <a:rPr lang="ru-RU" dirty="0" smtClean="0"/>
              <a:t> </a:t>
            </a:r>
            <a:r>
              <a:rPr lang="ru-RU" dirty="0" err="1" smtClean="0"/>
              <a:t>цінувати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за правилами </a:t>
            </a:r>
            <a:r>
              <a:rPr lang="ru-RU" dirty="0" err="1" smtClean="0"/>
              <a:t>хорошого</a:t>
            </a:r>
            <a:r>
              <a:rPr lang="ru-RU" dirty="0" smtClean="0"/>
              <a:t> тону. </a:t>
            </a:r>
            <a:r>
              <a:rPr lang="ru-RU" dirty="0" err="1" smtClean="0"/>
              <a:t>Імениті</a:t>
            </a:r>
            <a:r>
              <a:rPr lang="ru-RU" dirty="0" smtClean="0"/>
              <a:t> </a:t>
            </a:r>
            <a:r>
              <a:rPr lang="ru-RU" dirty="0" err="1" smtClean="0"/>
              <a:t>сеньйори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пані</a:t>
            </a:r>
            <a:r>
              <a:rPr lang="ru-RU" dirty="0" smtClean="0"/>
              <a:t> </a:t>
            </a:r>
            <a:r>
              <a:rPr lang="ru-RU" dirty="0" smtClean="0">
                <a:hlinkClick r:id="rId4" tooltip="Лангедок"/>
              </a:rPr>
              <a:t>Лангедоку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5" tooltip="Прованс"/>
              </a:rPr>
              <a:t>Провансу</a:t>
            </a:r>
            <a:r>
              <a:rPr lang="ru-RU" dirty="0" smtClean="0"/>
              <a:t> стали </a:t>
            </a:r>
            <a:r>
              <a:rPr lang="ru-RU" dirty="0" err="1" smtClean="0"/>
              <a:t>найвідданішими</a:t>
            </a:r>
            <a:r>
              <a:rPr lang="ru-RU" dirty="0" smtClean="0"/>
              <a:t> покровителями </a:t>
            </a:r>
            <a:r>
              <a:rPr lang="ru-RU" dirty="0" err="1" smtClean="0"/>
              <a:t>трубадурів</a:t>
            </a:r>
            <a:r>
              <a:rPr lang="ru-RU" dirty="0" smtClean="0"/>
              <a:t>. 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оточені</a:t>
            </a:r>
            <a:r>
              <a:rPr lang="ru-RU" dirty="0" smtClean="0"/>
              <a:t> </a:t>
            </a:r>
            <a:r>
              <a:rPr lang="ru-RU" dirty="0" err="1" smtClean="0"/>
              <a:t>пошаною</a:t>
            </a:r>
            <a:r>
              <a:rPr lang="ru-RU" dirty="0" smtClean="0"/>
              <a:t>, 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відбивався</a:t>
            </a:r>
            <a:r>
              <a:rPr lang="ru-RU" dirty="0" smtClean="0"/>
              <a:t> на </a:t>
            </a:r>
            <a:r>
              <a:rPr lang="ru-RU" dirty="0" err="1" smtClean="0"/>
              <a:t>смаках</a:t>
            </a:r>
            <a:r>
              <a:rPr lang="ru-RU" dirty="0" smtClean="0"/>
              <a:t>, </a:t>
            </a:r>
            <a:r>
              <a:rPr lang="ru-RU" dirty="0" err="1" smtClean="0"/>
              <a:t>моді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манерах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знаті</a:t>
            </a:r>
            <a:r>
              <a:rPr lang="ru-RU" dirty="0" smtClean="0"/>
              <a:t>. Вони </a:t>
            </a:r>
            <a:r>
              <a:rPr lang="ru-RU" dirty="0" err="1" smtClean="0"/>
              <a:t>навіть</a:t>
            </a:r>
            <a:r>
              <a:rPr lang="ru-RU" dirty="0" smtClean="0"/>
              <a:t> стали родоначальниками </a:t>
            </a:r>
            <a:r>
              <a:rPr lang="ru-RU" dirty="0" err="1" smtClean="0"/>
              <a:t>бальних</a:t>
            </a:r>
            <a:r>
              <a:rPr lang="ru-RU" dirty="0" smtClean="0"/>
              <a:t> </a:t>
            </a:r>
            <a:r>
              <a:rPr lang="ru-RU" dirty="0" err="1" smtClean="0"/>
              <a:t>танців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трубадурів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36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Збереглося не  мало пісень трубадурів і труверів. Про їх особистостях відомо менше. І важко сказати, що там від легенд.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04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143512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Гильом</a:t>
            </a:r>
            <a:r>
              <a:rPr lang="ru-RU" dirty="0" smtClean="0"/>
              <a:t>, герцог Аквитании и трубадур (Национальная библиотека Франции)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 першу чергу необхідно назвати </a:t>
            </a:r>
            <a:r>
              <a:rPr lang="uk-UA" dirty="0" err="1" smtClean="0"/>
              <a:t>Гильома</a:t>
            </a:r>
            <a:r>
              <a:rPr lang="uk-UA" dirty="0" smtClean="0"/>
              <a:t> IX, графа </a:t>
            </a:r>
            <a:r>
              <a:rPr lang="uk-UA" dirty="0" err="1" smtClean="0"/>
              <a:t>Пуатьє</a:t>
            </a:r>
            <a:r>
              <a:rPr lang="uk-UA" dirty="0" smtClean="0"/>
              <a:t> (1071 - 1126 роки) - хронологічно перший з відомих трубадурів. Між іншим, він був прадідом </a:t>
            </a:r>
            <a:r>
              <a:rPr lang="uk-UA" dirty="0" err="1" smtClean="0"/>
              <a:t>Річарда</a:t>
            </a:r>
            <a:r>
              <a:rPr lang="uk-UA" dirty="0" smtClean="0"/>
              <a:t> Левове Серце.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Тут той рідкісний випадок, коли біографія трубадура досить добре відома. Життя його було бурхливим. Наприклад, він два рази був відлучений від церкви. Перший раз - через проблеми з податками. Другий - через викрадення дами. Правда, викрадення віконтеси </a:t>
            </a:r>
            <a:r>
              <a:rPr lang="uk-UA" dirty="0" err="1" smtClean="0"/>
              <a:t>Данжеросси</a:t>
            </a:r>
            <a:r>
              <a:rPr lang="uk-UA" dirty="0" smtClean="0"/>
              <a:t> де </a:t>
            </a:r>
            <a:r>
              <a:rPr lang="uk-UA" dirty="0" err="1" smtClean="0"/>
              <a:t>л'Іль-Бушар</a:t>
            </a:r>
            <a:r>
              <a:rPr lang="uk-UA" dirty="0" smtClean="0"/>
              <a:t> було скоєно при повній згоді останньої. Це останнє зречення допоміг зняти троюрідний брат </a:t>
            </a:r>
            <a:r>
              <a:rPr lang="uk-UA" dirty="0" err="1" smtClean="0"/>
              <a:t>Гильома</a:t>
            </a:r>
            <a:r>
              <a:rPr lang="uk-UA" dirty="0" smtClean="0"/>
              <a:t> - папа Римський </a:t>
            </a:r>
            <a:r>
              <a:rPr lang="uk-UA" dirty="0" err="1" smtClean="0"/>
              <a:t>Калікста</a:t>
            </a:r>
            <a:r>
              <a:rPr lang="uk-UA" dirty="0" smtClean="0"/>
              <a:t> II.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Я хочу вам, стражи, дать совет простой</a:t>
            </a:r>
            <a:br>
              <a:rPr lang="ru-RU" sz="2800" b="1" dirty="0" smtClean="0"/>
            </a:br>
            <a:r>
              <a:rPr lang="ru-RU" sz="2800" b="1" dirty="0" smtClean="0"/>
              <a:t>(И словам моим не внемлет лишь глухой):</a:t>
            </a:r>
            <a:br>
              <a:rPr lang="ru-RU" sz="2800" b="1" dirty="0" smtClean="0"/>
            </a:br>
            <a:r>
              <a:rPr lang="ru-RU" sz="2800" b="1" dirty="0" smtClean="0"/>
              <a:t>Не старайтесь понапрасну, не поможет вам разбой.</a:t>
            </a:r>
            <a:br>
              <a:rPr lang="ru-RU" sz="2800" b="1" dirty="0" smtClean="0"/>
            </a:br>
            <a:r>
              <a:rPr lang="ru-RU" sz="2800" b="1" dirty="0" smtClean="0"/>
              <a:t>Я не видел в мире дамы молодой,</a:t>
            </a:r>
            <a:br>
              <a:rPr lang="ru-RU" sz="2800" b="1" dirty="0" smtClean="0"/>
            </a:br>
            <a:r>
              <a:rPr lang="ru-RU" sz="2800" b="1" dirty="0" smtClean="0"/>
              <a:t>Что могли б сдержать засовы со скобой.</a:t>
            </a:r>
            <a:br>
              <a:rPr lang="ru-RU" sz="2800" b="1" dirty="0" smtClean="0"/>
            </a:br>
            <a:r>
              <a:rPr lang="ru-RU" sz="2800" b="1" dirty="0" smtClean="0"/>
              <a:t>Если путь прямой заказан, путь найдет она кривой.</a:t>
            </a:r>
          </a:p>
          <a:p>
            <a:pPr algn="ctr">
              <a:buNone/>
            </a:pPr>
            <a:r>
              <a:rPr lang="ru-RU" sz="2800" b="1" dirty="0" smtClean="0"/>
              <a:t>(</a:t>
            </a:r>
            <a:r>
              <a:rPr lang="ru-RU" sz="2800" b="1" dirty="0" err="1" smtClean="0"/>
              <a:t>Гильом</a:t>
            </a:r>
            <a:r>
              <a:rPr lang="ru-RU" sz="2800" b="1" dirty="0" smtClean="0"/>
              <a:t> </a:t>
            </a:r>
            <a:r>
              <a:rPr lang="en-US" sz="2800" b="1" dirty="0" smtClean="0"/>
              <a:t>IX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9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Також один з найперших трубадурів - </a:t>
            </a:r>
            <a:r>
              <a:rPr lang="uk-UA" dirty="0" err="1" smtClean="0"/>
              <a:t>Маркабрюн</a:t>
            </a:r>
            <a:r>
              <a:rPr lang="uk-UA" dirty="0" smtClean="0"/>
              <a:t>. Про нього відомо, що був він найдою, якого виховав якийсь багатий чоловік. Його пісні характеризуються деяким соціальним підтекстом і аж ніяк не «куртуазною» мовою. Мабуть, не цурався він у своїх піснях і їдких виразів.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Інший трубадур - </a:t>
            </a:r>
            <a:r>
              <a:rPr lang="uk-UA" dirty="0" err="1" smtClean="0"/>
              <a:t>Жофре</a:t>
            </a:r>
            <a:r>
              <a:rPr lang="uk-UA" dirty="0" smtClean="0"/>
              <a:t> </a:t>
            </a:r>
            <a:r>
              <a:rPr lang="uk-UA" dirty="0" err="1" smtClean="0"/>
              <a:t>Рюдель</a:t>
            </a:r>
            <a:r>
              <a:rPr lang="uk-UA" dirty="0" smtClean="0"/>
              <a:t> - був графом, платонічно закохався в східну принцесу з Тріполі - графиню </a:t>
            </a:r>
            <a:r>
              <a:rPr lang="uk-UA" dirty="0" err="1" smtClean="0"/>
              <a:t>Годьерну</a:t>
            </a:r>
            <a:r>
              <a:rPr lang="uk-UA" dirty="0" smtClean="0"/>
              <a:t> Тріполітанську, відправився в хрестовий похід, захворів по дорозі і помер на руках коханої, яка тут же постриглася в монастир.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0"/>
            <a:ext cx="5926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714884"/>
            <a:ext cx="2714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Жофре</a:t>
            </a:r>
            <a:r>
              <a:rPr lang="ru-RU" dirty="0" smtClean="0"/>
              <a:t> </a:t>
            </a:r>
            <a:r>
              <a:rPr lang="ru-RU" dirty="0" err="1" smtClean="0"/>
              <a:t>Рюдель</a:t>
            </a:r>
            <a:r>
              <a:rPr lang="ru-RU" dirty="0" smtClean="0"/>
              <a:t> умирает на руках </a:t>
            </a:r>
            <a:r>
              <a:rPr lang="ru-RU" dirty="0" err="1" smtClean="0"/>
              <a:t>Годьерны</a:t>
            </a:r>
            <a:r>
              <a:rPr lang="ru-RU" dirty="0" smtClean="0"/>
              <a:t> </a:t>
            </a:r>
            <a:r>
              <a:rPr lang="ru-RU" dirty="0" err="1" smtClean="0"/>
              <a:t>Триполитанской</a:t>
            </a:r>
            <a:r>
              <a:rPr lang="ru-RU" dirty="0" smtClean="0"/>
              <a:t> (Итальянская миниатюра, 13 век)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1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00694" y="5357826"/>
            <a:ext cx="3286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Трубадур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слагает песни и сочиняет для них музыку...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Наступний трубадур - </a:t>
            </a:r>
            <a:r>
              <a:rPr lang="uk-UA" dirty="0" err="1" smtClean="0"/>
              <a:t>Рігаут</a:t>
            </a:r>
            <a:r>
              <a:rPr lang="uk-UA" dirty="0" smtClean="0"/>
              <a:t> де </a:t>
            </a:r>
            <a:r>
              <a:rPr lang="uk-UA" dirty="0" err="1" smtClean="0"/>
              <a:t>Барбезьеу</a:t>
            </a:r>
            <a:r>
              <a:rPr lang="uk-UA" dirty="0" smtClean="0"/>
              <a:t> - закохався в дочку попереднього трубадура, оспівував її у віршах, а після її смерті виїхав до Іспанії (можливо, закінчив свої дні в монастирі).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Доля трубадура </a:t>
            </a:r>
            <a:r>
              <a:rPr lang="ru-RU" dirty="0" err="1" smtClean="0"/>
              <a:t>Гильом</a:t>
            </a:r>
            <a:r>
              <a:rPr lang="ru-RU" dirty="0" smtClean="0"/>
              <a:t> де Кабестанов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трагічна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закохався</a:t>
            </a:r>
            <a:r>
              <a:rPr lang="ru-RU" dirty="0" smtClean="0"/>
              <a:t> в дружину графа, при </a:t>
            </a:r>
            <a:r>
              <a:rPr lang="ru-RU" dirty="0" err="1" smtClean="0"/>
              <a:t>дворі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жив - </a:t>
            </a:r>
            <a:r>
              <a:rPr lang="ru-RU" dirty="0" err="1" smtClean="0"/>
              <a:t>Раймунду</a:t>
            </a:r>
            <a:r>
              <a:rPr lang="ru-RU" dirty="0" smtClean="0"/>
              <a:t> (</a:t>
            </a:r>
            <a:r>
              <a:rPr lang="ru-RU" dirty="0" err="1" smtClean="0"/>
              <a:t>дається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все одно - дружина графа). Граф вбив трубадура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нагодував</a:t>
            </a:r>
            <a:r>
              <a:rPr lang="ru-RU" dirty="0" smtClean="0"/>
              <a:t> </a:t>
            </a:r>
            <a:r>
              <a:rPr lang="ru-RU" dirty="0" err="1" smtClean="0"/>
              <a:t>невірну</a:t>
            </a:r>
            <a:r>
              <a:rPr lang="ru-RU" dirty="0" smtClean="0"/>
              <a:t> дружину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серцем</a:t>
            </a:r>
            <a:r>
              <a:rPr lang="ru-RU" dirty="0" smtClean="0"/>
              <a:t>. </a:t>
            </a:r>
            <a:r>
              <a:rPr lang="ru-RU" dirty="0" err="1" smtClean="0"/>
              <a:t>Раймунда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горя </a:t>
            </a:r>
            <a:r>
              <a:rPr lang="ru-RU" dirty="0" err="1" smtClean="0"/>
              <a:t>викинулася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балкона замку.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, трубадур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сусіди</a:t>
            </a:r>
            <a:r>
              <a:rPr lang="ru-RU" dirty="0" smtClean="0"/>
              <a:t> графа </a:t>
            </a:r>
            <a:r>
              <a:rPr lang="ru-RU" dirty="0" err="1" smtClean="0"/>
              <a:t>дорікали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вбивством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Трубадур Монах </a:t>
            </a:r>
            <a:r>
              <a:rPr lang="ru-RU" dirty="0" err="1" smtClean="0"/>
              <a:t>Монтаудонскій</a:t>
            </a:r>
            <a:r>
              <a:rPr lang="ru-RU" dirty="0" smtClean="0"/>
              <a:t> не дарма носив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бенедиктинським</a:t>
            </a:r>
            <a:r>
              <a:rPr lang="ru-RU" dirty="0" smtClean="0"/>
              <a:t> </a:t>
            </a:r>
            <a:r>
              <a:rPr lang="ru-RU" dirty="0" err="1" smtClean="0"/>
              <a:t>ченцем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аж </a:t>
            </a:r>
            <a:r>
              <a:rPr lang="ru-RU" dirty="0" err="1" smtClean="0"/>
              <a:t>надто</a:t>
            </a:r>
            <a:r>
              <a:rPr lang="ru-RU" dirty="0" smtClean="0"/>
              <a:t> любив </a:t>
            </a:r>
            <a:r>
              <a:rPr lang="ru-RU" dirty="0" err="1" smtClean="0"/>
              <a:t>складати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.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відпустив</a:t>
            </a:r>
            <a:r>
              <a:rPr lang="ru-RU" dirty="0" smtClean="0"/>
              <a:t> монаха </a:t>
            </a:r>
            <a:r>
              <a:rPr lang="ru-RU" dirty="0" err="1" smtClean="0"/>
              <a:t>і</a:t>
            </a:r>
            <a:r>
              <a:rPr lang="ru-RU" dirty="0" smtClean="0"/>
              <a:t> дозволив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мирським</a:t>
            </a:r>
            <a:r>
              <a:rPr lang="ru-RU" dirty="0" smtClean="0"/>
              <a:t> справою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умовою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буде весь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 </a:t>
            </a:r>
            <a:r>
              <a:rPr lang="ru-RU" dirty="0" err="1" smtClean="0"/>
              <a:t>віддавати</a:t>
            </a:r>
            <a:r>
              <a:rPr lang="ru-RU" dirty="0" smtClean="0"/>
              <a:t> </a:t>
            </a:r>
            <a:r>
              <a:rPr lang="ru-RU" dirty="0" err="1" smtClean="0"/>
              <a:t>рідній</a:t>
            </a:r>
            <a:r>
              <a:rPr lang="ru-RU" dirty="0" smtClean="0"/>
              <a:t> </a:t>
            </a:r>
            <a:r>
              <a:rPr lang="ru-RU" dirty="0" err="1" smtClean="0"/>
              <a:t>обителі</a:t>
            </a:r>
            <a:r>
              <a:rPr lang="ru-RU" dirty="0" smtClean="0"/>
              <a:t>. Навряд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такою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трагічною</a:t>
            </a:r>
            <a:r>
              <a:rPr lang="ru-RU" dirty="0" smtClean="0"/>
              <a:t> долею.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24229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Фолькет</a:t>
            </a:r>
            <a:r>
              <a:rPr lang="uk-UA" sz="2800" dirty="0" smtClean="0"/>
              <a:t> Марсельський, навпаки, після того, як провів молодість як трубадур, присвятив себе церкві - і навіть став єпископом. </a:t>
            </a:r>
            <a:r>
              <a:rPr lang="ru-RU" sz="2800" dirty="0" smtClean="0"/>
              <a:t>Примкнув до </a:t>
            </a:r>
            <a:r>
              <a:rPr lang="ru-RU" sz="2800" dirty="0" err="1" smtClean="0"/>
              <a:t>хрестових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походів</a:t>
            </a:r>
            <a:r>
              <a:rPr lang="ru-RU" sz="2800" dirty="0" smtClean="0"/>
              <a:t>, брав участь у справах </a:t>
            </a:r>
            <a:r>
              <a:rPr lang="ru-RU" sz="2800" dirty="0" err="1" smtClean="0"/>
              <a:t>інквізиції</a:t>
            </a:r>
            <a:r>
              <a:rPr lang="ru-RU" sz="2800" dirty="0" smtClean="0"/>
              <a:t>.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Тулузький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</a:t>
            </a:r>
            <a:r>
              <a:rPr lang="ru-RU" sz="2800" dirty="0" smtClean="0"/>
              <a:t>. У «</a:t>
            </a:r>
            <a:r>
              <a:rPr lang="ru-RU" sz="2800" dirty="0" err="1" smtClean="0"/>
              <a:t>Божественій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комедії</a:t>
            </a:r>
            <a:r>
              <a:rPr lang="ru-RU" sz="2800" dirty="0" smtClean="0"/>
              <a:t>» Данте </a:t>
            </a:r>
            <a:r>
              <a:rPr lang="ru-RU" sz="2800" dirty="0" err="1" smtClean="0"/>
              <a:t>Аліг'єрі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в «</a:t>
            </a:r>
            <a:r>
              <a:rPr lang="ru-RU" sz="2800" dirty="0" err="1" smtClean="0"/>
              <a:t>розділі</a:t>
            </a:r>
            <a:r>
              <a:rPr lang="ru-RU" sz="2800" dirty="0" smtClean="0"/>
              <a:t>» «Рай».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9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Зате</a:t>
            </a:r>
            <a:r>
              <a:rPr lang="ru-RU" dirty="0" smtClean="0"/>
              <a:t> трубадура Бертрана де Борна Данте </a:t>
            </a:r>
            <a:r>
              <a:rPr lang="ru-RU" dirty="0" err="1" smtClean="0"/>
              <a:t>помістив</a:t>
            </a:r>
            <a:r>
              <a:rPr lang="ru-RU" dirty="0" smtClean="0"/>
              <a:t> у </a:t>
            </a:r>
            <a:r>
              <a:rPr lang="ru-RU" dirty="0" err="1" smtClean="0"/>
              <a:t>восьме</a:t>
            </a:r>
            <a:r>
              <a:rPr lang="ru-RU" dirty="0" smtClean="0"/>
              <a:t> коло пекла.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Бертран де Борн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войовничим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піснях-віршах</a:t>
            </a:r>
            <a:r>
              <a:rPr lang="ru-RU" dirty="0" smtClean="0"/>
              <a:t> </a:t>
            </a:r>
            <a:r>
              <a:rPr lang="ru-RU" dirty="0" err="1" smtClean="0"/>
              <a:t>приділяв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доблесті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воював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Річарда</a:t>
            </a:r>
            <a:r>
              <a:rPr lang="ru-RU" dirty="0" smtClean="0"/>
              <a:t> Левине </a:t>
            </a:r>
            <a:r>
              <a:rPr lang="ru-RU" dirty="0" err="1" smtClean="0"/>
              <a:t>Серце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- за </a:t>
            </a:r>
            <a:r>
              <a:rPr lang="ru-RU" dirty="0" err="1" smtClean="0"/>
              <a:t>Річарда</a:t>
            </a:r>
            <a:r>
              <a:rPr lang="ru-RU" dirty="0" smtClean="0"/>
              <a:t> </a:t>
            </a:r>
            <a:r>
              <a:rPr lang="ru-RU" dirty="0" err="1" smtClean="0"/>
              <a:t>Левове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.</a:t>
            </a:r>
            <a:r>
              <a:rPr lang="uk-UA" dirty="0" smtClean="0"/>
              <a:t> Останні роки життя провів у монастирі . Бертран де Борн є одним з найбільш знаменитих трубадурів. Йому присвятили свої вірші Гейне і </a:t>
            </a:r>
            <a:r>
              <a:rPr lang="uk-UA" dirty="0" err="1" smtClean="0"/>
              <a:t>Езра</a:t>
            </a:r>
            <a:r>
              <a:rPr lang="uk-UA" dirty="0" smtClean="0"/>
              <a:t> </a:t>
            </a:r>
            <a:r>
              <a:rPr lang="uk-UA" dirty="0" err="1" smtClean="0"/>
              <a:t>Паунд</a:t>
            </a:r>
            <a:r>
              <a:rPr lang="uk-UA" dirty="0" smtClean="0"/>
              <a:t>, переклад однієї з його пісень вставлений в поему «Роза і Хрест» Олександра Блока. Бертран є одним з персонажів роману Ліона </a:t>
            </a:r>
            <a:r>
              <a:rPr lang="uk-UA" dirty="0" err="1" smtClean="0"/>
              <a:t>Фейхтвангера</a:t>
            </a:r>
            <a:r>
              <a:rPr lang="uk-UA" dirty="0" smtClean="0"/>
              <a:t> «Іспанська балада». А також головним героєм російської письменниці Олени </a:t>
            </a:r>
            <a:r>
              <a:rPr lang="uk-UA" dirty="0" err="1" smtClean="0"/>
              <a:t>Хаєцької</a:t>
            </a:r>
            <a:r>
              <a:rPr lang="uk-UA" dirty="0" smtClean="0"/>
              <a:t> «Бертран з </a:t>
            </a:r>
            <a:r>
              <a:rPr lang="uk-UA" dirty="0" err="1" smtClean="0"/>
              <a:t>Лангедока</a:t>
            </a:r>
            <a:r>
              <a:rPr lang="uk-UA" dirty="0" smtClean="0"/>
              <a:t>». Про Бертраном складають пісні, в тому числі,  і зараз.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5263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500570"/>
            <a:ext cx="2643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Бертран де Борн (миниатюра, Национальная библиотека Франции)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Повсюду мир – а все ж со мною</a:t>
            </a:r>
            <a:br>
              <a:rPr lang="ru-RU" sz="3600" dirty="0" smtClean="0"/>
            </a:br>
            <a:r>
              <a:rPr lang="ru-RU" sz="3600" dirty="0" smtClean="0"/>
              <a:t>Еще немножечко войны.</a:t>
            </a:r>
            <a:br>
              <a:rPr lang="ru-RU" sz="3600" dirty="0" smtClean="0"/>
            </a:br>
            <a:r>
              <a:rPr lang="ru-RU" sz="3600" dirty="0" smtClean="0"/>
              <a:t>Тот да ослепнет, чьей виною</a:t>
            </a:r>
            <a:br>
              <a:rPr lang="ru-RU" sz="3600" dirty="0" smtClean="0"/>
            </a:br>
            <a:r>
              <a:rPr lang="ru-RU" sz="3600" dirty="0" smtClean="0"/>
              <a:t>Мы будем с ней разлучены! </a:t>
            </a:r>
            <a:br>
              <a:rPr lang="ru-RU" sz="3600" dirty="0" smtClean="0"/>
            </a:br>
            <a:r>
              <a:rPr lang="ru-RU" sz="3600" dirty="0" smtClean="0"/>
              <a:t>Их мир – не для меня,</a:t>
            </a:r>
            <a:br>
              <a:rPr lang="ru-RU" sz="3600" dirty="0" smtClean="0"/>
            </a:br>
            <a:r>
              <a:rPr lang="ru-RU" sz="3600" dirty="0" smtClean="0"/>
              <a:t>С войной в союзе я...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(Бертран де Борн)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3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Всі трубадури співали про кохання до Прекрасної Дами. Зрідка звертались  і до соціальних питань. Але основне - любов. Платонічна, але хто знає?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 що ж самі дами? Невже вони обмежувалися чудовою роллю оспіваних? Ні, були й </a:t>
            </a:r>
            <a:r>
              <a:rPr lang="uk-UA" dirty="0" err="1" smtClean="0"/>
              <a:t>трубадурки</a:t>
            </a:r>
            <a:r>
              <a:rPr lang="uk-UA" dirty="0" smtClean="0"/>
              <a:t>. І вони оспівували чоловіків - своїх коханих.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Азалаіс</a:t>
            </a:r>
            <a:r>
              <a:rPr lang="uk-UA" dirty="0" smtClean="0"/>
              <a:t> де </a:t>
            </a:r>
            <a:r>
              <a:rPr lang="uk-UA" dirty="0" err="1" smtClean="0"/>
              <a:t>Поркайрагуес</a:t>
            </a:r>
            <a:r>
              <a:rPr lang="uk-UA" dirty="0" smtClean="0"/>
              <a:t> - жінка-трубадур. Роки її життя невідомі. Відомо лише те, що її пісні були присвячені її коханому. Одна її пісня-плач написана на смерть іншого трубадура - </a:t>
            </a:r>
            <a:r>
              <a:rPr lang="uk-UA" dirty="0" err="1" smtClean="0"/>
              <a:t>Раймбаута</a:t>
            </a:r>
            <a:r>
              <a:rPr lang="uk-UA" dirty="0" smtClean="0"/>
              <a:t> </a:t>
            </a:r>
            <a:r>
              <a:rPr lang="uk-UA" dirty="0" err="1" smtClean="0"/>
              <a:t>Оранського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4962" y="0"/>
            <a:ext cx="4129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Ще одна </a:t>
            </a:r>
            <a:r>
              <a:rPr lang="uk-UA" dirty="0" err="1" smtClean="0"/>
              <a:t>трубадурка</a:t>
            </a:r>
            <a:r>
              <a:rPr lang="uk-UA" dirty="0" smtClean="0"/>
              <a:t> - графиня Беатриса де </a:t>
            </a:r>
            <a:r>
              <a:rPr lang="uk-UA" dirty="0" err="1" smtClean="0"/>
              <a:t>Діа</a:t>
            </a:r>
            <a:r>
              <a:rPr lang="uk-UA" dirty="0" smtClean="0"/>
              <a:t>. Вона була заміжня, але закохана в іншого трубадура. Його вона і оспівувала:</a:t>
            </a:r>
          </a:p>
          <a:p>
            <a:pPr algn="ctr">
              <a:buNone/>
            </a:pPr>
            <a:r>
              <a:rPr lang="ru-RU" dirty="0" smtClean="0"/>
              <a:t>Я выбрала одного достойного и благородного,</a:t>
            </a:r>
            <a:br>
              <a:rPr lang="ru-RU" dirty="0" smtClean="0"/>
            </a:br>
            <a:r>
              <a:rPr lang="ru-RU" dirty="0" smtClean="0"/>
              <a:t>Через которого улучшается и облагораживается честь, </a:t>
            </a:r>
            <a:br>
              <a:rPr lang="ru-RU" dirty="0" smtClean="0"/>
            </a:br>
            <a:r>
              <a:rPr lang="ru-RU" dirty="0" smtClean="0"/>
              <a:t>Щедрого, ловкого и проницательного, </a:t>
            </a:r>
            <a:br>
              <a:rPr lang="ru-RU" dirty="0" smtClean="0"/>
            </a:br>
            <a:r>
              <a:rPr lang="ru-RU" dirty="0" smtClean="0"/>
              <a:t>В котором есть остроумие и мудрость. </a:t>
            </a:r>
            <a:br>
              <a:rPr lang="ru-RU" dirty="0" smtClean="0"/>
            </a:br>
            <a:r>
              <a:rPr lang="ru-RU" dirty="0" smtClean="0"/>
              <a:t>Я молю его, чтобы он мне верил, </a:t>
            </a:r>
            <a:br>
              <a:rPr lang="ru-RU" dirty="0" smtClean="0"/>
            </a:br>
            <a:r>
              <a:rPr lang="ru-RU" dirty="0" smtClean="0"/>
              <a:t>И пусть никто не заставит его поверить, </a:t>
            </a:r>
            <a:br>
              <a:rPr lang="ru-RU" dirty="0" smtClean="0"/>
            </a:br>
            <a:r>
              <a:rPr lang="ru-RU" dirty="0" smtClean="0"/>
              <a:t>Что я изменю ему – </a:t>
            </a:r>
            <a:br>
              <a:rPr lang="ru-RU" dirty="0" smtClean="0"/>
            </a:br>
            <a:r>
              <a:rPr lang="ru-RU" dirty="0" smtClean="0"/>
              <a:t>Если только он не изменит мне...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1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Беатриса</a:t>
            </a:r>
            <a:r>
              <a:rPr lang="ru-RU" dirty="0" smtClean="0"/>
              <a:t> де </a:t>
            </a:r>
            <a:r>
              <a:rPr lang="ru-RU" dirty="0" err="1" smtClean="0"/>
              <a:t>Диа</a:t>
            </a:r>
            <a:r>
              <a:rPr lang="ru-RU" dirty="0" smtClean="0"/>
              <a:t> (Национальная библиотека Франции. XIII в.)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Трубадури були абсолютно «</a:t>
            </a:r>
            <a:r>
              <a:rPr lang="uk-UA" sz="3600" dirty="0" err="1" smtClean="0"/>
              <a:t>медійними</a:t>
            </a:r>
            <a:r>
              <a:rPr lang="uk-UA" sz="3600" dirty="0" smtClean="0"/>
              <a:t> фігурами», як це зараз називається. Вони подорожували по всій Європі і не тільки, від замку до замку розносили новини, втілюючи їх у пісенну (від цього - ще більш запам'ятовується) форму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6610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5357826"/>
            <a:ext cx="3000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Адам де ля Аль (средневековая миниатюра)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Пісні трубадурів зіграли величезну роль у розвитку загальної музичної культури європейського Середньовіччя. </a:t>
            </a:r>
            <a:r>
              <a:rPr lang="ru-RU" dirty="0" smtClean="0"/>
              <a:t>На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хотілося</a:t>
            </a:r>
            <a:r>
              <a:rPr lang="ru-RU" dirty="0" smtClean="0"/>
              <a:t> б </a:t>
            </a:r>
            <a:r>
              <a:rPr lang="ru-RU" dirty="0" err="1" smtClean="0"/>
              <a:t>згадати</a:t>
            </a:r>
            <a:r>
              <a:rPr lang="ru-RU" dirty="0" smtClean="0"/>
              <a:t> про трувера - </a:t>
            </a:r>
            <a:r>
              <a:rPr lang="ru-RU" dirty="0" err="1" smtClean="0"/>
              <a:t>хоча</a:t>
            </a:r>
            <a:r>
              <a:rPr lang="ru-RU" dirty="0" smtClean="0"/>
              <a:t> б </a:t>
            </a:r>
            <a:r>
              <a:rPr lang="ru-RU" dirty="0" err="1" smtClean="0"/>
              <a:t>тільки</a:t>
            </a:r>
            <a:r>
              <a:rPr lang="ru-RU" dirty="0" smtClean="0"/>
              <a:t> на одному </a:t>
            </a:r>
            <a:r>
              <a:rPr lang="ru-RU" dirty="0" err="1" smtClean="0"/>
              <a:t>прикладі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Адам де </a:t>
            </a:r>
            <a:r>
              <a:rPr lang="ru-RU" dirty="0" err="1" smtClean="0"/>
              <a:t>ла</a:t>
            </a:r>
            <a:r>
              <a:rPr lang="ru-RU" dirty="0" smtClean="0"/>
              <a:t> Аль,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Арасскій</a:t>
            </a:r>
            <a:r>
              <a:rPr lang="ru-RU" dirty="0" smtClean="0"/>
              <a:t> </a:t>
            </a:r>
            <a:r>
              <a:rPr lang="ru-RU" dirty="0" err="1" smtClean="0"/>
              <a:t>горбань</a:t>
            </a:r>
            <a:r>
              <a:rPr lang="ru-RU" dirty="0" smtClean="0"/>
              <a:t> (1240 - 1287, </a:t>
            </a:r>
            <a:r>
              <a:rPr lang="ru-RU" dirty="0" err="1" smtClean="0"/>
              <a:t>горбанем</a:t>
            </a:r>
            <a:r>
              <a:rPr lang="ru-RU" dirty="0" smtClean="0"/>
              <a:t> не </a:t>
            </a:r>
            <a:r>
              <a:rPr lang="ru-RU" dirty="0" err="1" smtClean="0"/>
              <a:t>був</a:t>
            </a:r>
            <a:r>
              <a:rPr lang="ru-RU" dirty="0" smtClean="0"/>
              <a:t> - </a:t>
            </a:r>
            <a:r>
              <a:rPr lang="ru-RU" dirty="0" err="1" smtClean="0"/>
              <a:t>прізвисько</a:t>
            </a:r>
            <a:r>
              <a:rPr lang="ru-RU" dirty="0" smtClean="0"/>
              <a:t> </a:t>
            </a:r>
            <a:r>
              <a:rPr lang="ru-RU" dirty="0" err="1" smtClean="0"/>
              <a:t>перейшло</a:t>
            </a:r>
            <a:r>
              <a:rPr lang="ru-RU" dirty="0" smtClean="0"/>
              <a:t> у </a:t>
            </a:r>
            <a:r>
              <a:rPr lang="ru-RU" dirty="0" err="1" smtClean="0"/>
              <a:t>спадок</a:t>
            </a:r>
            <a:r>
              <a:rPr lang="ru-RU" dirty="0" smtClean="0"/>
              <a:t>) -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поет-композитор</a:t>
            </a:r>
            <a:r>
              <a:rPr lang="ru-RU" dirty="0" smtClean="0"/>
              <a:t>, трувер.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сану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написав 36 </a:t>
            </a:r>
            <a:r>
              <a:rPr lang="ru-RU" dirty="0" err="1" smtClean="0"/>
              <a:t>одноголосних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 (</a:t>
            </a:r>
            <a:r>
              <a:rPr lang="ru-RU" dirty="0" err="1" smtClean="0"/>
              <a:t>саме</a:t>
            </a:r>
            <a:r>
              <a:rPr lang="ru-RU" dirty="0" smtClean="0"/>
              <a:t> шансон). 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перу </a:t>
            </a:r>
            <a:r>
              <a:rPr lang="ru-RU" dirty="0" err="1" smtClean="0"/>
              <a:t>належить</a:t>
            </a:r>
            <a:r>
              <a:rPr lang="ru-RU" dirty="0" smtClean="0"/>
              <a:t>, на </a:t>
            </a:r>
            <a:r>
              <a:rPr lang="ru-RU" dirty="0" err="1" smtClean="0"/>
              <a:t>загальну</a:t>
            </a:r>
            <a:r>
              <a:rPr lang="ru-RU" dirty="0" smtClean="0"/>
              <a:t> думку, перша </a:t>
            </a:r>
            <a:r>
              <a:rPr lang="ru-RU" dirty="0" err="1" smtClean="0"/>
              <a:t>світська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п'єса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театру.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Гра</a:t>
            </a:r>
            <a:r>
              <a:rPr lang="ru-RU" dirty="0" smtClean="0"/>
              <a:t> про Робен та </a:t>
            </a:r>
            <a:r>
              <a:rPr lang="ru-RU" dirty="0" err="1" smtClean="0"/>
              <a:t>Маріон</a:t>
            </a:r>
            <a:r>
              <a:rPr lang="ru-RU" dirty="0" smtClean="0"/>
              <a:t>» - мила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п'єса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нехитрим</a:t>
            </a:r>
            <a:r>
              <a:rPr lang="ru-RU" dirty="0" smtClean="0"/>
              <a:t> сюжетом. Пастушка </a:t>
            </a:r>
            <a:r>
              <a:rPr lang="ru-RU" dirty="0" err="1" smtClean="0"/>
              <a:t>Маріон</a:t>
            </a:r>
            <a:r>
              <a:rPr lang="ru-RU" dirty="0" smtClean="0"/>
              <a:t> любить простолюдина Робена. Але весь час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  <a:r>
              <a:rPr lang="ru-RU" dirty="0" err="1" smtClean="0"/>
              <a:t>лицар</a:t>
            </a:r>
            <a:r>
              <a:rPr lang="ru-RU" dirty="0" smtClean="0"/>
              <a:t>, просить </a:t>
            </a:r>
            <a:r>
              <a:rPr lang="ru-RU" dirty="0" err="1" smtClean="0"/>
              <a:t>Маріон</a:t>
            </a:r>
            <a:r>
              <a:rPr lang="ru-RU" dirty="0" smtClean="0"/>
              <a:t> стати </a:t>
            </a:r>
            <a:r>
              <a:rPr lang="ru-RU" dirty="0" err="1" smtClean="0"/>
              <a:t>його</a:t>
            </a:r>
            <a:r>
              <a:rPr lang="ru-RU" dirty="0" smtClean="0"/>
              <a:t> подругою, </a:t>
            </a:r>
            <a:r>
              <a:rPr lang="ru-RU" dirty="0" err="1" smtClean="0"/>
              <a:t>нарешті</a:t>
            </a:r>
            <a:r>
              <a:rPr lang="ru-RU" dirty="0" smtClean="0"/>
              <a:t>, насильно </a:t>
            </a:r>
            <a:r>
              <a:rPr lang="ru-RU" dirty="0" err="1" smtClean="0"/>
              <a:t>відвіз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r>
              <a:rPr lang="ru-RU" dirty="0" err="1" smtClean="0"/>
              <a:t>Бідолаха</a:t>
            </a:r>
            <a:r>
              <a:rPr lang="ru-RU" dirty="0" smtClean="0"/>
              <a:t> </a:t>
            </a:r>
            <a:r>
              <a:rPr lang="ru-RU" dirty="0" err="1" smtClean="0"/>
              <a:t>гірко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плаче.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безневинні</a:t>
            </a:r>
            <a:r>
              <a:rPr lang="ru-RU" dirty="0" smtClean="0"/>
              <a:t> </a:t>
            </a:r>
            <a:r>
              <a:rPr lang="ru-RU" dirty="0" err="1" smtClean="0"/>
              <a:t>сльози</a:t>
            </a:r>
            <a:r>
              <a:rPr lang="ru-RU" dirty="0" smtClean="0"/>
              <a:t> </a:t>
            </a:r>
            <a:r>
              <a:rPr lang="ru-RU" dirty="0" err="1" smtClean="0"/>
              <a:t>зворушили</a:t>
            </a:r>
            <a:r>
              <a:rPr lang="ru-RU" dirty="0" smtClean="0"/>
              <a:t> </a:t>
            </a:r>
            <a:r>
              <a:rPr lang="ru-RU" dirty="0" err="1" smtClean="0"/>
              <a:t>лицаря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відпускає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. Все на </a:t>
            </a:r>
            <a:r>
              <a:rPr lang="ru-RU" dirty="0" err="1" smtClean="0"/>
              <a:t>радощах</a:t>
            </a:r>
            <a:r>
              <a:rPr lang="ru-RU" dirty="0" smtClean="0"/>
              <a:t> </a:t>
            </a:r>
            <a:r>
              <a:rPr lang="ru-RU" dirty="0" err="1" smtClean="0"/>
              <a:t>співають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танцюють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Цей сюжет сходить до </a:t>
            </a:r>
            <a:r>
              <a:rPr lang="ru-RU" dirty="0" err="1" smtClean="0"/>
              <a:t>середньовічної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яка </a:t>
            </a:r>
            <a:r>
              <a:rPr lang="ru-RU" dirty="0" err="1" smtClean="0"/>
              <a:t>називалася</a:t>
            </a:r>
            <a:r>
              <a:rPr lang="ru-RU" dirty="0" smtClean="0"/>
              <a:t> </a:t>
            </a:r>
            <a:r>
              <a:rPr lang="ru-RU" dirty="0" err="1" smtClean="0"/>
              <a:t>пастурель</a:t>
            </a:r>
            <a:r>
              <a:rPr lang="ru-RU" dirty="0" smtClean="0"/>
              <a:t>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лицар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чомусь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зустрічав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б не </a:t>
            </a:r>
            <a:r>
              <a:rPr lang="ru-RU" dirty="0" err="1" smtClean="0"/>
              <a:t>поїхав</a:t>
            </a:r>
            <a:r>
              <a:rPr lang="ru-RU" dirty="0" smtClean="0"/>
              <a:t> («Одного разу </a:t>
            </a:r>
            <a:r>
              <a:rPr lang="ru-RU" dirty="0" err="1" smtClean="0"/>
              <a:t>їхав</a:t>
            </a:r>
            <a:r>
              <a:rPr lang="ru-RU" dirty="0" smtClean="0"/>
              <a:t> я верхом ...»). Адам де </a:t>
            </a:r>
            <a:r>
              <a:rPr lang="ru-RU" dirty="0" err="1" smtClean="0"/>
              <a:t>ла</a:t>
            </a:r>
            <a:r>
              <a:rPr lang="ru-RU" dirty="0" smtClean="0"/>
              <a:t> Аль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переробив</a:t>
            </a:r>
            <a:r>
              <a:rPr lang="ru-RU" dirty="0" smtClean="0"/>
              <a:t> сюжет </a:t>
            </a:r>
            <a:r>
              <a:rPr lang="ru-RU" dirty="0" err="1" smtClean="0"/>
              <a:t>і</a:t>
            </a:r>
            <a:r>
              <a:rPr lang="ru-RU" dirty="0" smtClean="0"/>
              <a:t> написав </a:t>
            </a:r>
            <a:r>
              <a:rPr lang="ru-RU" dirty="0" err="1" smtClean="0"/>
              <a:t>музику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58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3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XI столітті в Західній Європі зародилося нове явище - бродячі музиканти. На півночі Франції заявили про себе трувери, в Провансі - трубадури. Співали вони на різних говірках, але спільного було більше. Так з'являлося </a:t>
            </a:r>
            <a:r>
              <a:rPr lang="uk-UA" dirty="0" err="1" smtClean="0"/>
              <a:t>світськеюмистецтво</a:t>
            </a:r>
            <a:r>
              <a:rPr lang="uk-UA" dirty="0" smtClean="0"/>
              <a:t>, пов'язане одночасно із замковою, дворянською культурою і з народною: міською і, можливо, сільської.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80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 smtClean="0"/>
              <a:t>Трубаду́ри</a:t>
            </a:r>
            <a:r>
              <a:rPr lang="vi-VN" dirty="0" smtClean="0"/>
              <a:t> (</a:t>
            </a:r>
            <a:r>
              <a:rPr lang="vi-VN" dirty="0" smtClean="0">
                <a:hlinkClick r:id="rId2" tooltip="Французька мова"/>
              </a:rPr>
              <a:t>фр.</a:t>
            </a:r>
            <a:r>
              <a:rPr lang="vi-VN" dirty="0" smtClean="0"/>
              <a:t> </a:t>
            </a:r>
            <a:r>
              <a:rPr lang="en-US" i="1" dirty="0" err="1" smtClean="0"/>
              <a:t>troubadoures</a:t>
            </a:r>
            <a:r>
              <a:rPr lang="en-US" dirty="0" smtClean="0"/>
              <a:t> [</a:t>
            </a:r>
            <a:r>
              <a:rPr lang="en-US" dirty="0" err="1" smtClean="0"/>
              <a:t>tɾu</a:t>
            </a:r>
            <a:r>
              <a:rPr lang="el-GR" dirty="0" smtClean="0"/>
              <a:t>β</a:t>
            </a:r>
            <a:r>
              <a:rPr lang="en-US" dirty="0" err="1" smtClean="0"/>
              <a:t>aˈðuɾ</a:t>
            </a:r>
            <a:r>
              <a:rPr lang="en-US" dirty="0" smtClean="0"/>
              <a:t>], , </a:t>
            </a:r>
            <a:r>
              <a:rPr lang="vi-VN" dirty="0" smtClean="0"/>
              <a:t>від </a:t>
            </a:r>
            <a:r>
              <a:rPr lang="vi-VN" dirty="0" smtClean="0">
                <a:hlinkClick r:id="rId3" tooltip="Окситанська мова"/>
              </a:rPr>
              <a:t>окситан.</a:t>
            </a:r>
            <a:r>
              <a:rPr lang="vi-VN" dirty="0" smtClean="0"/>
              <a:t> </a:t>
            </a:r>
            <a:r>
              <a:rPr lang="en-US" i="1" dirty="0" err="1" smtClean="0"/>
              <a:t>trobador</a:t>
            </a:r>
            <a:r>
              <a:rPr lang="en-US" dirty="0" smtClean="0"/>
              <a:t>, </a:t>
            </a:r>
            <a:r>
              <a:rPr lang="vi-VN" dirty="0" smtClean="0"/>
              <a:t>від </a:t>
            </a:r>
            <a:r>
              <a:rPr lang="vi-VN" dirty="0" smtClean="0">
                <a:hlinkClick r:id="rId3" tooltip="Окситанська мова"/>
              </a:rPr>
              <a:t>окситан.</a:t>
            </a:r>
            <a:r>
              <a:rPr lang="vi-VN" dirty="0" smtClean="0"/>
              <a:t> </a:t>
            </a:r>
            <a:r>
              <a:rPr lang="en-US" i="1" dirty="0" err="1" smtClean="0"/>
              <a:t>trobar</a:t>
            </a:r>
            <a:r>
              <a:rPr lang="en-US" dirty="0" smtClean="0"/>
              <a:t> «</a:t>
            </a:r>
            <a:r>
              <a:rPr lang="vi-VN" dirty="0" smtClean="0"/>
              <a:t>знаходити» (складати вірші)) — </a:t>
            </a:r>
            <a:r>
              <a:rPr lang="vi-VN" dirty="0" smtClean="0">
                <a:hlinkClick r:id="rId4" tooltip="Середньовіччя"/>
              </a:rPr>
              <a:t>сердньовічні</a:t>
            </a:r>
            <a:r>
              <a:rPr lang="vi-VN" dirty="0" smtClean="0"/>
              <a:t> (</a:t>
            </a:r>
            <a:r>
              <a:rPr lang="en-US" dirty="0" smtClean="0">
                <a:hlinkClick r:id="rId5" tooltip="11 століття"/>
              </a:rPr>
              <a:t>XI</a:t>
            </a:r>
            <a:r>
              <a:rPr lang="en-US" dirty="0" smtClean="0"/>
              <a:t>—</a:t>
            </a:r>
            <a:r>
              <a:rPr lang="en-US" dirty="0" smtClean="0">
                <a:hlinkClick r:id="rId6" tooltip="13 століття"/>
              </a:rPr>
              <a:t>XIII</a:t>
            </a:r>
            <a:r>
              <a:rPr lang="en-US" dirty="0" smtClean="0"/>
              <a:t> </a:t>
            </a:r>
            <a:r>
              <a:rPr lang="vi-VN" dirty="0" smtClean="0"/>
              <a:t>ст.ст.) </a:t>
            </a:r>
            <a:r>
              <a:rPr lang="vi-VN" dirty="0" smtClean="0">
                <a:hlinkClick r:id="rId3" tooltip="Окситанська мова"/>
              </a:rPr>
              <a:t>провансальські</a:t>
            </a:r>
            <a:r>
              <a:rPr lang="vi-VN" dirty="0" smtClean="0"/>
              <a:t> </a:t>
            </a:r>
            <a:r>
              <a:rPr lang="vi-VN" dirty="0" smtClean="0">
                <a:hlinkClick r:id="rId7" tooltip="Поет"/>
              </a:rPr>
              <a:t>поети</a:t>
            </a:r>
            <a:r>
              <a:rPr lang="vi-VN" dirty="0" smtClean="0"/>
              <a:t>-барди, </a:t>
            </a:r>
            <a:r>
              <a:rPr lang="vi-VN" dirty="0" smtClean="0">
                <a:hlinkClick r:id="rId8" tooltip="Автор"/>
              </a:rPr>
              <a:t>автори</a:t>
            </a:r>
            <a:r>
              <a:rPr lang="vi-VN" dirty="0" smtClean="0"/>
              <a:t> пісень і, часто, виконавці.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Слово «трубадур», на думку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істориків</a:t>
            </a:r>
            <a:r>
              <a:rPr lang="ru-RU" dirty="0" smtClean="0"/>
              <a:t>,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Окситанська мова"/>
              </a:rPr>
              <a:t>окситанського</a:t>
            </a:r>
            <a:r>
              <a:rPr lang="ru-RU" dirty="0" smtClean="0"/>
              <a:t> </a:t>
            </a:r>
            <a:r>
              <a:rPr lang="ru-RU" dirty="0" err="1" smtClean="0"/>
              <a:t>дієслова</a:t>
            </a:r>
            <a:r>
              <a:rPr lang="ru-RU" dirty="0" smtClean="0"/>
              <a:t> </a:t>
            </a:r>
            <a:r>
              <a:rPr lang="en-US" i="1" dirty="0" err="1" smtClean="0"/>
              <a:t>trobar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вигадувати</a:t>
            </a:r>
            <a:r>
              <a:rPr lang="ru-RU" dirty="0" smtClean="0"/>
              <a:t>, </a:t>
            </a:r>
            <a:r>
              <a:rPr lang="ru-RU" dirty="0" err="1" smtClean="0"/>
              <a:t>винаходити</a:t>
            </a:r>
            <a:r>
              <a:rPr lang="ru-RU" dirty="0" smtClean="0"/>
              <a:t>, </a:t>
            </a:r>
            <a:r>
              <a:rPr lang="ru-RU" dirty="0" err="1" smtClean="0"/>
              <a:t>знаходити</a:t>
            </a:r>
            <a:r>
              <a:rPr lang="ru-RU" dirty="0" smtClean="0"/>
              <a:t>». </a:t>
            </a:r>
            <a:r>
              <a:rPr lang="ru-RU" dirty="0" err="1" smtClean="0"/>
              <a:t>Значення</a:t>
            </a:r>
            <a:r>
              <a:rPr lang="ru-RU" dirty="0" smtClean="0"/>
              <a:t> слова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до </a:t>
            </a:r>
            <a:r>
              <a:rPr lang="ru-RU" dirty="0" err="1" smtClean="0"/>
              <a:t>трубадурів</a:t>
            </a:r>
            <a:r>
              <a:rPr lang="ru-RU" dirty="0" smtClean="0"/>
              <a:t> — </a:t>
            </a:r>
            <a:r>
              <a:rPr lang="ru-RU" dirty="0" err="1" smtClean="0"/>
              <a:t>складаючи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витончені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, </a:t>
            </a:r>
            <a:r>
              <a:rPr lang="ru-RU" dirty="0" err="1" smtClean="0"/>
              <a:t>трубадури</a:t>
            </a:r>
            <a:r>
              <a:rPr lang="ru-RU" dirty="0" smtClean="0"/>
              <a:t> </a:t>
            </a:r>
            <a:r>
              <a:rPr lang="ru-RU" dirty="0" err="1" smtClean="0"/>
              <a:t>вміли</a:t>
            </a:r>
            <a:r>
              <a:rPr lang="ru-RU" dirty="0" smtClean="0"/>
              <a:t> </a:t>
            </a:r>
            <a:r>
              <a:rPr lang="ru-RU" dirty="0" err="1" smtClean="0"/>
              <a:t>підібрати</a:t>
            </a:r>
            <a:r>
              <a:rPr lang="ru-RU" dirty="0" smtClean="0"/>
              <a:t> </a:t>
            </a:r>
            <a:r>
              <a:rPr lang="ru-RU" dirty="0" err="1" smtClean="0"/>
              <a:t>точне</a:t>
            </a:r>
            <a:r>
              <a:rPr lang="ru-RU" dirty="0" smtClean="0"/>
              <a:t> слово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риму</a:t>
            </a:r>
            <a:r>
              <a:rPr lang="ru-RU" dirty="0" smtClean="0"/>
              <a:t>.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складалися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мала </a:t>
            </a:r>
            <a:r>
              <a:rPr lang="ru-RU" dirty="0" err="1" smtClean="0"/>
              <a:t>супроводжувати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. </a:t>
            </a:r>
            <a:r>
              <a:rPr lang="ru-RU" dirty="0" err="1" smtClean="0"/>
              <a:t>Мандруючи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до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в </a:t>
            </a:r>
            <a:r>
              <a:rPr lang="ru-RU" dirty="0" err="1" smtClean="0"/>
              <a:t>супроводі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музикантів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називалися</a:t>
            </a:r>
            <a:r>
              <a:rPr lang="ru-RU" dirty="0" smtClean="0"/>
              <a:t> </a:t>
            </a:r>
            <a:r>
              <a:rPr lang="ru-RU" dirty="0" smtClean="0">
                <a:hlinkClick r:id="rId9" tooltip="Жонглер"/>
              </a:rPr>
              <a:t>жонглерами</a:t>
            </a:r>
            <a:r>
              <a:rPr lang="ru-RU" dirty="0" smtClean="0"/>
              <a:t>, </a:t>
            </a:r>
            <a:r>
              <a:rPr lang="ru-RU" dirty="0" err="1" smtClean="0"/>
              <a:t>трубадури</a:t>
            </a:r>
            <a:r>
              <a:rPr lang="ru-RU" dirty="0" smtClean="0"/>
              <a:t> </a:t>
            </a:r>
            <a:r>
              <a:rPr lang="ru-RU" dirty="0" err="1" smtClean="0"/>
              <a:t>виконували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>
                <a:hlinkClick r:id="rId10" tooltip="Арфа"/>
              </a:rPr>
              <a:t>арфу</a:t>
            </a:r>
            <a:r>
              <a:rPr lang="ru-RU" dirty="0" smtClean="0"/>
              <a:t>, </a:t>
            </a:r>
            <a:r>
              <a:rPr lang="ru-RU" dirty="0" err="1" smtClean="0">
                <a:hlinkClick r:id="rId11" tooltip="Віола"/>
              </a:rPr>
              <a:t>віолу</a:t>
            </a:r>
            <a:r>
              <a:rPr lang="ru-RU" dirty="0" smtClean="0"/>
              <a:t>, </a:t>
            </a:r>
            <a:r>
              <a:rPr lang="ru-RU" dirty="0" smtClean="0">
                <a:hlinkClick r:id="rId12" tooltip="Флейта"/>
              </a:rPr>
              <a:t>флейту</a:t>
            </a:r>
            <a:r>
              <a:rPr lang="ru-RU" dirty="0" smtClean="0"/>
              <a:t>, </a:t>
            </a:r>
            <a:r>
              <a:rPr lang="ru-RU" dirty="0" smtClean="0">
                <a:hlinkClick r:id="rId13" tooltip="Лютня"/>
              </a:rPr>
              <a:t>лютню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>
                <a:hlinkClick r:id="rId14" tooltip="Гітара"/>
              </a:rPr>
              <a:t>гітару</a:t>
            </a:r>
            <a:r>
              <a:rPr lang="ru-RU" dirty="0" smtClean="0"/>
              <a:t>. У замках </a:t>
            </a:r>
            <a:r>
              <a:rPr lang="ru-RU" dirty="0" err="1" smtClean="0"/>
              <a:t>аристократів</a:t>
            </a:r>
            <a:r>
              <a:rPr lang="ru-RU" dirty="0" smtClean="0"/>
              <a:t>, на ринках, </a:t>
            </a:r>
            <a:r>
              <a:rPr lang="ru-RU" dirty="0" err="1" smtClean="0"/>
              <a:t>лицарських</a:t>
            </a:r>
            <a:r>
              <a:rPr lang="ru-RU" dirty="0" smtClean="0"/>
              <a:t> </a:t>
            </a:r>
            <a:r>
              <a:rPr lang="ru-RU" dirty="0" err="1" smtClean="0"/>
              <a:t>турнірах</a:t>
            </a:r>
            <a:r>
              <a:rPr lang="ru-RU" dirty="0" smtClean="0"/>
              <a:t>, ярмарках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святкування</a:t>
            </a:r>
            <a:r>
              <a:rPr lang="ru-RU" dirty="0" smtClean="0"/>
              <a:t> </a:t>
            </a:r>
            <a:r>
              <a:rPr lang="ru-RU" dirty="0" err="1" smtClean="0"/>
              <a:t>неодмінно</a:t>
            </a:r>
            <a:r>
              <a:rPr lang="ru-RU" dirty="0" smtClean="0"/>
              <a:t> </a:t>
            </a:r>
            <a:r>
              <a:rPr lang="ru-RU" dirty="0" err="1" smtClean="0"/>
              <a:t>супроводжувались</a:t>
            </a:r>
            <a:r>
              <a:rPr lang="ru-RU" dirty="0" smtClean="0"/>
              <a:t> </a:t>
            </a:r>
            <a:r>
              <a:rPr lang="ru-RU" dirty="0" err="1" smtClean="0"/>
              <a:t>музикою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запрошувалися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трубадури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06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Трубадури</a:t>
            </a:r>
            <a:r>
              <a:rPr lang="ru-RU" dirty="0" smtClean="0"/>
              <a:t> створили </a:t>
            </a:r>
            <a:r>
              <a:rPr lang="ru-RU" dirty="0" err="1" smtClean="0"/>
              <a:t>своєрідну</a:t>
            </a:r>
            <a:r>
              <a:rPr lang="ru-RU" dirty="0" smtClean="0"/>
              <a:t> культуру </a:t>
            </a:r>
            <a:r>
              <a:rPr lang="ru-RU" dirty="0" err="1" smtClean="0"/>
              <a:t>любові</a:t>
            </a:r>
            <a:r>
              <a:rPr lang="ru-RU" dirty="0" smtClean="0"/>
              <a:t> — </a:t>
            </a:r>
            <a:r>
              <a:rPr lang="ru-RU" dirty="0" smtClean="0">
                <a:hlinkClick r:id="rId2" tooltip="Куртуазність (ще не написана)"/>
              </a:rPr>
              <a:t>куртуазна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становить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. </a:t>
            </a:r>
            <a:r>
              <a:rPr lang="ru-RU" dirty="0" err="1" smtClean="0"/>
              <a:t>Звичайним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поклоніння</a:t>
            </a:r>
            <a:r>
              <a:rPr lang="ru-RU" dirty="0" smtClean="0"/>
              <a:t> трубадура </a:t>
            </a:r>
            <a:r>
              <a:rPr lang="ru-RU" dirty="0" err="1" smtClean="0"/>
              <a:t>дамі</a:t>
            </a:r>
            <a:r>
              <a:rPr lang="ru-RU" dirty="0" smtClean="0"/>
              <a:t>. Як правило,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заміжньою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стояла на </a:t>
            </a:r>
            <a:r>
              <a:rPr lang="ru-RU" dirty="0" err="1" smtClean="0"/>
              <a:t>вищому</a:t>
            </a:r>
            <a:r>
              <a:rPr lang="ru-RU" dirty="0" smtClean="0"/>
              <a:t> </a:t>
            </a:r>
            <a:r>
              <a:rPr lang="ru-RU" dirty="0" err="1" smtClean="0"/>
              <a:t>соціальному</a:t>
            </a:r>
            <a:r>
              <a:rPr lang="ru-RU" dirty="0" smtClean="0"/>
              <a:t> </a:t>
            </a:r>
            <a:r>
              <a:rPr lang="ru-RU" dirty="0" err="1" smtClean="0"/>
              <a:t>щаблі</a:t>
            </a:r>
            <a:r>
              <a:rPr lang="ru-RU" dirty="0" smtClean="0"/>
              <a:t>.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заміжньої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становить </a:t>
            </a:r>
            <a:r>
              <a:rPr lang="ru-RU" dirty="0" err="1" smtClean="0"/>
              <a:t>непереборну</a:t>
            </a:r>
            <a:r>
              <a:rPr lang="ru-RU" dirty="0" smtClean="0"/>
              <a:t> </a:t>
            </a:r>
            <a:r>
              <a:rPr lang="ru-RU" dirty="0" err="1" smtClean="0"/>
              <a:t>перешкоду</a:t>
            </a:r>
            <a:r>
              <a:rPr lang="ru-RU" dirty="0" smtClean="0"/>
              <a:t>.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Дами</a:t>
            </a:r>
            <a:r>
              <a:rPr lang="ru-RU" dirty="0" smtClean="0"/>
              <a:t> </a:t>
            </a:r>
            <a:r>
              <a:rPr lang="ru-RU" dirty="0" err="1" smtClean="0"/>
              <a:t>нескінченне</a:t>
            </a:r>
            <a:r>
              <a:rPr lang="ru-RU" dirty="0" smtClean="0"/>
              <a:t>: метою </a:t>
            </a:r>
            <a:r>
              <a:rPr lang="ru-RU" dirty="0" err="1" smtClean="0"/>
              <a:t>куртуазної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володіння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</a:t>
            </a:r>
            <a:r>
              <a:rPr lang="ru-RU" dirty="0" err="1" smtClean="0"/>
              <a:t>поклоніння</a:t>
            </a:r>
            <a:r>
              <a:rPr lang="ru-RU" dirty="0" smtClean="0"/>
              <a:t>, а </a:t>
            </a:r>
            <a:r>
              <a:rPr lang="ru-RU" dirty="0" err="1" smtClean="0"/>
              <a:t>важке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радісне</a:t>
            </a:r>
            <a:r>
              <a:rPr lang="ru-RU" dirty="0" smtClean="0"/>
              <a:t>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Наслідком</a:t>
            </a:r>
            <a:r>
              <a:rPr lang="ru-RU" dirty="0" smtClean="0"/>
              <a:t> культу «</a:t>
            </a:r>
            <a:r>
              <a:rPr lang="ru-RU" dirty="0" err="1" smtClean="0"/>
              <a:t>Прекрасної</a:t>
            </a:r>
            <a:r>
              <a:rPr lang="ru-RU" dirty="0" smtClean="0"/>
              <a:t> </a:t>
            </a:r>
            <a:r>
              <a:rPr lang="ru-RU" dirty="0" err="1" smtClean="0"/>
              <a:t>Дами</a:t>
            </a:r>
            <a:r>
              <a:rPr lang="ru-RU" dirty="0" smtClean="0"/>
              <a:t>» стала </a:t>
            </a:r>
            <a:r>
              <a:rPr lang="ru-RU" dirty="0" err="1" smtClean="0"/>
              <a:t>реабілітація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радості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, </a:t>
            </a:r>
            <a:r>
              <a:rPr lang="ru-RU" dirty="0" err="1" smtClean="0"/>
              <a:t>поклоніння</a:t>
            </a:r>
            <a:r>
              <a:rPr lang="ru-RU" dirty="0" smtClean="0"/>
              <a:t> </a:t>
            </a:r>
            <a:r>
              <a:rPr lang="ru-RU" dirty="0" err="1" smtClean="0"/>
              <a:t>жінці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перетворює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 </a:t>
            </a:r>
            <a:r>
              <a:rPr lang="ru-RU" dirty="0" err="1" smtClean="0"/>
              <a:t>нижчого</a:t>
            </a:r>
            <a:r>
              <a:rPr lang="ru-RU" dirty="0" smtClean="0"/>
              <a:t> порядку, причини </a:t>
            </a:r>
            <a:r>
              <a:rPr lang="ru-RU" dirty="0" err="1" smtClean="0"/>
              <a:t>гріхопадіння</a:t>
            </a:r>
            <a:r>
              <a:rPr lang="ru-RU" dirty="0" smtClean="0"/>
              <a:t>, </a:t>
            </a:r>
            <a:r>
              <a:rPr lang="ru-RU" dirty="0" err="1" smtClean="0"/>
              <a:t>посудини</a:t>
            </a:r>
            <a:r>
              <a:rPr lang="ru-RU" dirty="0" smtClean="0"/>
              <a:t> зла, в </a:t>
            </a:r>
            <a:r>
              <a:rPr lang="ru-RU" dirty="0" err="1" smtClean="0"/>
              <a:t>ідеал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Куртуазна </a:t>
            </a:r>
            <a:r>
              <a:rPr lang="ru-RU" b="1" dirty="0" err="1" smtClean="0"/>
              <a:t>любов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797</Words>
  <Application>Microsoft Office PowerPoint</Application>
  <PresentationFormat>Экран (4:3)</PresentationFormat>
  <Paragraphs>31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Творчість трубадурів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Куртуазна любов </vt:lpstr>
      <vt:lpstr>Слайд 10</vt:lpstr>
      <vt:lpstr>Походження трубадурів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трубадурів</dc:title>
  <dc:creator>User</dc:creator>
  <cp:lastModifiedBy>User</cp:lastModifiedBy>
  <cp:revision>4</cp:revision>
  <dcterms:created xsi:type="dcterms:W3CDTF">2011-10-02T11:15:52Z</dcterms:created>
  <dcterms:modified xsi:type="dcterms:W3CDTF">2011-10-02T16:45:08Z</dcterms:modified>
</cp:coreProperties>
</file>