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0" r:id="rId2"/>
    <p:sldId id="268" r:id="rId3"/>
    <p:sldId id="271" r:id="rId4"/>
    <p:sldId id="272" r:id="rId5"/>
    <p:sldId id="273" r:id="rId6"/>
    <p:sldId id="260" r:id="rId7"/>
    <p:sldId id="259" r:id="rId8"/>
    <p:sldId id="274" r:id="rId9"/>
    <p:sldId id="276" r:id="rId10"/>
    <p:sldId id="275" r:id="rId11"/>
    <p:sldId id="261" r:id="rId12"/>
    <p:sldId id="262" r:id="rId13"/>
    <p:sldId id="264" r:id="rId14"/>
    <p:sldId id="265" r:id="rId15"/>
    <p:sldId id="266" r:id="rId16"/>
    <p:sldId id="269" r:id="rId17"/>
    <p:sldId id="267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50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2EFF115-7F05-4422-BEAA-BE3E3B8D92E7}" type="datetimeFigureOut">
              <a:rPr lang="ru-RU" smtClean="0"/>
              <a:pPr/>
              <a:t>26.10.2012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90D4D8C-C24A-49A2-A499-7518140CC4A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Прямоугольник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56" name="Прямоугольник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Прямоугольник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Прямоугольник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Прямоугольник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2EFF115-7F05-4422-BEAA-BE3E3B8D92E7}" type="datetimeFigureOut">
              <a:rPr lang="ru-RU" smtClean="0"/>
              <a:pPr/>
              <a:t>26.10.2012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90D4D8C-C24A-49A2-A499-7518140CC4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2EFF115-7F05-4422-BEAA-BE3E3B8D92E7}" type="datetimeFigureOut">
              <a:rPr lang="ru-RU" smtClean="0"/>
              <a:pPr/>
              <a:t>26.10.2012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90D4D8C-C24A-49A2-A499-7518140CC4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2EFF115-7F05-4422-BEAA-BE3E3B8D92E7}" type="datetimeFigureOut">
              <a:rPr lang="ru-RU" smtClean="0"/>
              <a:pPr/>
              <a:t>26.10.2012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90D4D8C-C24A-49A2-A499-7518140CC4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олилиния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Полилиния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Полилиния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Полилиния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Полилиния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Полилиния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Полилиния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Полилиния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Полилиния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Полилиния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Полилиния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Полилиния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Полилиния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Полилиния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2EFF115-7F05-4422-BEAA-BE3E3B8D92E7}" type="datetimeFigureOut">
              <a:rPr lang="ru-RU" smtClean="0"/>
              <a:pPr/>
              <a:t>26.10.2012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90D4D8C-C24A-49A2-A499-7518140CC4A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Прямоугольник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Прямоугольник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2EFF115-7F05-4422-BEAA-BE3E3B8D92E7}" type="datetimeFigureOut">
              <a:rPr lang="ru-RU" smtClean="0"/>
              <a:pPr/>
              <a:t>26.10.2012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90D4D8C-C24A-49A2-A499-7518140CC4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2EFF115-7F05-4422-BEAA-BE3E3B8D92E7}" type="datetimeFigureOut">
              <a:rPr lang="ru-RU" smtClean="0"/>
              <a:pPr/>
              <a:t>26.10.2012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90D4D8C-C24A-49A2-A499-7518140CC4A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Прямоугольник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Прямоугольник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Прямоугольник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2EFF115-7F05-4422-BEAA-BE3E3B8D92E7}" type="datetimeFigureOut">
              <a:rPr lang="ru-RU" smtClean="0"/>
              <a:pPr/>
              <a:t>26.10.2012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90D4D8C-C24A-49A2-A499-7518140CC4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2EFF115-7F05-4422-BEAA-BE3E3B8D92E7}" type="datetimeFigureOut">
              <a:rPr lang="ru-RU" smtClean="0"/>
              <a:pPr/>
              <a:t>26.10.2012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90D4D8C-C24A-49A2-A499-7518140CC4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2EFF115-7F05-4422-BEAA-BE3E3B8D92E7}" type="datetimeFigureOut">
              <a:rPr lang="ru-RU" smtClean="0"/>
              <a:pPr/>
              <a:t>26.10.2012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90D4D8C-C24A-49A2-A499-7518140CC4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Прямая соединительная линия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grpSp>
        <p:nvGrpSpPr>
          <p:cNvPr id="14" name="Группа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Прямая соединительная линия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Группа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Прямая соединительная линия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82EFF115-7F05-4422-BEAA-BE3E3B8D92E7}" type="datetimeFigureOut">
              <a:rPr lang="ru-RU" smtClean="0"/>
              <a:pPr/>
              <a:t>26.10.2012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990D4D8C-C24A-49A2-A499-7518140CC4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Прямоугольник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82EFF115-7F05-4422-BEAA-BE3E3B8D92E7}" type="datetimeFigureOut">
              <a:rPr lang="ru-RU" smtClean="0"/>
              <a:pPr/>
              <a:t>26.10.2012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990D4D8C-C24A-49A2-A499-7518140CC4A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ru.wikipedia.org/wiki/%D0%9F%D0%B0%D1%80%D0%B8%D0%B6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500034" y="1351672"/>
            <a:ext cx="8643966" cy="3648964"/>
          </a:xfrm>
        </p:spPr>
        <p:txBody>
          <a:bodyPr>
            <a:normAutofit/>
          </a:bodyPr>
          <a:lstStyle/>
          <a:p>
            <a:pPr algn="ctr"/>
            <a:r>
              <a:rPr lang="uk-UA" sz="7200" b="1" dirty="0" smtClean="0"/>
              <a:t>Жан де Лафонтен. Байка «Зачумлені звірі».</a:t>
            </a:r>
            <a:endParaRPr lang="ru-RU" sz="7200" b="1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38850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642918"/>
            <a:ext cx="8215370" cy="5712642"/>
          </a:xfrm>
        </p:spPr>
        <p:txBody>
          <a:bodyPr>
            <a:noAutofit/>
          </a:bodyPr>
          <a:lstStyle/>
          <a:p>
            <a:r>
              <a:rPr lang="uk-UA" sz="4800" dirty="0" smtClean="0"/>
              <a:t>Лев – </a:t>
            </a:r>
            <a:endParaRPr lang="ru-RU" sz="4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642918"/>
            <a:ext cx="8215370" cy="5712642"/>
          </a:xfrm>
        </p:spPr>
        <p:txBody>
          <a:bodyPr>
            <a:noAutofit/>
          </a:bodyPr>
          <a:lstStyle/>
          <a:p>
            <a:r>
              <a:rPr lang="uk-UA" sz="4800" dirty="0" smtClean="0"/>
              <a:t>Лев – цар звірів, сила</a:t>
            </a:r>
            <a:endParaRPr lang="ru-RU" sz="4800" dirty="0" smtClean="0"/>
          </a:p>
          <a:p>
            <a:r>
              <a:rPr lang="uk-UA" sz="4800" dirty="0" err="1" smtClean="0"/>
              <a:t>Лис-</a:t>
            </a:r>
            <a:endParaRPr lang="ru-RU" sz="4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642918"/>
            <a:ext cx="8215370" cy="5712642"/>
          </a:xfrm>
        </p:spPr>
        <p:txBody>
          <a:bodyPr>
            <a:noAutofit/>
          </a:bodyPr>
          <a:lstStyle/>
          <a:p>
            <a:r>
              <a:rPr lang="uk-UA" sz="4800" dirty="0" smtClean="0"/>
              <a:t>Лев – цар звірів, сила</a:t>
            </a:r>
            <a:endParaRPr lang="ru-RU" sz="4800" dirty="0" smtClean="0"/>
          </a:p>
          <a:p>
            <a:r>
              <a:rPr lang="uk-UA" sz="4800" dirty="0" smtClean="0"/>
              <a:t>Лис-хитрість</a:t>
            </a:r>
            <a:endParaRPr lang="ru-RU" sz="4800" dirty="0" smtClean="0"/>
          </a:p>
          <a:p>
            <a:r>
              <a:rPr lang="uk-UA" sz="4800" dirty="0" smtClean="0"/>
              <a:t>Тигри -</a:t>
            </a:r>
            <a:endParaRPr lang="ru-RU" sz="4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642918"/>
            <a:ext cx="8215370" cy="5712642"/>
          </a:xfrm>
        </p:spPr>
        <p:txBody>
          <a:bodyPr>
            <a:noAutofit/>
          </a:bodyPr>
          <a:lstStyle/>
          <a:p>
            <a:r>
              <a:rPr lang="uk-UA" sz="4800" dirty="0" smtClean="0"/>
              <a:t>Лев – цар звірів, сила</a:t>
            </a:r>
            <a:endParaRPr lang="ru-RU" sz="4800" dirty="0" smtClean="0"/>
          </a:p>
          <a:p>
            <a:r>
              <a:rPr lang="uk-UA" sz="4800" dirty="0" smtClean="0"/>
              <a:t>Лис-хитрість</a:t>
            </a:r>
            <a:endParaRPr lang="ru-RU" sz="4800" dirty="0" smtClean="0"/>
          </a:p>
          <a:p>
            <a:r>
              <a:rPr lang="uk-UA" sz="4800" dirty="0" smtClean="0"/>
              <a:t>Тигри - улесливість, зневага до закону</a:t>
            </a:r>
            <a:endParaRPr lang="ru-RU" sz="4800" dirty="0" smtClean="0"/>
          </a:p>
          <a:p>
            <a:r>
              <a:rPr lang="uk-UA" sz="4800" dirty="0" smtClean="0"/>
              <a:t>Осел</a:t>
            </a:r>
            <a:endParaRPr lang="ru-RU" sz="4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642918"/>
            <a:ext cx="8215370" cy="5712642"/>
          </a:xfrm>
        </p:spPr>
        <p:txBody>
          <a:bodyPr>
            <a:noAutofit/>
          </a:bodyPr>
          <a:lstStyle/>
          <a:p>
            <a:r>
              <a:rPr lang="uk-UA" sz="4800" dirty="0" smtClean="0"/>
              <a:t>Лев – цар звірів, сила</a:t>
            </a:r>
            <a:endParaRPr lang="ru-RU" sz="4800" dirty="0" smtClean="0"/>
          </a:p>
          <a:p>
            <a:r>
              <a:rPr lang="uk-UA" sz="4800" dirty="0" smtClean="0"/>
              <a:t>Лис-хитрість</a:t>
            </a:r>
            <a:endParaRPr lang="ru-RU" sz="4800" dirty="0" smtClean="0"/>
          </a:p>
          <a:p>
            <a:r>
              <a:rPr lang="uk-UA" sz="4800" dirty="0" smtClean="0"/>
              <a:t>Тигри - улесливість, зневага до закону</a:t>
            </a:r>
            <a:endParaRPr lang="ru-RU" sz="4800" dirty="0" smtClean="0"/>
          </a:p>
          <a:p>
            <a:r>
              <a:rPr lang="uk-UA" sz="4800" dirty="0" smtClean="0"/>
              <a:t>Осел – беззахисність, чесність.</a:t>
            </a:r>
            <a:endParaRPr lang="ru-RU" sz="4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214414" y="2967334"/>
            <a:ext cx="721523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uk-UA" sz="4800" dirty="0" smtClean="0"/>
              <a:t>Геть байку роздягли </a:t>
            </a:r>
            <a:r>
              <a:rPr lang="uk-UA" sz="4800" dirty="0" err="1" smtClean="0"/>
              <a:t>клятущі</a:t>
            </a:r>
            <a:r>
              <a:rPr lang="uk-UA" sz="4800" dirty="0" smtClean="0"/>
              <a:t> догола, Тоді побачили, що Правда то була.</a:t>
            </a:r>
            <a:endParaRPr lang="ru-RU" sz="4800" dirty="0" smtClean="0"/>
          </a:p>
          <a:p>
            <a:pPr>
              <a:buNone/>
            </a:pPr>
            <a:r>
              <a:rPr lang="uk-UA" sz="4800" i="1" dirty="0" smtClean="0"/>
              <a:t>                            І. </a:t>
            </a:r>
            <a:r>
              <a:rPr lang="uk-UA" sz="4800" i="1" dirty="0" err="1" smtClean="0"/>
              <a:t>Красицький</a:t>
            </a:r>
            <a:endParaRPr lang="ru-RU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 smtClean="0"/>
              <a:t> </a:t>
            </a:r>
            <a:r>
              <a:rPr lang="uk-UA" b="1" dirty="0" smtClean="0"/>
              <a:t>«</a:t>
            </a:r>
            <a:r>
              <a:rPr lang="uk-UA" b="1" dirty="0" err="1" smtClean="0"/>
              <a:t>Сенкан</a:t>
            </a:r>
            <a:r>
              <a:rPr lang="uk-UA" b="1" dirty="0" smtClean="0"/>
              <a:t>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1214422"/>
            <a:ext cx="8501090" cy="5500726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uk-UA" b="1" dirty="0" smtClean="0"/>
              <a:t>                                     Алгоритм роботи</a:t>
            </a:r>
            <a:endParaRPr lang="ru-RU" dirty="0" smtClean="0"/>
          </a:p>
          <a:p>
            <a:r>
              <a:rPr lang="ru-RU" dirty="0" smtClean="0"/>
              <a:t> </a:t>
            </a:r>
            <a:r>
              <a:rPr lang="uk-UA" dirty="0" smtClean="0"/>
              <a:t>У першому рядку записується одне слово, іменник, який є темою </a:t>
            </a:r>
            <a:r>
              <a:rPr lang="uk-UA" dirty="0" err="1" smtClean="0"/>
              <a:t>сенкану</a:t>
            </a:r>
            <a:r>
              <a:rPr lang="uk-UA" dirty="0" smtClean="0"/>
              <a:t>.</a:t>
            </a:r>
            <a:endParaRPr lang="ru-RU" dirty="0" smtClean="0"/>
          </a:p>
          <a:p>
            <a:r>
              <a:rPr lang="uk-UA" dirty="0" smtClean="0"/>
              <a:t>У другому — записуються два слова, прикметники, які є означення­ми теми.</a:t>
            </a:r>
            <a:endParaRPr lang="ru-RU" dirty="0" smtClean="0"/>
          </a:p>
          <a:p>
            <a:r>
              <a:rPr lang="uk-UA" dirty="0" smtClean="0"/>
              <a:t>У третьому — учні записують три слова, дієслова, які вказують на ак­тивність, дієвість, пов'язану з темою.</a:t>
            </a:r>
            <a:endParaRPr lang="ru-RU" dirty="0" smtClean="0"/>
          </a:p>
          <a:p>
            <a:r>
              <a:rPr lang="uk-UA" dirty="0" smtClean="0"/>
              <a:t>У четвертому — записується фраза, якою висловлюється розуміння теми (чи ставлення до теми). Фраза складається з чотирьох слів.</a:t>
            </a:r>
            <a:endParaRPr lang="ru-RU" dirty="0" smtClean="0"/>
          </a:p>
          <a:p>
            <a:r>
              <a:rPr lang="uk-UA" dirty="0" smtClean="0"/>
              <a:t>У п'ятому — записується одне слово, іменник — синонім (висновок) до теми.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uk-UA" sz="4800" dirty="0" smtClean="0"/>
              <a:t>Геть байку роздягли </a:t>
            </a:r>
            <a:r>
              <a:rPr lang="uk-UA" sz="4800" dirty="0" err="1" smtClean="0"/>
              <a:t>клятущі</a:t>
            </a:r>
            <a:r>
              <a:rPr lang="uk-UA" sz="4800" dirty="0" smtClean="0"/>
              <a:t> догола, Тоді побачили, що Правда то була.</a:t>
            </a:r>
            <a:endParaRPr lang="ru-RU" sz="4800" dirty="0" smtClean="0"/>
          </a:p>
          <a:p>
            <a:pPr>
              <a:buNone/>
            </a:pPr>
            <a:r>
              <a:rPr lang="uk-UA" sz="4800" i="1" dirty="0" smtClean="0"/>
              <a:t>                            І. </a:t>
            </a:r>
            <a:r>
              <a:rPr lang="uk-UA" sz="4800" i="1" dirty="0" err="1" smtClean="0"/>
              <a:t>Красицький</a:t>
            </a:r>
            <a:endParaRPr lang="ru-RU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Рисунок 1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2205038"/>
            <a:ext cx="6704012" cy="309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903909" y="548680"/>
            <a:ext cx="7694286" cy="1323439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80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ОБОАОЙОКОА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345859" y="5562202"/>
            <a:ext cx="2810385" cy="1200329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7200" b="1" dirty="0">
                <a:ln w="11430"/>
                <a:solidFill>
                  <a:srgbClr val="0066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байка</a:t>
            </a:r>
          </a:p>
        </p:txBody>
      </p:sp>
    </p:spTree>
    <p:extLst>
      <p:ext uri="{BB962C8B-B14F-4D97-AF65-F5344CB8AC3E}">
        <p14:creationId xmlns:p14="http://schemas.microsoft.com/office/powerpoint/2010/main" val="506976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Рисунок 1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675" y="1958975"/>
            <a:ext cx="2874963" cy="377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27584" y="116632"/>
            <a:ext cx="7775077" cy="1754326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5400" b="1" dirty="0">
                <a:ln w="11430"/>
                <a:solidFill>
                  <a:srgbClr val="00206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ЯЕЯ ЗЯОЯ </a:t>
            </a:r>
          </a:p>
          <a:p>
            <a:pPr algn="ctr">
              <a:defRPr/>
            </a:pPr>
            <a:r>
              <a:rPr lang="ru-RU" sz="5400" b="1" dirty="0">
                <a:ln w="11430"/>
                <a:solidFill>
                  <a:srgbClr val="00206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ПЯОЯВЯАЯМЯОЯВЯА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833928" y="5733256"/>
            <a:ext cx="4884992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>
              <a:defRPr/>
            </a:pPr>
            <a:r>
              <a:rPr lang="ru-RU" sz="5400" b="1" dirty="0" err="1">
                <a:ln w="50800"/>
                <a:solidFill>
                  <a:srgbClr val="002060"/>
                </a:solidFill>
              </a:rPr>
              <a:t>езопова</a:t>
            </a:r>
            <a:r>
              <a:rPr lang="ru-RU" sz="5400" b="1" dirty="0">
                <a:ln w="50800"/>
                <a:solidFill>
                  <a:srgbClr val="002060"/>
                </a:solidFill>
              </a:rPr>
              <a:t> </a:t>
            </a:r>
            <a:r>
              <a:rPr lang="ru-RU" sz="5400" b="1" dirty="0" err="1">
                <a:ln w="50800"/>
                <a:solidFill>
                  <a:srgbClr val="002060"/>
                </a:solidFill>
              </a:rPr>
              <a:t>мова</a:t>
            </a:r>
            <a:endParaRPr lang="ru-RU" sz="5400" b="1" dirty="0">
              <a:ln w="50800"/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8735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Подзаголовок 2"/>
          <p:cNvSpPr>
            <a:spLocks noGrp="1"/>
          </p:cNvSpPr>
          <p:nvPr>
            <p:ph type="subTitle" idx="1"/>
            <p:custDataLst>
              <p:tags r:id="rId1"/>
            </p:custDataLst>
          </p:nvPr>
        </p:nvSpPr>
        <p:spPr>
          <a:xfrm>
            <a:off x="504635" y="1412875"/>
            <a:ext cx="5508625" cy="515620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uk-UA" sz="4000" b="1" dirty="0" smtClean="0"/>
              <a:t>потрібно пам’ятати, що ті, хто вміє жити дружно й працювати разом, сильніші від тих, хто діє поодинці</a:t>
            </a:r>
          </a:p>
        </p:txBody>
      </p:sp>
      <p:pic>
        <p:nvPicPr>
          <p:cNvPr id="6147" name="Рисунок 1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63" y="1412875"/>
            <a:ext cx="2513012" cy="525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193481" y="260648"/>
            <a:ext cx="6805069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>
              <a:defRPr/>
            </a:pPr>
            <a:r>
              <a:rPr lang="ru-RU" sz="5400" b="1" dirty="0">
                <a:ln w="50800"/>
                <a:solidFill>
                  <a:srgbClr val="002060"/>
                </a:solidFill>
              </a:rPr>
              <a:t>«</a:t>
            </a:r>
            <a:r>
              <a:rPr lang="uk-UA" sz="5400" b="1" dirty="0">
                <a:ln w="50800"/>
                <a:solidFill>
                  <a:srgbClr val="002060"/>
                </a:solidFill>
              </a:rPr>
              <a:t>Хліборобові діти»</a:t>
            </a:r>
          </a:p>
        </p:txBody>
      </p:sp>
    </p:spTree>
    <p:extLst>
      <p:ext uri="{BB962C8B-B14F-4D97-AF65-F5344CB8AC3E}">
        <p14:creationId xmlns:p14="http://schemas.microsoft.com/office/powerpoint/2010/main" val="52055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642918"/>
            <a:ext cx="4772043" cy="6002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642918"/>
            <a:ext cx="4500594" cy="5929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5072066" y="6211669"/>
            <a:ext cx="407193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Ворона и Лисица. Фрагмент памятника Лафонтену в </a:t>
            </a:r>
            <a:r>
              <a:rPr lang="ru-RU" dirty="0" smtClean="0">
                <a:hlinkClick r:id="rId3" tooltip="Париж"/>
              </a:rPr>
              <a:t>Париже</a:t>
            </a:r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Подзаголовок 2"/>
          <p:cNvSpPr>
            <a:spLocks noGrp="1"/>
          </p:cNvSpPr>
          <p:nvPr>
            <p:ph type="subTitle" idx="1"/>
            <p:custDataLst>
              <p:tags r:id="rId1"/>
            </p:custDataLst>
          </p:nvPr>
        </p:nvSpPr>
        <p:spPr>
          <a:xfrm>
            <a:off x="539552" y="784636"/>
            <a:ext cx="7380288" cy="6088062"/>
          </a:xfrm>
        </p:spPr>
        <p:txBody>
          <a:bodyPr/>
          <a:lstStyle/>
          <a:p>
            <a:pPr algn="l">
              <a:lnSpc>
                <a:spcPct val="150000"/>
              </a:lnSpc>
            </a:pPr>
            <a:r>
              <a:rPr lang="uk-UA" sz="2400" dirty="0" err="1" smtClean="0"/>
              <a:t>-Яке</a:t>
            </a:r>
            <a:r>
              <a:rPr lang="uk-UA" sz="2400" dirty="0" smtClean="0"/>
              <a:t> лихо трапилося з лісовими звірами? </a:t>
            </a:r>
          </a:p>
          <a:p>
            <a:pPr algn="l">
              <a:lnSpc>
                <a:spcPct val="150000"/>
              </a:lnSpc>
            </a:pPr>
            <a:r>
              <a:rPr lang="uk-UA" sz="2400" dirty="0" err="1" smtClean="0"/>
              <a:t>-Навіщо</a:t>
            </a:r>
            <a:r>
              <a:rPr lang="uk-UA" sz="2400" dirty="0" smtClean="0"/>
              <a:t> Лев скликав раду? </a:t>
            </a:r>
          </a:p>
          <a:p>
            <a:pPr algn="l">
              <a:lnSpc>
                <a:spcPct val="150000"/>
              </a:lnSpc>
            </a:pPr>
            <a:r>
              <a:rPr lang="uk-UA" sz="2400" dirty="0" smtClean="0"/>
              <a:t>- Чи справжнім грішником, на вашу думку, є Лев</a:t>
            </a:r>
          </a:p>
          <a:p>
            <a:pPr algn="l">
              <a:lnSpc>
                <a:spcPct val="150000"/>
              </a:lnSpc>
            </a:pPr>
            <a:r>
              <a:rPr lang="uk-UA" sz="2400" dirty="0" err="1" smtClean="0"/>
              <a:t>-Як</a:t>
            </a:r>
            <a:r>
              <a:rPr lang="uk-UA" sz="2400" dirty="0" smtClean="0"/>
              <a:t> Лис виправдовує Лева?</a:t>
            </a:r>
          </a:p>
          <a:p>
            <a:pPr algn="l">
              <a:lnSpc>
                <a:spcPct val="150000"/>
              </a:lnSpc>
            </a:pPr>
            <a:r>
              <a:rPr lang="uk-UA" sz="2400" dirty="0" err="1" smtClean="0"/>
              <a:t>-Чому</a:t>
            </a:r>
            <a:r>
              <a:rPr lang="uk-UA" sz="2400" dirty="0" smtClean="0"/>
              <a:t> Лис виправдовує Лева? </a:t>
            </a:r>
          </a:p>
          <a:p>
            <a:pPr algn="l">
              <a:lnSpc>
                <a:spcPct val="150000"/>
              </a:lnSpc>
            </a:pPr>
            <a:r>
              <a:rPr lang="uk-UA" sz="2400" dirty="0" smtClean="0"/>
              <a:t>-У чому полягає гріх Осла? </a:t>
            </a:r>
          </a:p>
          <a:p>
            <a:pPr algn="l">
              <a:lnSpc>
                <a:spcPct val="150000"/>
              </a:lnSpc>
            </a:pPr>
            <a:r>
              <a:rPr lang="uk-UA" sz="2400" dirty="0" err="1" smtClean="0"/>
              <a:t>-Чи</a:t>
            </a:r>
            <a:r>
              <a:rPr lang="uk-UA" sz="2400" dirty="0" smtClean="0"/>
              <a:t> був Осел найбільшим грішником у лісі? </a:t>
            </a:r>
          </a:p>
          <a:p>
            <a:pPr algn="l">
              <a:lnSpc>
                <a:spcPct val="150000"/>
              </a:lnSpc>
            </a:pPr>
            <a:r>
              <a:rPr lang="uk-UA" sz="2400" dirty="0" smtClean="0"/>
              <a:t> </a:t>
            </a:r>
            <a:r>
              <a:rPr lang="uk-UA" sz="2400" dirty="0" err="1" smtClean="0"/>
              <a:t>-Чому</a:t>
            </a:r>
            <a:r>
              <a:rPr lang="uk-UA" sz="2400" dirty="0" smtClean="0"/>
              <a:t> ж саме його лісова громада вирішила принести у жертву? </a:t>
            </a:r>
          </a:p>
        </p:txBody>
      </p:sp>
      <p:pic>
        <p:nvPicPr>
          <p:cNvPr id="7171" name="Рисунок 1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4463" y="1484313"/>
            <a:ext cx="2398712" cy="312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168126" y="0"/>
            <a:ext cx="5125057" cy="769441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>
              <a:defRPr/>
            </a:pPr>
            <a:r>
              <a:rPr lang="uk-UA" sz="4400" b="1" dirty="0">
                <a:ln w="50800"/>
                <a:solidFill>
                  <a:srgbClr val="006600"/>
                </a:solidFill>
              </a:rPr>
              <a:t>«Зачумлені звірі»</a:t>
            </a:r>
            <a:endParaRPr lang="ru-RU" sz="4400" b="1" dirty="0">
              <a:ln w="50800"/>
              <a:solidFill>
                <a:srgbClr val="00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9098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467544" y="0"/>
            <a:ext cx="9144000" cy="6453188"/>
          </a:xfrm>
        </p:spPr>
        <p:txBody>
          <a:bodyPr/>
          <a:lstStyle/>
          <a:p>
            <a:pPr algn="l">
              <a:lnSpc>
                <a:spcPct val="150000"/>
              </a:lnSpc>
            </a:pPr>
            <a:r>
              <a:rPr lang="uk-UA" sz="2800" dirty="0" smtClean="0">
                <a:solidFill>
                  <a:schemeClr val="tx1"/>
                </a:solidFill>
              </a:rPr>
              <a:t>- Що ви дізналися про Ж. де Лафонтена?</a:t>
            </a:r>
            <a:br>
              <a:rPr lang="uk-UA" sz="2800" dirty="0" smtClean="0">
                <a:solidFill>
                  <a:schemeClr val="tx1"/>
                </a:solidFill>
              </a:rPr>
            </a:br>
            <a:r>
              <a:rPr lang="uk-UA" sz="2800" dirty="0" smtClean="0">
                <a:solidFill>
                  <a:schemeClr val="tx1"/>
                </a:solidFill>
              </a:rPr>
              <a:t>- У яких байкарів поет запозичував сюжети</a:t>
            </a:r>
            <a:br>
              <a:rPr lang="uk-UA" sz="2800" dirty="0" smtClean="0">
                <a:solidFill>
                  <a:schemeClr val="tx1"/>
                </a:solidFill>
              </a:rPr>
            </a:br>
            <a:r>
              <a:rPr lang="uk-UA" sz="2800" dirty="0" smtClean="0">
                <a:solidFill>
                  <a:schemeClr val="tx1"/>
                </a:solidFill>
              </a:rPr>
              <a:t>- Скільки байок було написано поетом? </a:t>
            </a:r>
            <a:br>
              <a:rPr lang="uk-UA" sz="2800" dirty="0" smtClean="0">
                <a:solidFill>
                  <a:schemeClr val="tx1"/>
                </a:solidFill>
              </a:rPr>
            </a:br>
            <a:r>
              <a:rPr lang="uk-UA" sz="2800" dirty="0" smtClean="0">
                <a:solidFill>
                  <a:schemeClr val="tx1"/>
                </a:solidFill>
              </a:rPr>
              <a:t>- Які недоліки людей і суспільства викриває Лафонтен у байці «Зачумлені звірі»? </a:t>
            </a:r>
            <a:br>
              <a:rPr lang="uk-UA" sz="2800" dirty="0" smtClean="0">
                <a:solidFill>
                  <a:schemeClr val="tx1"/>
                </a:solidFill>
              </a:rPr>
            </a:br>
            <a:r>
              <a:rPr lang="uk-UA" sz="2800" dirty="0" smtClean="0">
                <a:solidFill>
                  <a:schemeClr val="tx1"/>
                </a:solidFill>
              </a:rPr>
              <a:t>- Якою «чумою» вражені звірі? </a:t>
            </a:r>
            <a:br>
              <a:rPr lang="uk-UA" sz="2800" dirty="0" smtClean="0">
                <a:solidFill>
                  <a:schemeClr val="tx1"/>
                </a:solidFill>
              </a:rPr>
            </a:br>
            <a:r>
              <a:rPr lang="uk-UA" sz="2800" dirty="0" smtClean="0">
                <a:solidFill>
                  <a:schemeClr val="tx1"/>
                </a:solidFill>
              </a:rPr>
              <a:t>- Чи актуальні проблеми, порушені у байці </a:t>
            </a:r>
            <a:br>
              <a:rPr lang="uk-UA" sz="2800" dirty="0" smtClean="0">
                <a:solidFill>
                  <a:schemeClr val="tx1"/>
                </a:solidFill>
              </a:rPr>
            </a:br>
            <a:r>
              <a:rPr lang="uk-UA" sz="2800" dirty="0" smtClean="0">
                <a:solidFill>
                  <a:schemeClr val="tx1"/>
                </a:solidFill>
              </a:rPr>
              <a:t>«Зачумлені звірі»? Висловіть власну </a:t>
            </a:r>
            <a:br>
              <a:rPr lang="uk-UA" sz="2800" dirty="0" smtClean="0">
                <a:solidFill>
                  <a:schemeClr val="tx1"/>
                </a:solidFill>
              </a:rPr>
            </a:br>
            <a:r>
              <a:rPr lang="uk-UA" sz="2800" dirty="0" smtClean="0">
                <a:solidFill>
                  <a:schemeClr val="tx1"/>
                </a:solidFill>
              </a:rPr>
              <a:t>думку з цього приводу.</a:t>
            </a:r>
          </a:p>
        </p:txBody>
      </p:sp>
      <p:pic>
        <p:nvPicPr>
          <p:cNvPr id="8195" name="Рисунок 1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7650" y="4230688"/>
            <a:ext cx="2447925" cy="2624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00819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VER_BOOKMARK" val="п20127401951SlideId25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VER_BOOKMARK" val="п2012740208SlideId25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VER_BOOKMARK" val="п20127402030SlideId26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VER_BOOKMARK" val="п20127402033SlideId26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VER_BOOKMARK" val="п20127402048SlideId26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VER_BOOKMARK" val="п20127402050SlideId26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VER_BOOKMARK" val="п20127402057SlideId26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VER_BOOKMARK" val="п2012740210SlideId262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етро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Метро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Метро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253</TotalTime>
  <Words>310</Words>
  <Application>Microsoft Office PowerPoint</Application>
  <PresentationFormat>Экран (4:3)</PresentationFormat>
  <Paragraphs>44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Метро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- Що ви дізналися про Ж. де Лафонтена? - У яких байкарів поет запозичував сюжети - Скільки байок було написано поетом?  - Які недоліки людей і суспільства викриває Лафонтен у байці «Зачумлені звірі»?  - Якою «чумою» вражені звірі?  - Чи актуальні проблеми, порушені у байці  «Зачумлені звірі»? Висловіть власну  думку з цього приводу.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 «Сенкан» </vt:lpstr>
    </vt:vector>
  </TitlesOfParts>
  <Company>MultiDVD Team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WiZaRd</dc:creator>
  <cp:lastModifiedBy>Валентина Іванівна</cp:lastModifiedBy>
  <cp:revision>26</cp:revision>
  <dcterms:created xsi:type="dcterms:W3CDTF">2009-12-03T13:08:12Z</dcterms:created>
  <dcterms:modified xsi:type="dcterms:W3CDTF">2012-10-26T08:33:34Z</dcterms:modified>
</cp:coreProperties>
</file>