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68" r:id="rId8"/>
    <p:sldId id="260" r:id="rId9"/>
    <p:sldId id="269" r:id="rId10"/>
    <p:sldId id="261" r:id="rId11"/>
    <p:sldId id="270" r:id="rId12"/>
    <p:sldId id="262" r:id="rId13"/>
    <p:sldId id="271" r:id="rId14"/>
    <p:sldId id="263" r:id="rId15"/>
    <p:sldId id="264" r:id="rId16"/>
    <p:sldId id="265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1CD67D-0E51-4CDE-B037-C2E3EE31CAB2}" type="datetimeFigureOut">
              <a:rPr lang="ru-RU" smtClean="0"/>
              <a:pPr/>
              <a:t>14.05.2011</a:t>
            </a:fld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AF3AC1-5D2C-4938-BFD3-5C740FC5F2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sz="2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1CD67D-0E51-4CDE-B037-C2E3EE31CAB2}" type="datetimeFigureOut">
              <a:rPr lang="ru-RU" smtClean="0"/>
              <a:pPr/>
              <a:t>14.05.2011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F3AC1-5D2C-4938-BFD3-5C740FC5F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1CD67D-0E51-4CDE-B037-C2E3EE31CAB2}" type="datetimeFigureOut">
              <a:rPr lang="ru-RU" smtClean="0"/>
              <a:pPr/>
              <a:t>14.05.2011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F3AC1-5D2C-4938-BFD3-5C740FC5F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1CD67D-0E51-4CDE-B037-C2E3EE31CAB2}" type="datetimeFigureOut">
              <a:rPr lang="ru-RU" smtClean="0"/>
              <a:pPr/>
              <a:t>14.05.2011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F3AC1-5D2C-4938-BFD3-5C740FC5F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1CD67D-0E51-4CDE-B037-C2E3EE31CAB2}" type="datetimeFigureOut">
              <a:rPr lang="ru-RU" smtClean="0"/>
              <a:pPr/>
              <a:t>14.05.2011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F3AC1-5D2C-4938-BFD3-5C740FC5F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1CD67D-0E51-4CDE-B037-C2E3EE31CAB2}" type="datetimeFigureOut">
              <a:rPr lang="ru-RU" smtClean="0"/>
              <a:pPr/>
              <a:t>14.05.2011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F3AC1-5D2C-4938-BFD3-5C740FC5F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1CD67D-0E51-4CDE-B037-C2E3EE31CAB2}" type="datetimeFigureOut">
              <a:rPr lang="ru-RU" smtClean="0"/>
              <a:pPr/>
              <a:t>14.05.2011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F3AC1-5D2C-4938-BFD3-5C740FC5F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1CD67D-0E51-4CDE-B037-C2E3EE31CAB2}" type="datetimeFigureOut">
              <a:rPr lang="ru-RU" smtClean="0"/>
              <a:pPr/>
              <a:t>14.05.2011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F3AC1-5D2C-4938-BFD3-5C740FC5F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1CD67D-0E51-4CDE-B037-C2E3EE31CAB2}" type="datetimeFigureOut">
              <a:rPr lang="ru-RU" smtClean="0"/>
              <a:pPr/>
              <a:t>14.05.2011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F3AC1-5D2C-4938-BFD3-5C740FC5F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1CD67D-0E51-4CDE-B037-C2E3EE31CAB2}" type="datetimeFigureOut">
              <a:rPr lang="ru-RU" smtClean="0"/>
              <a:pPr/>
              <a:t>14.05.2011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F3AC1-5D2C-4938-BFD3-5C740FC5F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1CD67D-0E51-4CDE-B037-C2E3EE31CAB2}" type="datetimeFigureOut">
              <a:rPr lang="ru-RU" smtClean="0"/>
              <a:pPr/>
              <a:t>14.05.2011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F3AC1-5D2C-4938-BFD3-5C740FC5F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sz="2400">
              <a:latin typeface="Times New Roman" charset="0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8F1CD67D-0E51-4CDE-B037-C2E3EE31CAB2}" type="datetimeFigureOut">
              <a:rPr lang="ru-RU" smtClean="0"/>
              <a:pPr/>
              <a:t>14.05.2011</a:t>
            </a:fld>
            <a:endParaRPr lang="ru-RU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1AF3AC1-5D2C-4938-BFD3-5C740FC5F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veinternet.ru/users/3370050/post166099626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214554"/>
            <a:ext cx="7772400" cy="372905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Мифология в картинах Рубенса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14282" y="3929066"/>
            <a:ext cx="364330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Обнажённая Венера перед зеркалом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68315" y="0"/>
            <a:ext cx="54756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dirty="0" smtClean="0"/>
              <a:t>Даже великие художники очень редко заслуживают чести называться основоположниками нового стиля в живописи. Рубенс — исключение. Он стал создателем живого, волнующе-яркого стиля художественного выражения, позже названного барокко. Яркий, пышный </a:t>
            </a:r>
            <a:r>
              <a:rPr lang="ru-RU" sz="1800" dirty="0" err="1" smtClean="0"/>
              <a:t>рубенсовский</a:t>
            </a:r>
            <a:r>
              <a:rPr lang="ru-RU" sz="1800" dirty="0" smtClean="0"/>
              <a:t> стиль характеризуется изображением крупных</a:t>
            </a:r>
            <a:br>
              <a:rPr lang="ru-RU" sz="1800" dirty="0" smtClean="0"/>
            </a:br>
            <a:r>
              <a:rPr lang="ru-RU" sz="1800" dirty="0" smtClean="0"/>
              <a:t>тяжелых фигур в стремительном движении, возбужденных до предела эмоционально заряженной атмосферой. Резкие контрасты света и тени, теплые богатые краски, кажется, наделяют его картины кипучей энергией. Один из его величайших поклонников, художник </a:t>
            </a:r>
            <a:r>
              <a:rPr lang="ru-RU" sz="1800" dirty="0" err="1" smtClean="0"/>
              <a:t>Эжен</a:t>
            </a:r>
            <a:r>
              <a:rPr lang="ru-RU" sz="1800" dirty="0" smtClean="0"/>
              <a:t> Делакруа, писал о Рубенсе: «Его главное качество — это пронзительный дух, то есть поразительная жизнь; без этого ни один художник не может быть </a:t>
            </a:r>
            <a:r>
              <a:rPr lang="ru-RU" sz="1800" dirty="0" err="1" smtClean="0"/>
              <a:t>великим...Тициан</a:t>
            </a:r>
            <a:r>
              <a:rPr lang="ru-RU" sz="1800" dirty="0" smtClean="0"/>
              <a:t> и </a:t>
            </a:r>
            <a:r>
              <a:rPr lang="ru-RU" sz="1800" dirty="0" err="1" smtClean="0"/>
              <a:t>Паоло</a:t>
            </a:r>
            <a:r>
              <a:rPr lang="ru-RU" sz="1800" dirty="0" smtClean="0"/>
              <a:t> Веронезе кажутся рядом с ним ужасно смирными»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Arxiv\Зображення\Рубенс і міфологія\rap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31770" y="0"/>
            <a:ext cx="641223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4572008"/>
            <a:ext cx="2273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Похищение дочерей </a:t>
            </a:r>
            <a:r>
              <a:rPr lang="ru-RU" b="1" dirty="0" err="1" smtClean="0"/>
              <a:t>Левкиппа</a:t>
            </a:r>
            <a:r>
              <a:rPr lang="ru-RU" b="1" dirty="0" smtClean="0"/>
              <a:t>,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/>
              <a:t>В этой картине Рубенс использовал миф о братьях </a:t>
            </a:r>
            <a:r>
              <a:rPr lang="ru-RU" sz="2000" dirty="0" err="1" smtClean="0"/>
              <a:t>Диоскурах</a:t>
            </a:r>
            <a:r>
              <a:rPr lang="ru-RU" sz="2000" dirty="0" smtClean="0"/>
              <a:t>, сыновьях Зевса и </a:t>
            </a:r>
            <a:r>
              <a:rPr lang="ru-RU" sz="2000" dirty="0" err="1" smtClean="0"/>
              <a:t>Леды</a:t>
            </a:r>
            <a:r>
              <a:rPr lang="ru-RU" sz="2000" dirty="0" smtClean="0"/>
              <a:t>, Касторе и </a:t>
            </a:r>
            <a:r>
              <a:rPr lang="ru-RU" sz="2000" dirty="0" err="1" smtClean="0"/>
              <a:t>Поллуксе</a:t>
            </a:r>
            <a:r>
              <a:rPr lang="ru-RU" sz="2000" dirty="0" smtClean="0"/>
              <a:t>, похитивших дочерей царя </a:t>
            </a:r>
            <a:r>
              <a:rPr lang="ru-RU" sz="2000" dirty="0" err="1" smtClean="0"/>
              <a:t>Левкиппа</a:t>
            </a:r>
            <a:r>
              <a:rPr lang="ru-RU" sz="2000" dirty="0" smtClean="0"/>
              <a:t>. В этом сюжете Рубенса увлёк сам драматический момент похищения, дающий богатые возможности для пластических решений.</a:t>
            </a:r>
            <a:br>
              <a:rPr lang="ru-RU" sz="2000" dirty="0" smtClean="0"/>
            </a:br>
            <a:r>
              <a:rPr lang="ru-RU" sz="2000" dirty="0" smtClean="0"/>
              <a:t>Сильными, мускулистыми руками юноши подхватывают нагих женщин, чтобы посадить их на коней. В отчаянии и испуге дочери царя обращают взоры к небу, как бы ища у богов спасения. На шеях взвившихся коней повисли маленькие весёлые амуры. Все восемь фигур искусно вписаны в круг, который в свою очередь красиво расположен в пределах почти квадратного поля. Низкий горизонт позволяет ясно читать сложный, прихотливый силуэт группы.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Arxiv\Зображення\Рубенс і міфологія\rubens-wom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7"/>
            <a:ext cx="7929618" cy="5540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Arxiv\Зображення\Рубенс і міфологія\three-graci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4720" y="0"/>
            <a:ext cx="566928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4929198"/>
            <a:ext cx="186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ТРИ ГРАЦИИ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52600"/>
            <a:ext cx="8429684" cy="4267200"/>
          </a:xfrm>
        </p:spPr>
        <p:txBody>
          <a:bodyPr/>
          <a:lstStyle/>
          <a:p>
            <a:r>
              <a:rPr lang="ru-RU" sz="2000" dirty="0" smtClean="0"/>
              <a:t>Два главных шедевра Рубенса в этой области - "Похищение дочерей </a:t>
            </a:r>
            <a:r>
              <a:rPr lang="ru-RU" sz="2000" dirty="0" err="1" smtClean="0"/>
              <a:t>Левкиппа</a:t>
            </a:r>
            <a:r>
              <a:rPr lang="ru-RU" sz="2000" dirty="0" smtClean="0"/>
              <a:t>" и "Три грации" являются отличными иллюстрациями к методам изображения обнаженной натуры, которыми пользовался Рубенс и которые подвергались изменениям от середины его творческой карьеры до более позднего периода жизни. На первой картине мифологические двоюродные братья Кастор и </a:t>
            </a:r>
            <a:r>
              <a:rPr lang="ru-RU" sz="2000" dirty="0" err="1" smtClean="0"/>
              <a:t>Поллукс</a:t>
            </a:r>
            <a:r>
              <a:rPr lang="ru-RU" sz="2000" dirty="0" smtClean="0"/>
              <a:t> похищают дочерей короля </a:t>
            </a:r>
            <a:r>
              <a:rPr lang="ru-RU" sz="2000" dirty="0" err="1" smtClean="0"/>
              <a:t>Мессены</a:t>
            </a:r>
            <a:r>
              <a:rPr lang="ru-RU" sz="2000" dirty="0" smtClean="0"/>
              <a:t>. Вся картина пропитана волнующей подвижностью стиля барокко. Контрастные поверхности доведенных до блеска лат, шерсть и кожа лошадей, шелковые ткани и женская обнаженная плоть оживляют картину своей почти осязаемой текстурой. В самих фигурах точно</a:t>
            </a:r>
            <a:r>
              <a:rPr lang="en-US" sz="2000" dirty="0" smtClean="0"/>
              <a:t> </a:t>
            </a:r>
            <a:r>
              <a:rPr lang="ru-RU" sz="2000" dirty="0" smtClean="0"/>
              <a:t>выписана каждая ямочка плоти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3"/>
            <a:ext cx="8001056" cy="559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714612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Венера, </a:t>
            </a:r>
            <a:r>
              <a:rPr lang="ru-RU" b="1" dirty="0" err="1" smtClean="0"/>
              <a:t>Купид</a:t>
            </a:r>
            <a:r>
              <a:rPr lang="ru-RU" b="1" dirty="0" smtClean="0"/>
              <a:t>, Бахус и Цецера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Нигде так явственно не чувствуется задорный, веселый, полный здоровой жизни дух Рубенса, как в картинах, изображающих обнаженную женскую натуру. Эротические, как и подобает быть всем «ню», но не пошлые, цельные, но не банальные, его обнаженные женские фигуры свидетельствуют о его сердцем прочувствованном, получаемом от жизни удовольствии. По его мнению, тело человека до последней детали в такой же степени творение Божие, как и жизнь любого святого, и хотя он часто помещал обнаженные женские фигуры на фоне прошлой, языческой истории, он рисовал их всегда с откровенной прямотой. Он рисовал пышных, полнотелых моделей не только потому, что они лучше отражали идеалы его времени, а еще потому, что тело с роскошной плотью, с его складками, выпуклостями и изгибами ему было куда интереснее рисовать.  Женщины у Рубенса, как говорили, кажутся «созданными из молока и крови».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6215082"/>
            <a:ext cx="4368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Эней и его семья бегут из Трои</a:t>
            </a:r>
            <a:endParaRPr lang="ru-RU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00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400" dirty="0" smtClean="0"/>
              <a:t>В ночь взятия Трои Эней пытался сражаться, но получил от богов приказ покинуть город. Он ушел с сыном </a:t>
            </a:r>
            <a:r>
              <a:rPr lang="ru-RU" sz="1400" dirty="0" err="1" smtClean="0"/>
              <a:t>Асканием</a:t>
            </a:r>
            <a:r>
              <a:rPr lang="ru-RU" sz="1400" dirty="0" smtClean="0"/>
              <a:t> (Юлом), женой </a:t>
            </a:r>
            <a:r>
              <a:rPr lang="ru-RU" sz="1400" dirty="0" err="1" smtClean="0"/>
              <a:t>Креусой</a:t>
            </a:r>
            <a:r>
              <a:rPr lang="ru-RU" sz="1400" dirty="0" smtClean="0"/>
              <a:t>, которая погибла вскоре после бегства из Трои, и вынес на плечах престарелого отца </a:t>
            </a:r>
            <a:r>
              <a:rPr lang="ru-RU" sz="1400" dirty="0" err="1" smtClean="0"/>
              <a:t>Анхиса</a:t>
            </a:r>
            <a:r>
              <a:rPr lang="ru-RU" sz="1400" dirty="0" smtClean="0"/>
              <a:t>. С остатками троянцев и священными изображениями троянских богов Э. отплыл на 20 кораблях на поиски нового места жительства. Во время путешествия он посетил Фракию, Македонию, Крит, Пелопоннес и Сицилию, где умер </a:t>
            </a:r>
            <a:r>
              <a:rPr lang="ru-RU" sz="1400" dirty="0" err="1" smtClean="0"/>
              <a:t>Анхис</a:t>
            </a:r>
            <a:r>
              <a:rPr lang="ru-RU" sz="1400" dirty="0" smtClean="0"/>
              <a:t>, а оттуда направился в Италию, но Гера послала страшную бурю, и его корабли были отброшены к Карфагену. Здесь в героя влюбилась царица </a:t>
            </a:r>
            <a:r>
              <a:rPr lang="ru-RU" sz="1400" dirty="0" err="1" smtClean="0"/>
              <a:t>Дидона</a:t>
            </a:r>
            <a:r>
              <a:rPr lang="ru-RU" sz="1400" dirty="0" smtClean="0"/>
              <a:t> - основательница Карфагена. Гера и Афродита пытались устроить брак Энея и </a:t>
            </a:r>
            <a:r>
              <a:rPr lang="ru-RU" sz="1400" dirty="0" err="1" smtClean="0"/>
              <a:t>Дидоны</a:t>
            </a:r>
            <a:r>
              <a:rPr lang="ru-RU" sz="1400" dirty="0" smtClean="0"/>
              <a:t>, но Зевс приказал герою покинуть Карфаген. Эней снова направился к берегам Сицилии, а затем прибыл в Кумы и с помощью </a:t>
            </a:r>
            <a:r>
              <a:rPr lang="ru-RU" sz="1400" dirty="0" err="1" smtClean="0"/>
              <a:t>кумской</a:t>
            </a:r>
            <a:r>
              <a:rPr lang="ru-RU" sz="1400" dirty="0" smtClean="0"/>
              <a:t> сивиллы спустился в подземное царство. Там тень </a:t>
            </a:r>
            <a:r>
              <a:rPr lang="ru-RU" sz="1400" dirty="0" err="1" smtClean="0"/>
              <a:t>Анхиса</a:t>
            </a:r>
            <a:r>
              <a:rPr lang="ru-RU" sz="1400" dirty="0" smtClean="0"/>
              <a:t> предсказала его судьбу и будущее его потомков. После этого Эней прибыл в </a:t>
            </a:r>
            <a:r>
              <a:rPr lang="ru-RU" sz="1400" dirty="0" err="1" smtClean="0"/>
              <a:t>Лаций</a:t>
            </a:r>
            <a:r>
              <a:rPr lang="ru-RU" sz="1400" dirty="0" smtClean="0"/>
              <a:t>, где его радушно принял царь </a:t>
            </a:r>
            <a:r>
              <a:rPr lang="ru-RU" sz="1400" dirty="0" err="1" smtClean="0"/>
              <a:t>Латин</a:t>
            </a:r>
            <a:r>
              <a:rPr lang="ru-RU" sz="1400" dirty="0" smtClean="0"/>
              <a:t>, давший герою землю для постройки города. Царь обещал Эней руку своей дочери </a:t>
            </a:r>
            <a:r>
              <a:rPr lang="ru-RU" sz="1400" dirty="0" err="1" smtClean="0"/>
              <a:t>Лавинии</a:t>
            </a:r>
            <a:r>
              <a:rPr lang="ru-RU" sz="1400" dirty="0" smtClean="0"/>
              <a:t>, которая уже была обручена с царем </a:t>
            </a:r>
            <a:r>
              <a:rPr lang="ru-RU" sz="1400" dirty="0" err="1" smtClean="0"/>
              <a:t>рутулов</a:t>
            </a:r>
            <a:r>
              <a:rPr lang="ru-RU" sz="1400" dirty="0" smtClean="0"/>
              <a:t> </a:t>
            </a:r>
            <a:r>
              <a:rPr lang="ru-RU" sz="1400" dirty="0" err="1" smtClean="0"/>
              <a:t>Турном</a:t>
            </a:r>
            <a:r>
              <a:rPr lang="ru-RU" sz="1400" dirty="0" smtClean="0"/>
              <a:t>. Обиженный </a:t>
            </a:r>
            <a:r>
              <a:rPr lang="ru-RU" sz="1400" dirty="0" err="1" smtClean="0"/>
              <a:t>Турн</a:t>
            </a:r>
            <a:r>
              <a:rPr lang="ru-RU" sz="1400" dirty="0" smtClean="0"/>
              <a:t> начал войну и погиб в поединке с Энеем. Женившись на </a:t>
            </a:r>
            <a:r>
              <a:rPr lang="ru-RU" sz="1400" dirty="0" err="1" smtClean="0"/>
              <a:t>Лавинии</a:t>
            </a:r>
            <a:r>
              <a:rPr lang="ru-RU" sz="1400" dirty="0" smtClean="0"/>
              <a:t>, Эней основал город, названный ее именем, и объединил местных жителей и троянцев в единый народ латинян. В конце жизни Эней был вознесен на небо и стал богом. Потомками его сына </a:t>
            </a:r>
            <a:r>
              <a:rPr lang="ru-RU" sz="1400" dirty="0" err="1" smtClean="0"/>
              <a:t>Аскания</a:t>
            </a:r>
            <a:r>
              <a:rPr lang="ru-RU" sz="1400" dirty="0" smtClean="0"/>
              <a:t> (Юла) считали себя представители рода Юлиев.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6215082"/>
            <a:ext cx="212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Геро</a:t>
            </a:r>
            <a:r>
              <a:rPr lang="ru-RU" b="1" dirty="0" smtClean="0"/>
              <a:t> и </a:t>
            </a:r>
            <a:r>
              <a:rPr lang="ru-RU" b="1" dirty="0" err="1" smtClean="0"/>
              <a:t>Леандр</a:t>
            </a:r>
            <a:endParaRPr lang="ru-RU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929586" cy="610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err="1" smtClean="0"/>
              <a:t>Геро</a:t>
            </a:r>
            <a:r>
              <a:rPr lang="ru-RU" sz="2000" dirty="0" smtClean="0"/>
              <a:t>, в греческой мифологии жрица Афродиты (вариант: Артемиды) в городе </a:t>
            </a:r>
            <a:r>
              <a:rPr lang="ru-RU" sz="2000" dirty="0" err="1" smtClean="0"/>
              <a:t>Сест</a:t>
            </a:r>
            <a:r>
              <a:rPr lang="ru-RU" sz="2000" dirty="0" smtClean="0"/>
              <a:t> на берегу </a:t>
            </a:r>
            <a:r>
              <a:rPr lang="ru-RU" sz="2000" dirty="0" err="1" smtClean="0"/>
              <a:t>Геллеспонта</a:t>
            </a:r>
            <a:r>
              <a:rPr lang="ru-RU" sz="2000" dirty="0" smtClean="0"/>
              <a:t>, в которую влюбился юноша </a:t>
            </a:r>
            <a:r>
              <a:rPr lang="ru-RU" sz="2000" dirty="0" err="1" smtClean="0"/>
              <a:t>Леандр</a:t>
            </a:r>
            <a:r>
              <a:rPr lang="ru-RU" sz="2000" dirty="0" smtClean="0"/>
              <a:t> из Абидоса (на противоположном берегу пролива). Каждую ночь </a:t>
            </a:r>
            <a:r>
              <a:rPr lang="ru-RU" sz="2000" dirty="0" err="1" smtClean="0"/>
              <a:t>Леандр</a:t>
            </a:r>
            <a:r>
              <a:rPr lang="ru-RU" sz="2000" dirty="0" smtClean="0"/>
              <a:t> переплывал пролив, чтобы встретиться с возлюбленной, </a:t>
            </a:r>
            <a:r>
              <a:rPr lang="ru-RU" sz="2000" dirty="0" err="1" smtClean="0"/>
              <a:t>Геро</a:t>
            </a:r>
            <a:r>
              <a:rPr lang="ru-RU" sz="2000" dirty="0" smtClean="0"/>
              <a:t> зажигала на башне в </a:t>
            </a:r>
            <a:r>
              <a:rPr lang="ru-RU" sz="2000" dirty="0" err="1" smtClean="0"/>
              <a:t>Сесте</a:t>
            </a:r>
            <a:r>
              <a:rPr lang="ru-RU" sz="2000" dirty="0" smtClean="0"/>
              <a:t> огонь, и </a:t>
            </a:r>
            <a:r>
              <a:rPr lang="ru-RU" sz="2000" dirty="0" err="1" smtClean="0"/>
              <a:t>Леандр</a:t>
            </a:r>
            <a:r>
              <a:rPr lang="ru-RU" sz="2000" dirty="0" smtClean="0"/>
              <a:t> плыл по тёмному морю, глядя на пламя маяка. Однажды огонь погас, и </a:t>
            </a:r>
            <a:r>
              <a:rPr lang="ru-RU" sz="2000" dirty="0" err="1" smtClean="0"/>
              <a:t>Леандр</a:t>
            </a:r>
            <a:r>
              <a:rPr lang="ru-RU" sz="2000" dirty="0" smtClean="0"/>
              <a:t> утонул. Когда утром </a:t>
            </a:r>
            <a:r>
              <a:rPr lang="ru-RU" sz="2000" dirty="0" err="1" smtClean="0"/>
              <a:t>Геро</a:t>
            </a:r>
            <a:r>
              <a:rPr lang="ru-RU" sz="2000" dirty="0" smtClean="0"/>
              <a:t> увидела прибитый волнами к берегу труп юноши, она в отчаянии бросилась в море.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6215082"/>
            <a:ext cx="2879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Триумф победителя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Аллегория торжества победителя. Поверженные враги.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6286520"/>
            <a:ext cx="2789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Четыре континента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7858148" cy="570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215370" cy="4267200"/>
          </a:xfrm>
        </p:spPr>
        <p:txBody>
          <a:bodyPr/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Рубенс обратился к античной теме еще на заре своей художественной карьеры. В его мифологических персонажах находить воплощение  культ красивой здоровой наготы. Для художника физическая крепость человека была основой его здорового духовного и нравственного состояния. Рубенс словно предчувствовал постепенное ослабление людей, отторгаемых от природы и все более порывающий с ее живительными силами, начинающий жить вопреки многим ее законам. Может быть, поэтому в живописи Рубенса настойчиво звучит  призыв слияния человеческой жизни с миром цветущей Земли. Смысл человеческого бытия для Рубенса  состоит в тесном</a:t>
            </a:r>
            <a:br>
              <a:rPr lang="ru-RU" sz="2000" dirty="0" smtClean="0"/>
            </a:br>
            <a:r>
              <a:rPr lang="ru-RU" sz="2000" dirty="0" smtClean="0"/>
              <a:t>содружестве людей, в полноте их существования, в любви, радости, гармонии</a:t>
            </a:r>
            <a:r>
              <a:rPr lang="en-US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Тема Office 2">
      <a:dk1>
        <a:srgbClr val="3C001E"/>
      </a:dk1>
      <a:lt1>
        <a:srgbClr val="FFFFFF"/>
      </a:lt1>
      <a:dk2>
        <a:srgbClr val="51072E"/>
      </a:dk2>
      <a:lt2>
        <a:srgbClr val="FFFFFF"/>
      </a:lt2>
      <a:accent1>
        <a:srgbClr val="89A38F"/>
      </a:accent1>
      <a:accent2>
        <a:srgbClr val="666699"/>
      </a:accent2>
      <a:accent3>
        <a:srgbClr val="B3AAAD"/>
      </a:accent3>
      <a:accent4>
        <a:srgbClr val="DADADA"/>
      </a:accent4>
      <a:accent5>
        <a:srgbClr val="C4CEC6"/>
      </a:accent5>
      <a:accent6>
        <a:srgbClr val="5C5C8A"/>
      </a:accent6>
      <a:hlink>
        <a:srgbClr val="808000"/>
      </a:hlink>
      <a:folHlink>
        <a:srgbClr val="666633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Тема Offic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77</TotalTime>
  <Words>713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Profile</vt:lpstr>
      <vt:lpstr>Мифология в картинах Рубенса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Мифология в картинах Рубенса</dc:title>
  <dc:creator>User</dc:creator>
  <cp:lastModifiedBy>User</cp:lastModifiedBy>
  <cp:revision>9</cp:revision>
  <dcterms:created xsi:type="dcterms:W3CDTF">2011-05-13T18:21:39Z</dcterms:created>
  <dcterms:modified xsi:type="dcterms:W3CDTF">2011-05-14T12:33:09Z</dcterms:modified>
</cp:coreProperties>
</file>