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70" r:id="rId5"/>
    <p:sldId id="258" r:id="rId6"/>
    <p:sldId id="273" r:id="rId7"/>
    <p:sldId id="272" r:id="rId8"/>
    <p:sldId id="274" r:id="rId9"/>
    <p:sldId id="262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01438E-57C1-49BC-9D4F-9BD055486463}" type="datetimeFigureOut">
              <a:rPr lang="ru-RU" smtClean="0"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3F5FEC-4173-445F-B113-CB1DC40550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560840" cy="1600327"/>
          </a:xfrm>
        </p:spPr>
        <p:txBody>
          <a:bodyPr>
            <a:noAutofit/>
          </a:bodyPr>
          <a:lstStyle/>
          <a:p>
            <a:r>
              <a:rPr lang="ru-RU" sz="7200" dirty="0"/>
              <a:t>«</a:t>
            </a:r>
            <a:r>
              <a:rPr lang="ru-RU" sz="7200" dirty="0" err="1"/>
              <a:t>Некоронований</a:t>
            </a:r>
            <a:r>
              <a:rPr lang="ru-RU" sz="7200" dirty="0"/>
              <a:t> король </a:t>
            </a:r>
            <a:r>
              <a:rPr lang="ru-RU" sz="7200" dirty="0" err="1"/>
              <a:t>України</a:t>
            </a:r>
            <a:r>
              <a:rPr lang="ru-RU" sz="7200" dirty="0"/>
              <a:t>» Василь-</a:t>
            </a:r>
            <a:r>
              <a:rPr lang="ru-RU" sz="7200" dirty="0" err="1"/>
              <a:t>Костянтин</a:t>
            </a:r>
            <a:r>
              <a:rPr lang="ru-RU" sz="7200" dirty="0"/>
              <a:t> </a:t>
            </a:r>
            <a:r>
              <a:rPr lang="ru-RU" sz="7200" dirty="0" err="1"/>
              <a:t>Острозький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4893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618241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Борисоглебская церковь в </a:t>
            </a:r>
            <a:r>
              <a:rPr lang="ru-RU" dirty="0" err="1" smtClean="0"/>
              <a:t>Новогрудке</a:t>
            </a:r>
            <a:r>
              <a:rPr lang="ru-RU" dirty="0" smtClean="0"/>
              <a:t>, Белоруссия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4824536" cy="64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618241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Троїцька</a:t>
            </a:r>
            <a:endParaRPr lang="ru-RU" dirty="0" smtClean="0"/>
          </a:p>
          <a:p>
            <a:pPr algn="ctr"/>
            <a:r>
              <a:rPr lang="uk-UA" dirty="0" smtClean="0"/>
              <a:t>Вільнюс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9293"/>
            <a:ext cx="7670114" cy="61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6182418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 </a:t>
            </a:r>
            <a:r>
              <a:rPr lang="uk-UA" dirty="0" smtClean="0"/>
              <a:t>Вільнюс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525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951021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Церковь Св. </a:t>
            </a:r>
            <a:r>
              <a:rPr lang="ru-RU" dirty="0" err="1" smtClean="0"/>
              <a:t>Міхаила</a:t>
            </a:r>
            <a:r>
              <a:rPr lang="ru-RU" dirty="0" smtClean="0"/>
              <a:t> в </a:t>
            </a:r>
            <a:r>
              <a:rPr lang="ru-RU" dirty="0" err="1" smtClean="0"/>
              <a:t>Сынковичах</a:t>
            </a:r>
            <a:r>
              <a:rPr lang="ru-RU" dirty="0" smtClean="0"/>
              <a:t>,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2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3" y="260648"/>
            <a:ext cx="47525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5951021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Церква</a:t>
            </a:r>
            <a:r>
              <a:rPr lang="ru-RU" dirty="0" smtClean="0"/>
              <a:t> Св. </a:t>
            </a:r>
            <a:r>
              <a:rPr lang="ru-RU" dirty="0" err="1" smtClean="0"/>
              <a:t>Миколая</a:t>
            </a:r>
            <a:r>
              <a:rPr lang="ru-RU" dirty="0" smtClean="0"/>
              <a:t>. </a:t>
            </a:r>
            <a:r>
              <a:rPr lang="ru-RU" dirty="0" err="1" smtClean="0"/>
              <a:t>Вільнюс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7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8580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5926576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Руїни</a:t>
            </a:r>
            <a:r>
              <a:rPr lang="ru-RU" dirty="0" smtClean="0"/>
              <a:t> храму </a:t>
            </a:r>
            <a:r>
              <a:rPr lang="ru-RU" dirty="0" err="1" smtClean="0"/>
              <a:t>Богоявлення</a:t>
            </a:r>
            <a:r>
              <a:rPr lang="ru-RU" dirty="0" smtClean="0"/>
              <a:t> </a:t>
            </a:r>
            <a:r>
              <a:rPr lang="ru-RU" dirty="0" err="1" smtClean="0"/>
              <a:t>Господнього</a:t>
            </a:r>
            <a:r>
              <a:rPr lang="ru-RU" dirty="0" smtClean="0"/>
              <a:t> в </a:t>
            </a:r>
            <a:r>
              <a:rPr lang="ru-RU" dirty="0" err="1" smtClean="0"/>
              <a:t>Острозі</a:t>
            </a:r>
            <a:r>
              <a:rPr lang="ru-RU" dirty="0" smtClean="0"/>
              <a:t>. Фрагмент </a:t>
            </a:r>
            <a:r>
              <a:rPr lang="ru-RU" dirty="0" err="1" smtClean="0"/>
              <a:t>малюнку</a:t>
            </a:r>
            <a:r>
              <a:rPr lang="ru-RU" dirty="0" smtClean="0"/>
              <a:t> </a:t>
            </a:r>
            <a:r>
              <a:rPr lang="ru-RU" dirty="0" err="1" smtClean="0"/>
              <a:t>Зиґмунда</a:t>
            </a:r>
            <a:r>
              <a:rPr lang="ru-RU" dirty="0" smtClean="0"/>
              <a:t> Фогеля.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2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69187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6021288"/>
            <a:ext cx="43548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Троїцька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Межиріцького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229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5585991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/>
              <a:t>Надгробок</a:t>
            </a:r>
            <a:r>
              <a:rPr lang="ru-RU" dirty="0" smtClean="0"/>
              <a:t> князя </a:t>
            </a:r>
            <a:r>
              <a:rPr lang="ru-RU" dirty="0" err="1" smtClean="0"/>
              <a:t>Костянтина</a:t>
            </a:r>
            <a:r>
              <a:rPr lang="ru-RU" dirty="0" smtClean="0"/>
              <a:t> </a:t>
            </a:r>
            <a:r>
              <a:rPr lang="ru-RU" dirty="0" err="1" smtClean="0"/>
              <a:t>Острозького</a:t>
            </a:r>
            <a:r>
              <a:rPr lang="ru-RU" dirty="0" smtClean="0"/>
              <a:t> в </a:t>
            </a:r>
            <a:r>
              <a:rPr lang="ru-RU" dirty="0" err="1" smtClean="0"/>
              <a:t>Успенському</a:t>
            </a:r>
            <a:r>
              <a:rPr lang="ru-RU" dirty="0" smtClean="0"/>
              <a:t> </a:t>
            </a:r>
            <a:r>
              <a:rPr lang="ru-RU" dirty="0" err="1" smtClean="0"/>
              <a:t>соборі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Києво-Печерської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938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602128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Бюст у парку </a:t>
            </a:r>
            <a:r>
              <a:rPr lang="ru-RU" dirty="0" err="1" smtClean="0"/>
              <a:t>імені</a:t>
            </a:r>
            <a:r>
              <a:rPr lang="ru-RU" dirty="0" smtClean="0"/>
              <a:t> Генрика Йордана у </a:t>
            </a:r>
            <a:r>
              <a:rPr lang="ru-RU" dirty="0" err="1" smtClean="0"/>
              <a:t>Кракові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4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3"/>
            <a:ext cx="5400600" cy="52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237312"/>
            <a:ext cx="448468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Ювілейна</a:t>
            </a:r>
            <a:r>
              <a:rPr lang="ru-RU" dirty="0" smtClean="0"/>
              <a:t> монета НБУ "Родина </a:t>
            </a:r>
            <a:r>
              <a:rPr lang="ru-RU" dirty="0" err="1" smtClean="0"/>
              <a:t>Острозьких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2900"/>
            <a:ext cx="44767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Костя́нтин </a:t>
            </a:r>
            <a:r>
              <a:rPr lang="en-US" dirty="0"/>
              <a:t>I </a:t>
            </a:r>
            <a:r>
              <a:rPr lang="vi-VN" dirty="0"/>
              <a:t>Іва́нович Остро́зький (1460 — 11 вересня 1530) — волинський князь (батько Острозького Костянтина-Василя), староста брацлавський, звенигородський і вінницький (з 1497), великий гетьман литовський (1497—1500, 1507—1530), маршалок волинський і староста луцький (з 1499), каштелян віленський (1513—1522), каштелян троцький (1522—1530), світський глава православного населення. Правнук Федора Даниловича Острозького.</a:t>
            </a:r>
          </a:p>
          <a:p>
            <a:endParaRPr lang="vi-VN" dirty="0"/>
          </a:p>
          <a:p>
            <a:r>
              <a:rPr lang="vi-VN" dirty="0"/>
              <a:t>Після семилітнього московського полону, князь Острозький змінив свій герб взявши половину Огончика і Леліви. Змінили також свій герб Заславські.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4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736304" cy="653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5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"/>
            <a:ext cx="4995148" cy="685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Портрет на </a:t>
            </a:r>
            <a:r>
              <a:rPr lang="ru-RU" dirty="0" err="1" smtClean="0"/>
              <a:t>картині</a:t>
            </a:r>
            <a:r>
              <a:rPr lang="ru-RU" dirty="0" smtClean="0"/>
              <a:t> "Битва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Оршею</a:t>
            </a:r>
            <a:r>
              <a:rPr lang="ru-RU" dirty="0" smtClean="0"/>
              <a:t>" (1514)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2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" y="332656"/>
            <a:ext cx="906554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Би́тва під О́ршею відбулася 8 вересня 1514 року між 30-тисячним військом під командуванням князя Костянтина Івановича Острозького, на той час Гетьмана Великого князівства Литовського, Руського та Жемайтійського, нащадка Рюриковичів, та 80-тисячним московським військом на чолі з воєводою Іваном Челядниним.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Волинський</a:t>
            </a:r>
            <a:r>
              <a:rPr lang="ru-RU" dirty="0"/>
              <a:t> </a:t>
            </a:r>
            <a:r>
              <a:rPr lang="ru-RU" dirty="0" err="1"/>
              <a:t>літопис</a:t>
            </a:r>
            <a:r>
              <a:rPr lang="ru-RU" dirty="0"/>
              <a:t>[4] так </a:t>
            </a:r>
            <a:r>
              <a:rPr lang="ru-RU" dirty="0" err="1"/>
              <a:t>згадує</a:t>
            </a:r>
            <a:r>
              <a:rPr lang="ru-RU" dirty="0"/>
              <a:t> про </a:t>
            </a:r>
            <a:r>
              <a:rPr lang="ru-RU" dirty="0" err="1"/>
              <a:t>видатного</a:t>
            </a:r>
            <a:r>
              <a:rPr lang="ru-RU" dirty="0"/>
              <a:t> князя </a:t>
            </a:r>
            <a:r>
              <a:rPr lang="ru-RU" dirty="0" err="1"/>
              <a:t>Острозького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„а </a:t>
            </a:r>
            <a:r>
              <a:rPr lang="ru-RU" dirty="0" err="1"/>
              <a:t>гетьману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видатному</a:t>
            </a:r>
            <a:r>
              <a:rPr lang="ru-RU" dirty="0"/>
              <a:t> князю</a:t>
            </a:r>
          </a:p>
          <a:p>
            <a:r>
              <a:rPr lang="ru-RU" dirty="0"/>
              <a:t>    </a:t>
            </a:r>
            <a:r>
              <a:rPr lang="ru-RU" dirty="0" err="1"/>
              <a:t>Костянтину</a:t>
            </a:r>
            <a:r>
              <a:rPr lang="ru-RU" dirty="0"/>
              <a:t> </a:t>
            </a:r>
            <a:r>
              <a:rPr lang="ru-RU" dirty="0" err="1"/>
              <a:t>Івановичу</a:t>
            </a:r>
            <a:r>
              <a:rPr lang="ru-RU" dirty="0"/>
              <a:t> </a:t>
            </a:r>
            <a:r>
              <a:rPr lang="ru-RU" dirty="0" err="1"/>
              <a:t>Острозькому</a:t>
            </a:r>
            <a:endParaRPr lang="ru-RU" dirty="0"/>
          </a:p>
          <a:p>
            <a:r>
              <a:rPr lang="ru-RU" dirty="0"/>
              <a:t>    дай Боже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щастя</a:t>
            </a:r>
            <a:r>
              <a:rPr lang="ru-RU" dirty="0"/>
              <a:t> на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як </a:t>
            </a:r>
            <a:r>
              <a:rPr lang="ru-RU" dirty="0" err="1"/>
              <a:t>нині</a:t>
            </a:r>
            <a:r>
              <a:rPr lang="ru-RU" dirty="0"/>
              <a:t>;</a:t>
            </a:r>
          </a:p>
          <a:p>
            <a:r>
              <a:rPr lang="ru-RU" dirty="0"/>
              <a:t>    побив рать </a:t>
            </a:r>
            <a:r>
              <a:rPr lang="ru-RU" dirty="0" err="1"/>
              <a:t>московською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так побивав рать </a:t>
            </a:r>
            <a:r>
              <a:rPr lang="ru-RU" dirty="0" err="1"/>
              <a:t>татарську</a:t>
            </a:r>
            <a:r>
              <a:rPr lang="ru-RU" dirty="0"/>
              <a:t> </a:t>
            </a:r>
            <a:r>
              <a:rPr lang="ru-RU" dirty="0" err="1"/>
              <a:t>проливаючи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кров </a:t>
            </a:r>
            <a:r>
              <a:rPr lang="ru-RU" dirty="0" err="1"/>
              <a:t>бусурманську</a:t>
            </a:r>
            <a:r>
              <a:rPr lang="ru-RU"/>
              <a:t>”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err="1"/>
              <a:t>Храми</a:t>
            </a:r>
            <a:r>
              <a:rPr lang="ru-RU" sz="6700" dirty="0"/>
              <a:t> </a:t>
            </a:r>
            <a:r>
              <a:rPr lang="ru-RU" sz="6700" dirty="0" err="1"/>
              <a:t>фундовані</a:t>
            </a:r>
            <a:r>
              <a:rPr lang="ru-RU" sz="6700" dirty="0"/>
              <a:t> князем </a:t>
            </a:r>
            <a:r>
              <a:rPr lang="ru-RU" sz="6700" dirty="0" err="1"/>
              <a:t>Костянтином</a:t>
            </a:r>
            <a:r>
              <a:rPr lang="ru-RU" sz="6700" dirty="0"/>
              <a:t> </a:t>
            </a:r>
            <a:r>
              <a:rPr lang="ru-RU" sz="6700" dirty="0" err="1"/>
              <a:t>Острозьким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191</TotalTime>
  <Words>274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«Некоронований король України» Василь-Костянтин Острозький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Храми фундовані князем Костянтином Острозьким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«Некоронований король України» Василь-Костянтин Острозький</dc:title>
  <dc:creator>Валентина Іванівна</dc:creator>
  <cp:lastModifiedBy>Валентина Іванівна</cp:lastModifiedBy>
  <cp:revision>8</cp:revision>
  <dcterms:created xsi:type="dcterms:W3CDTF">2012-09-11T17:34:55Z</dcterms:created>
  <dcterms:modified xsi:type="dcterms:W3CDTF">2012-09-11T20:48:49Z</dcterms:modified>
</cp:coreProperties>
</file>