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B472E2F-E2BF-4606-BEFF-D0AF4158CE92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0188-22D8-495E-9DC7-F821C3B90742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143F-1285-4A70-A890-E694695EE90F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6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02CB-20F4-40EE-80EC-441F76254650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EDD7-5941-4AFE-9D5A-6986344228FF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8826-32D6-42AA-80D6-0BC8F50F3442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9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9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8BCA-E1A1-4D3A-9CB6-C4074950C547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2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574D-5C37-4E3B-A48B-F65B0928B595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8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3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BB8C-DC9F-4C4F-9A13-40DCF8FCB8AC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5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3FCF-6094-4572-8CF1-44FDDDA4CA06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5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587C-547A-44CD-BB82-66D8ADFDED25}" type="slidenum">
              <a:rPr 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9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Tahoma" charset="0"/>
                  <a:cs typeface="Arial" charset="0"/>
                </a:endParaRPr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5750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C6E6D-2851-44D8-99D0-8ED25C93AEDA}" type="slidenum">
              <a:rPr 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FFFFFF"/>
              </a:solidFill>
            </a:endParaRPr>
          </a:p>
        </p:txBody>
      </p:sp>
      <p:sp>
        <p:nvSpPr>
          <p:cNvPr id="57504" name="Rectangle 16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88809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786063"/>
            <a:ext cx="7772400" cy="335756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4400" b="1" dirty="0" smtClean="0">
                <a:solidFill>
                  <a:srgbClr val="FFFF00"/>
                </a:solidFill>
              </a:rPr>
              <a:t>Російський живопис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4400" b="1" dirty="0" smtClean="0"/>
              <a:t>Пейзажний живопис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uk-UA" sz="4400" b="1" dirty="0" smtClean="0"/>
              <a:t>(І.</a:t>
            </a:r>
            <a:r>
              <a:rPr lang="en-US" sz="4400" b="1" dirty="0" smtClean="0"/>
              <a:t> </a:t>
            </a:r>
            <a:r>
              <a:rPr lang="uk-UA" sz="4400" b="1" dirty="0" smtClean="0"/>
              <a:t>Левітан).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uk-UA" sz="4400" b="1" dirty="0" smtClean="0"/>
              <a:t>Портрети В. Сєрова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5357813"/>
            <a:ext cx="6400800" cy="107156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FFFF00"/>
                </a:solidFill>
              </a:rPr>
              <a:t>Урок № 6.1</a:t>
            </a:r>
          </a:p>
        </p:txBody>
      </p:sp>
    </p:spTree>
    <p:extLst>
      <p:ext uri="{BB962C8B-B14F-4D97-AF65-F5344CB8AC3E}">
        <p14:creationId xmlns:p14="http://schemas.microsoft.com/office/powerpoint/2010/main" val="29363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34365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FF00"/>
                </a:solidFill>
              </a:rPr>
              <a:t>Левітан </a:t>
            </a:r>
            <a:r>
              <a:rPr lang="uk-UA" sz="3200" b="1" dirty="0" err="1" smtClean="0">
                <a:solidFill>
                  <a:srgbClr val="FFFF00"/>
                </a:solidFill>
              </a:rPr>
              <a:t>Ісаак</a:t>
            </a:r>
            <a:r>
              <a:rPr lang="uk-UA" sz="3200" b="1" dirty="0" smtClean="0">
                <a:solidFill>
                  <a:srgbClr val="FFFF00"/>
                </a:solidFill>
              </a:rPr>
              <a:t> Ілліч (1860 </a:t>
            </a:r>
            <a:r>
              <a:rPr lang="uk-UA" sz="3200" b="1" dirty="0" smtClean="0">
                <a:solidFill>
                  <a:srgbClr val="FFFF00"/>
                </a:solidFill>
                <a:latin typeface="Calibri"/>
                <a:cs typeface="Calibri"/>
              </a:rPr>
              <a:t>̶</a:t>
            </a:r>
            <a:r>
              <a:rPr lang="uk-UA" sz="3200" b="1" dirty="0" smtClean="0">
                <a:solidFill>
                  <a:srgbClr val="FFFF00"/>
                </a:solidFill>
              </a:rPr>
              <a:t> 1900)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Видатний російський художник, створив пейзаж настрою, у якому образ природи одухотворений людськими почуттями й міркуваннями. </a:t>
            </a:r>
            <a:br>
              <a:rPr lang="uk-UA" sz="2800" b="1" dirty="0" smtClean="0"/>
            </a:br>
            <a:r>
              <a:rPr lang="uk-UA" sz="2800" b="1" dirty="0" smtClean="0"/>
              <a:t>Учень і продовжувач традицій </a:t>
            </a:r>
            <a:br>
              <a:rPr lang="uk-UA" sz="2800" b="1" dirty="0" smtClean="0"/>
            </a:br>
            <a:r>
              <a:rPr lang="uk-UA" sz="2800" b="1" dirty="0" smtClean="0"/>
              <a:t>О. К. </a:t>
            </a:r>
            <a:r>
              <a:rPr lang="uk-UA" sz="2800" b="1" dirty="0" err="1" smtClean="0"/>
              <a:t>Саврасова</a:t>
            </a:r>
            <a:r>
              <a:rPr lang="uk-UA" sz="2800" b="1" dirty="0" smtClean="0"/>
              <a:t> й В. О. Полєнова, Левітан збагатив пейзажний живопис різноманіттям тем, емоційною глибиною й поетичним сприйняттям.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249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75" y="228600"/>
            <a:ext cx="2984500" cy="6272213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  <a:effectLst/>
              </a:rPr>
              <a:t>Пейзажі Левітана вражають тонкістю й глибиною, граничним лаконізмом зображення. Художник прагнув передати все барвисте багатство російської природи: вона молода </a:t>
            </a:r>
            <a:br>
              <a:rPr lang="uk-UA" sz="2400" b="1" dirty="0" smtClean="0">
                <a:solidFill>
                  <a:schemeClr val="tx1"/>
                </a:solidFill>
                <a:effectLst/>
              </a:rPr>
            </a:br>
            <a:r>
              <a:rPr lang="uk-UA" sz="2400" b="1" dirty="0" smtClean="0">
                <a:solidFill>
                  <a:schemeClr val="tx1"/>
                </a:solidFill>
                <a:effectLst/>
              </a:rPr>
              <a:t>й радісна. </a:t>
            </a:r>
            <a:r>
              <a:rPr lang="uk-UA" sz="2400" b="1" dirty="0" smtClean="0">
                <a:effectLst/>
              </a:rPr>
              <a:t/>
            </a:r>
            <a:br>
              <a:rPr lang="uk-UA" sz="2400" b="1" dirty="0" smtClean="0">
                <a:effectLst/>
              </a:rPr>
            </a:br>
            <a:r>
              <a:rPr lang="uk-UA" sz="2000" b="1" dirty="0" smtClean="0">
                <a:effectLst/>
              </a:rPr>
              <a:t/>
            </a:r>
            <a:br>
              <a:rPr lang="uk-UA" sz="2000" b="1" dirty="0" smtClean="0">
                <a:effectLst/>
              </a:rPr>
            </a:br>
            <a:r>
              <a:rPr lang="uk-UA" sz="2000" b="1" dirty="0" smtClean="0">
                <a:effectLst/>
              </a:rPr>
              <a:t/>
            </a:r>
            <a:br>
              <a:rPr lang="uk-UA" sz="2000" b="1" dirty="0" smtClean="0">
                <a:effectLst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Весна. Велика вода. 1897</a:t>
            </a:r>
          </a:p>
        </p:txBody>
      </p:sp>
      <p:pic>
        <p:nvPicPr>
          <p:cNvPr id="23555" name="Рисунок 3" descr="Vesna_Bilsha_vo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3125" r="5544" b="5208"/>
          <a:stretch>
            <a:fillRect/>
          </a:stretch>
        </p:blipFill>
        <p:spPr bwMode="auto">
          <a:xfrm>
            <a:off x="0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2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271463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FFFF00"/>
                </a:solidFill>
              </a:rPr>
              <a:t>Золота осінь. 1895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0" y="5715000"/>
            <a:ext cx="9144000" cy="1230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spc="-150" dirty="0" smtClean="0">
                <a:solidFill>
                  <a:srgbClr val="FFFFFF"/>
                </a:solidFill>
                <a:latin typeface="Times New Roman"/>
              </a:rPr>
              <a:t>Ця картина   </a:t>
            </a:r>
            <a:r>
              <a:rPr lang="uk-UA" b="1" spc="-150" dirty="0" smtClean="0">
                <a:solidFill>
                  <a:srgbClr val="FFFFFF"/>
                </a:solidFill>
                <a:latin typeface="Calibri"/>
                <a:cs typeface="Calibri"/>
              </a:rPr>
              <a:t>̶</a:t>
            </a:r>
            <a:r>
              <a:rPr lang="uk-UA" b="1" spc="-150" dirty="0" smtClean="0">
                <a:solidFill>
                  <a:srgbClr val="FFFFFF"/>
                </a:solidFill>
                <a:latin typeface="Times New Roman"/>
              </a:rPr>
              <a:t>  один  із тонких і проникливих пейзажів Левітана, із творчістю якого ввійшло в російський живопис поняття «пейзаж настрою». «Золота осінь»   </a:t>
            </a:r>
            <a:r>
              <a:rPr lang="uk-UA" b="1" spc="-150" dirty="0" smtClean="0">
                <a:solidFill>
                  <a:srgbClr val="FFFFFF"/>
                </a:solidFill>
                <a:latin typeface="Calibri"/>
                <a:cs typeface="Calibri"/>
              </a:rPr>
              <a:t>̶</a:t>
            </a:r>
            <a:r>
              <a:rPr lang="uk-UA" b="1" spc="-150" dirty="0" smtClean="0">
                <a:solidFill>
                  <a:srgbClr val="FFFFFF"/>
                </a:solidFill>
                <a:latin typeface="Times New Roman"/>
              </a:rPr>
              <a:t>  своєрідний гімн прощання із квітучою природою, наповненою яскравим горінням фарб і мальовничим багатоцвіттям. </a:t>
            </a:r>
            <a:endParaRPr lang="ru-RU" b="1" spc="-150" dirty="0" smtClean="0">
              <a:solidFill>
                <a:srgbClr val="FFFFFF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spc="-150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Рисунок 4" descr="Zolota_os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3644" r="4965" b="7693"/>
          <a:stretch>
            <a:fillRect/>
          </a:stretch>
        </p:blipFill>
        <p:spPr bwMode="auto">
          <a:xfrm>
            <a:off x="714375" y="571500"/>
            <a:ext cx="750093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557213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FFFF00"/>
                </a:solidFill>
              </a:rPr>
              <a:t>Березень. 1895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643688" y="1214438"/>
            <a:ext cx="2500312" cy="4062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FFFFFF"/>
                </a:solidFill>
                <a:latin typeface="Times New Roman"/>
              </a:rPr>
              <a:t>Пейзаж Левітана часто іменується «пейзажем настрою». Природа </a:t>
            </a:r>
            <a:r>
              <a:rPr lang="uk-UA" sz="2000" b="1" smtClean="0">
                <a:solidFill>
                  <a:srgbClr val="FFFFFF"/>
                </a:solidFill>
                <a:latin typeface="Times New Roman"/>
              </a:rPr>
              <a:t>зображується </a:t>
            </a:r>
            <a:br>
              <a:rPr lang="uk-UA" sz="2000" b="1" smtClean="0">
                <a:solidFill>
                  <a:srgbClr val="FFFFFF"/>
                </a:solidFill>
                <a:latin typeface="Times New Roman"/>
              </a:rPr>
            </a:br>
            <a:r>
              <a:rPr lang="uk-UA" sz="2000" b="1" smtClean="0">
                <a:solidFill>
                  <a:srgbClr val="FFFFFF"/>
                </a:solidFill>
                <a:latin typeface="Times New Roman"/>
              </a:rPr>
              <a:t>в </a:t>
            </a:r>
            <a:r>
              <a:rPr lang="uk-UA" sz="2000" b="1" dirty="0" smtClean="0">
                <a:solidFill>
                  <a:srgbClr val="FFFFFF"/>
                </a:solidFill>
                <a:latin typeface="Times New Roman"/>
              </a:rPr>
              <a:t>ньому так, як бачить її неуважний погляд людини, цілком поглиненої яким-небудь душевним станом.</a:t>
            </a:r>
            <a:endParaRPr lang="ru-RU" sz="2000" b="1" dirty="0" smtClean="0">
              <a:solidFill>
                <a:srgbClr val="FFFFFF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Рисунок 4" descr="Berez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857" r="5550" b="7407"/>
          <a:stretch>
            <a:fillRect/>
          </a:stretch>
        </p:blipFill>
        <p:spPr bwMode="auto">
          <a:xfrm>
            <a:off x="0" y="1500188"/>
            <a:ext cx="664368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9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5572125"/>
            <a:ext cx="9144000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FFFFFF"/>
                </a:solidFill>
                <a:latin typeface="Times New Roman"/>
              </a:rPr>
              <a:t>Серед пейзажів Левітана виділяється група творів, де настрій переводиться в план роздумів про долю людини, долю Росії.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FFFFFF"/>
                </a:solidFill>
                <a:latin typeface="Times New Roman"/>
              </a:rPr>
              <a:t>Такою є знаменита «</a:t>
            </a:r>
            <a:r>
              <a:rPr lang="uk-UA" sz="2000" b="1" dirty="0" err="1" smtClean="0">
                <a:solidFill>
                  <a:srgbClr val="FFFFFF"/>
                </a:solidFill>
                <a:latin typeface="Times New Roman"/>
              </a:rPr>
              <a:t>Володимирка</a:t>
            </a:r>
            <a:r>
              <a:rPr lang="uk-UA" sz="2000" b="1" dirty="0" smtClean="0">
                <a:solidFill>
                  <a:srgbClr val="FFFFFF"/>
                </a:solidFill>
                <a:latin typeface="Times New Roman"/>
              </a:rPr>
              <a:t>» (1892) — картина, що зображує дорогу, якою здавна гнали засланців у Сибір.</a:t>
            </a:r>
          </a:p>
        </p:txBody>
      </p:sp>
      <p:pic>
        <p:nvPicPr>
          <p:cNvPr id="2" name="Рисунок 3" descr="Vladimir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 b="40"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4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7000875" y="2143125"/>
            <a:ext cx="2143125" cy="2678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До пейзажів із «філософською програмою» належить </a:t>
            </a:r>
            <a:b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і картина «Над вічним спокоєм» (1894)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100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FF"/>
                </a:solidFill>
                <a:latin typeface="Times New Roman"/>
              </a:rPr>
              <a:t>У пейзажах Левітана природа одухотворена незримою присутністю людини, її настроями й думками, про її існування нагадують церкви, містки, хати, могили.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uk-UA" b="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0" y="5857875"/>
            <a:ext cx="91440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FF"/>
                </a:solidFill>
                <a:latin typeface="Times New Roman"/>
              </a:rPr>
              <a:t>Пошуки художника, міркування про життя і смерть, про одвічність світу </a:t>
            </a:r>
            <a:br>
              <a:rPr lang="uk-UA" b="1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b="1" dirty="0" smtClean="0">
                <a:solidFill>
                  <a:srgbClr val="FFFFFF"/>
                </a:solidFill>
                <a:latin typeface="Times New Roman"/>
              </a:rPr>
              <a:t>й тлінність людського життя відобразилися в цьому масштабному полотні. </a:t>
            </a:r>
            <a:endParaRPr lang="ru-RU" b="1" dirty="0" smtClean="0">
              <a:solidFill>
                <a:srgbClr val="FFFFFF"/>
              </a:solidFill>
              <a:latin typeface="Times New Roman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uk-UA" sz="1600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" name="Рисунок 5" descr="Nad_vichnum_spoko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"/>
          <a:stretch>
            <a:fillRect/>
          </a:stretch>
        </p:blipFill>
        <p:spPr bwMode="auto">
          <a:xfrm>
            <a:off x="0" y="785813"/>
            <a:ext cx="70564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5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857250"/>
            <a:ext cx="8540750" cy="542925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FFFF00"/>
                </a:solidFill>
              </a:rPr>
              <a:t>Сєров Валентин Олександрович (1865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uk-UA" sz="4000" b="1" dirty="0" smtClean="0">
                <a:solidFill>
                  <a:srgbClr val="FFFF00"/>
                </a:solidFill>
                <a:latin typeface="Calibri"/>
                <a:cs typeface="Calibri"/>
              </a:rPr>
              <a:t>̶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uk-UA" sz="4000" b="1" dirty="0" smtClean="0">
                <a:solidFill>
                  <a:srgbClr val="FFFF00"/>
                </a:solidFill>
              </a:rPr>
              <a:t>1911), російський живописець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Творчість Сєрова раннього періоду формувалася під впливом реалістичного мистецтва. Великий вплив на Сєрова справив живопис старих майстрів, бачений ним </a:t>
            </a:r>
            <a:br>
              <a:rPr lang="uk-UA" sz="4000" dirty="0" smtClean="0"/>
            </a:br>
            <a:r>
              <a:rPr lang="uk-UA" sz="4000" dirty="0" smtClean="0"/>
              <a:t>у музеях Росії й Західної Європи, дружба з М. О. Врубелем.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75785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rgbClr val="FFFF00"/>
                </a:solidFill>
              </a:rPr>
              <a:t>Найвищими досягненнями раннього періоду є портрети-картини «Дівчинка з персиками» (1887), «Дівчина, освітлена сонцем» (1888; обидві в </a:t>
            </a:r>
            <a:r>
              <a:rPr lang="uk-UA" sz="2000" b="1" dirty="0" err="1" smtClean="0">
                <a:solidFill>
                  <a:srgbClr val="FFFF00"/>
                </a:solidFill>
              </a:rPr>
              <a:t>Третьяковськоій</a:t>
            </a:r>
            <a:r>
              <a:rPr lang="uk-UA" sz="2000" b="1" dirty="0" smtClean="0">
                <a:solidFill>
                  <a:srgbClr val="FFFF00"/>
                </a:solidFill>
              </a:rPr>
              <a:t> галереї).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357688" y="5732463"/>
            <a:ext cx="4643437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srgbClr val="FFFF00"/>
                </a:solidFill>
                <a:latin typeface="Times New Roman"/>
              </a:rPr>
              <a:t>У цих творах Сєров, оспівуючи юність і красу, бачив головне своє завдання в безпосередності сприйняття моделі й природи.</a:t>
            </a:r>
          </a:p>
        </p:txBody>
      </p:sp>
      <p:pic>
        <p:nvPicPr>
          <p:cNvPr id="15364" name="Рисунок 5" descr="Divchuna_osvitlena_sonc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" b="56"/>
          <a:stretch>
            <a:fillRect/>
          </a:stretch>
        </p:blipFill>
        <p:spPr bwMode="auto">
          <a:xfrm>
            <a:off x="0" y="1392238"/>
            <a:ext cx="4357688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6" descr="Divchuna_z_persukam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3561" r="8412" b="7658"/>
          <a:stretch>
            <a:fillRect/>
          </a:stretch>
        </p:blipFill>
        <p:spPr bwMode="auto">
          <a:xfrm>
            <a:off x="4572000" y="1143000"/>
            <a:ext cx="42148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08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rgbClr val="FFFF00"/>
                </a:solidFill>
                <a:latin typeface="+mn-lt"/>
              </a:rPr>
              <a:t> З початку 1890-х років портрет став основним жанром у творчості Сєрова, здобуваючи нові риси: психологічно загострену характеристику людини й активно виявлене в ній артистичне начало.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786313" y="2214563"/>
            <a:ext cx="4214812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>
                <a:solidFill>
                  <a:srgbClr val="FFFFFF"/>
                </a:solidFill>
                <a:latin typeface="Times New Roman"/>
              </a:rPr>
              <a:t>Улюбленими моделями Сєрова стають артисти, художники, письменники. 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808538" y="5819775"/>
            <a:ext cx="357187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Портрет художника </a:t>
            </a:r>
            <a:br>
              <a:rPr lang="uk-UA" b="1" dirty="0" smtClean="0">
                <a:solidFill>
                  <a:srgbClr val="FFFF00"/>
                </a:solidFill>
                <a:latin typeface="Times New Roman"/>
              </a:rPr>
            </a:b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К. А.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Коровіна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. 1891, Державна Третьяковська галерея</a:t>
            </a:r>
          </a:p>
        </p:txBody>
      </p:sp>
      <p:pic>
        <p:nvPicPr>
          <p:cNvPr id="3" name="Рисунок 5" descr="Portret_Korov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" b="63"/>
          <a:stretch>
            <a:fillRect/>
          </a:stretch>
        </p:blipFill>
        <p:spPr bwMode="auto">
          <a:xfrm>
            <a:off x="0" y="1214438"/>
            <a:ext cx="435768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6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228600"/>
            <a:ext cx="3413125" cy="4700588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Відмовившись від багатобарвного, соковитого за кольором живопису другої половини 1880-х років, Валентин Сєров тепер віддавав перевагу одній домінуючій гамі чорно-сірих або коричневих тонів, став користуватися ширшим мазком, що сприяє гостроті передачі натури.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57813" y="5072063"/>
            <a:ext cx="3643312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Портрет італійського співака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Анджело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Мазіні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. 1890, Державна Третьяковська галерея</a:t>
            </a:r>
          </a:p>
        </p:txBody>
      </p:sp>
      <p:pic>
        <p:nvPicPr>
          <p:cNvPr id="3" name="Рисунок 4" descr="Portret_Angelo_Maz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 b="37"/>
          <a:stretch>
            <a:fillRect/>
          </a:stretch>
        </p:blipFill>
        <p:spPr bwMode="auto">
          <a:xfrm>
            <a:off x="0" y="198438"/>
            <a:ext cx="5357813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14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228600"/>
            <a:ext cx="9072562" cy="14859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FFFF00"/>
                </a:solidFill>
              </a:rPr>
              <a:t>Імпресіоністичні риси в живописі Сєрова позначаються часом лише в композиційній побудові портрета, у переданні характеру руху моделі. 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uk-UA" sz="2400" b="1" dirty="0" smtClean="0">
              <a:solidFill>
                <a:srgbClr val="FFFF00"/>
              </a:solidFill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572250" y="4572000"/>
            <a:ext cx="2428875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Портрет 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Н. А. Римського-Корсакова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.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1898, Державна Третьяковська галерея</a:t>
            </a:r>
          </a:p>
        </p:txBody>
      </p:sp>
      <p:pic>
        <p:nvPicPr>
          <p:cNvPr id="3" name="Рисунок 4" descr="Portret_Rumskogo_Korsako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" b="27"/>
          <a:stretch>
            <a:fillRect/>
          </a:stretch>
        </p:blipFill>
        <p:spPr bwMode="auto">
          <a:xfrm>
            <a:off x="0" y="1377950"/>
            <a:ext cx="642937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3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884238" y="6207125"/>
            <a:ext cx="714375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Портрет художника І. І. Левітана. 1893</a:t>
            </a:r>
          </a:p>
        </p:txBody>
      </p:sp>
      <p:pic>
        <p:nvPicPr>
          <p:cNvPr id="19459" name="Рисунок 3" descr="Portret_Levit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3204" r="5865" b="6410"/>
          <a:stretch>
            <a:fillRect/>
          </a:stretch>
        </p:blipFill>
        <p:spPr bwMode="auto">
          <a:xfrm>
            <a:off x="1357313" y="0"/>
            <a:ext cx="6357937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9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228600"/>
            <a:ext cx="3627437" cy="6486525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b="1" dirty="0" smtClean="0"/>
              <a:t>Одночасно у творчості Сєрова розвивався інший, протилежний напрям: він часто писав інтимно-задушевні, камерні портрети, переважно дітей і жінок. </a:t>
            </a:r>
            <a:br>
              <a:rPr lang="uk-UA" sz="2400" b="1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FF00"/>
                </a:solidFill>
              </a:rPr>
              <a:t>Діти. 1899, Російський музей</a:t>
            </a:r>
          </a:p>
        </p:txBody>
      </p:sp>
      <p:pic>
        <p:nvPicPr>
          <p:cNvPr id="20483" name="Рисунок 3" descr="Dit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15"/>
          <a:stretch>
            <a:fillRect/>
          </a:stretch>
        </p:blipFill>
        <p:spPr bwMode="auto">
          <a:xfrm>
            <a:off x="0" y="0"/>
            <a:ext cx="506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65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2875" y="5715000"/>
            <a:ext cx="88582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 портретах дітей Сєров прагнув характерністю пози й жесту виявити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й підкреслити безпосередність внутрішнього руху, душевну чистоту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і ясність світосприйняття дитини.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143625" y="2643188"/>
            <a:ext cx="30003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err="1" smtClean="0">
                <a:solidFill>
                  <a:srgbClr val="FFFF00"/>
                </a:solidFill>
                <a:latin typeface="Times New Roman"/>
              </a:rPr>
              <a:t>Міка</a:t>
            </a:r>
            <a:r>
              <a:rPr lang="uk-UA" sz="2000" b="1" dirty="0" smtClean="0">
                <a:solidFill>
                  <a:srgbClr val="FFFF00"/>
                </a:solidFill>
                <a:latin typeface="Times New Roman"/>
              </a:rPr>
              <a:t> Морозов. 1901, Третьяковська галерея</a:t>
            </a:r>
          </a:p>
        </p:txBody>
      </p:sp>
      <p:pic>
        <p:nvPicPr>
          <p:cNvPr id="2" name="Рисунок 4" descr="Mika_Moroz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/>
          <a:stretch>
            <a:fillRect/>
          </a:stretch>
        </p:blipFill>
        <p:spPr bwMode="auto">
          <a:xfrm>
            <a:off x="0" y="0"/>
            <a:ext cx="6172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4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Тема Offic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400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Compass</vt:lpstr>
      <vt:lpstr>    Російський живопис   Пейзажний живопис  (І. Левітан).  Портрети В. Сєрова  </vt:lpstr>
      <vt:lpstr>Сєров Валентин Олександрович (1865 ̶ 1911), російський живописець  Творчість Сєрова раннього періоду формувалася під впливом реалістичного мистецтва. Великий вплив на Сєрова справив живопис старих майстрів, бачений ним  у музеях Росії й Західної Європи, дружба з М. О. Врубелем.  </vt:lpstr>
      <vt:lpstr>Найвищими досягненнями раннього періоду є портрети-картини «Дівчинка з персиками» (1887), «Дівчина, освітлена сонцем» (1888; обидві в Третьяковськоій галереї). </vt:lpstr>
      <vt:lpstr> З початку 1890-х років портрет став основним жанром у творчості Сєрова, здобуваючи нові риси: психологічно загострену характеристику людини й активно виявлене в ній артистичне начало.</vt:lpstr>
      <vt:lpstr>Відмовившись від багатобарвного, соковитого за кольором живопису другої половини 1880-х років, Валентин Сєров тепер віддавав перевагу одній домінуючій гамі чорно-сірих або коричневих тонів, став користуватися ширшим мазком, що сприяє гостроті передачі натури.</vt:lpstr>
      <vt:lpstr>Імпресіоністичні риси в живописі Сєрова позначаються часом лише в композиційній побудові портрета, у переданні характеру руху моделі.  </vt:lpstr>
      <vt:lpstr>Презентация PowerPoint</vt:lpstr>
      <vt:lpstr>Одночасно у творчості Сєрова розвивався інший, протилежний напрям: він часто писав інтимно-задушевні, камерні портрети, переважно дітей і жінок.          Діти. 1899, Російський музей</vt:lpstr>
      <vt:lpstr>Презентация PowerPoint</vt:lpstr>
      <vt:lpstr>Левітан Ісаак Ілліч (1860 ̶ 1900)  Видатний російський художник, створив пейзаж настрою, у якому образ природи одухотворений людськими почуттями й міркуваннями.  Учень і продовжувач традицій  О. К. Саврасова й В. О. Полєнова, Левітан збагатив пейзажний живопис різноманіттям тем, емоційною глибиною й поетичним сприйняттям.  </vt:lpstr>
      <vt:lpstr>Пейзажі Левітана вражають тонкістю й глибиною, граничним лаконізмом зображення. Художник прагнув передати все барвисте багатство російської природи: вона молода  й радісна.     Весна. Велика вода. 1897</vt:lpstr>
      <vt:lpstr>Золота осінь. 1895</vt:lpstr>
      <vt:lpstr>Березень. 1895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Російський живопис   Пейзажний живопис  (І. Левітан).  Портрети В. Сєрова  </dc:title>
  <dc:creator>User</dc:creator>
  <cp:lastModifiedBy>User</cp:lastModifiedBy>
  <cp:revision>1</cp:revision>
  <dcterms:created xsi:type="dcterms:W3CDTF">2012-06-03T18:19:28Z</dcterms:created>
  <dcterms:modified xsi:type="dcterms:W3CDTF">2012-06-03T18:27:21Z</dcterms:modified>
</cp:coreProperties>
</file>