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1DF616-A954-448C-9E46-CDE7544148B5}" type="datetimeFigureOut">
              <a:rPr lang="ru-RU">
                <a:solidFill>
                  <a:prstClr val="black">
                    <a:tint val="75000"/>
                  </a:prstClr>
                </a:solidFill>
              </a:rPr>
              <a:pPr>
                <a:defRPr/>
              </a:pPr>
              <a:t>03.06.2012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630051C-4319-498A-8814-8F64852C5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8086914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5A99EC-BF09-409D-A589-A0E7C760AF3E}" type="datetimeFigureOut">
              <a:rPr lang="ru-RU">
                <a:solidFill>
                  <a:prstClr val="black">
                    <a:tint val="75000"/>
                  </a:prstClr>
                </a:solidFill>
              </a:rPr>
              <a:pPr>
                <a:defRPr/>
              </a:pPr>
              <a:t>03.06.2012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F74D83-CBEC-45B9-9D03-16E8AFC229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8888262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B8D639-098B-48CF-BE90-CBFFEB2451AF}" type="datetimeFigureOut">
              <a:rPr lang="ru-RU">
                <a:solidFill>
                  <a:prstClr val="black">
                    <a:tint val="75000"/>
                  </a:prstClr>
                </a:solidFill>
              </a:rPr>
              <a:pPr>
                <a:defRPr/>
              </a:pPr>
              <a:t>03.06.2012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9379C5-7CAB-4F2B-8935-C3251D27D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548048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7F1F0D-9A63-49D3-88A2-7E340458AFE1}" type="datetimeFigureOut">
              <a:rPr lang="ru-RU">
                <a:solidFill>
                  <a:prstClr val="black">
                    <a:tint val="75000"/>
                  </a:prstClr>
                </a:solidFill>
              </a:rPr>
              <a:pPr>
                <a:defRPr/>
              </a:pPr>
              <a:t>03.06.2012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CC6B65-1BA7-4BE9-9C1E-A48BC2F599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45494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2D2E52-D83E-49E2-92EF-10B4D60E5EB8}" type="datetimeFigureOut">
              <a:rPr lang="ru-RU">
                <a:solidFill>
                  <a:prstClr val="black">
                    <a:tint val="75000"/>
                  </a:prstClr>
                </a:solidFill>
              </a:rPr>
              <a:pPr>
                <a:defRPr/>
              </a:pPr>
              <a:t>03.06.2012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06BD8F1-6E16-4B39-855E-763B62A3A54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1159248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095C0B-DE92-45A2-BB95-08C66F4E297D}" type="datetimeFigureOut">
              <a:rPr lang="ru-RU">
                <a:solidFill>
                  <a:prstClr val="black">
                    <a:tint val="75000"/>
                  </a:prstClr>
                </a:solidFill>
              </a:rPr>
              <a:pPr>
                <a:defRPr/>
              </a:pPr>
              <a:t>03.06.2012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D6AFA3-5096-4E10-852C-7F90F091FF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117654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88A6E4D-998E-45F9-BB11-24345F9E07CA}" type="datetimeFigureOut">
              <a:rPr lang="ru-RU">
                <a:solidFill>
                  <a:prstClr val="black">
                    <a:tint val="75000"/>
                  </a:prstClr>
                </a:solidFill>
              </a:rPr>
              <a:pPr>
                <a:defRPr/>
              </a:pPr>
              <a:t>03.06.2012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3B462CC-3F05-4721-BB4D-E3CF2BB46D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941586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D7BEE8-38CF-4832-A43A-3E00850A4EB1}" type="datetimeFigureOut">
              <a:rPr lang="ru-RU">
                <a:solidFill>
                  <a:prstClr val="black">
                    <a:tint val="75000"/>
                  </a:prstClr>
                </a:solidFill>
              </a:rPr>
              <a:pPr>
                <a:defRPr/>
              </a:pPr>
              <a:t>03.06.2012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DF11206-CC6F-4D5A-9C44-1F7C658603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60107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584E33-7250-4B48-9284-8F67567C8D93}" type="datetimeFigureOut">
              <a:rPr lang="ru-RU">
                <a:solidFill>
                  <a:prstClr val="black">
                    <a:tint val="75000"/>
                  </a:prstClr>
                </a:solidFill>
              </a:rPr>
              <a:pPr>
                <a:defRPr/>
              </a:pPr>
              <a:t>03.06.2012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1C8A3AB-0961-4C2E-B08E-2AAF2229CA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3718128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5E679F4-0E65-462F-8DDA-2D4EB05D4BAA}" type="datetimeFigureOut">
              <a:rPr lang="ru-RU">
                <a:solidFill>
                  <a:prstClr val="black">
                    <a:tint val="75000"/>
                  </a:prstClr>
                </a:solidFill>
              </a:rPr>
              <a:pPr>
                <a:defRPr/>
              </a:pPr>
              <a:t>03.06.2012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07ED12-E128-4AD2-BEB6-C1BAF0D7E79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006369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BB0B3C-22DC-4446-A1BD-7D72D6BAB468}" type="datetimeFigureOut">
              <a:rPr lang="ru-RU">
                <a:solidFill>
                  <a:prstClr val="black">
                    <a:tint val="75000"/>
                  </a:prstClr>
                </a:solidFill>
              </a:rPr>
              <a:pPr>
                <a:defRPr/>
              </a:pPr>
              <a:t>03.06.2012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6118E6-E462-44F3-98CB-D93666AFE8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464167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1E6216-81FE-42E9-A1F8-DECCD1D16DEC}" type="datetimeFigureOut">
              <a:rPr lang="ru-RU">
                <a:solidFill>
                  <a:prstClr val="black">
                    <a:tint val="75000"/>
                  </a:prstClr>
                </a:solidFill>
              </a:rPr>
              <a:pPr>
                <a:defRPr/>
              </a:pPr>
              <a:t>03.06.2012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8FA5AE-445E-4526-8192-EA1C147F04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4474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g-fotki.yandex.ru/get/13/balet-elf.0/0_5c0d_36295d68_X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relooking.ru/upload/blog/77a/istormodi-2-27.jpg"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aleho.narod.ru/book/img/fokin.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biletleader.ru/db.img/gallery/1-petrouchka-photo_by_damir_yusupov.jpg"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emc.komi.com/03/17/img/096.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biletleader.ru/db.img/gallery/cind3lap12.jpg" TargetMode="External"/><Relationship Id="rId1" Type="http://schemas.openxmlformats.org/officeDocument/2006/relationships/slideLayout" Target="../slideLayouts/slideLayout7.xml"/><Relationship Id="rId6" Type="http://schemas.openxmlformats.org/officeDocument/2006/relationships/hyperlink" Target="http://gallery-mt.narod.ru/images/balet/full/0070-08b.jpg" TargetMode="External"/><Relationship Id="rId5" Type="http://schemas.openxmlformats.org/officeDocument/2006/relationships/image" Target="../media/image24.jpeg"/><Relationship Id="rId4" Type="http://schemas.openxmlformats.org/officeDocument/2006/relationships/hyperlink" Target="http://art.1september.ru/2010/12/main.jp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img0.liveinternet.ru/images/attach/c/1/54/863/54863385_f37ce0ba5404.jpg" TargetMode="External"/><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hyperlink" Target="http://enc.permkultura.ru/getImage.do?object=1804198391&amp;original=1" TargetMode="External"/><Relationship Id="rId1" Type="http://schemas.openxmlformats.org/officeDocument/2006/relationships/slideLayout" Target="../slideLayouts/slideLayout6.xml"/><Relationship Id="rId6" Type="http://schemas.openxmlformats.org/officeDocument/2006/relationships/hyperlink" Target="http://all-photo.ru/portret/photos/25182-0.jpg" TargetMode="External"/><Relationship Id="rId5" Type="http://schemas.openxmlformats.org/officeDocument/2006/relationships/image" Target="../media/image37.jpeg"/><Relationship Id="rId4" Type="http://schemas.openxmlformats.org/officeDocument/2006/relationships/hyperlink" Target="http://megpro.narod.ru/images/vaclav/Niginski1.jpeg" TargetMode="External"/><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hyperlink" Target="http://img0.liveinternet.ru/images/attach/c/0/53/476/53476244_ulanova1.jpg" TargetMode="External"/><Relationship Id="rId5" Type="http://schemas.openxmlformats.org/officeDocument/2006/relationships/image" Target="../media/image44.jpeg"/><Relationship Id="rId4" Type="http://schemas.openxmlformats.org/officeDocument/2006/relationships/hyperlink" Target="http://www.cultinfo.ru/fulltext/1/001/009/001/229756042.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enc.permkultura.ru/getImage.do?object=1804744301&amp;original=1"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59.radikal.ru/i166/1004/73/3a08fc9b12f6.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hyperlink" Target="http://www.mk.ru/upload/article_images/82/5f/9c/495_2705.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eriatricsclub.com/upload/blog/a39/a39218c3523a8ccde1bc80e04c830e7e.jpg" TargetMode="Externa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hyperlink" Target="http://www.mdf.ru/i/photo/014/14645.jp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mmondatastorage.googleapis.com/static.panoramio.com/photos/original/2008968.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g1.liveinternet.ru/images/foto/b/1/512/1476512/f_6200904.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descr="Картинка 53 из 960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88"/>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714480" y="500042"/>
            <a:ext cx="5992346" cy="2308324"/>
          </a:xfrm>
          <a:prstGeom prst="rect">
            <a:avLst/>
          </a:prstGeom>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Російський  </a:t>
            </a:r>
          </a:p>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балет </a:t>
            </a:r>
            <a:endParaRPr lang="ru-RU"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
        <p:nvSpPr>
          <p:cNvPr id="4" name="Rectangle 1"/>
          <p:cNvSpPr>
            <a:spLocks noChangeArrowheads="1"/>
          </p:cNvSpPr>
          <p:nvPr/>
        </p:nvSpPr>
        <p:spPr bwMode="auto">
          <a:xfrm>
            <a:off x="2286000" y="3000375"/>
            <a:ext cx="4857750" cy="1200150"/>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Видатні композитори </a:t>
            </a:r>
            <a: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t/>
            </a:r>
            <a:b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b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і виконавці </a:t>
            </a:r>
            <a:endParaRPr lang="uk-UA" sz="4800" b="1" dirty="0">
              <a:solidFill>
                <a:prstClr val="black"/>
              </a:solidFill>
              <a:effectLst>
                <a:outerShdw blurRad="38100" dist="38100" dir="2700000" algn="tl">
                  <a:srgbClr val="C0C0C0"/>
                </a:outerShdw>
              </a:effectLst>
              <a:latin typeface="Monotype Corsiva" pitchFamily="66" charset="0"/>
            </a:endParaRPr>
          </a:p>
        </p:txBody>
      </p:sp>
      <p:sp>
        <p:nvSpPr>
          <p:cNvPr id="2053" name="Прямоугольник 4"/>
          <p:cNvSpPr>
            <a:spLocks noChangeArrowheads="1"/>
          </p:cNvSpPr>
          <p:nvPr/>
        </p:nvSpPr>
        <p:spPr bwMode="auto">
          <a:xfrm>
            <a:off x="3786188" y="5429250"/>
            <a:ext cx="229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uk-UA" sz="3200" b="1">
                <a:solidFill>
                  <a:prstClr val="black"/>
                </a:solidFill>
                <a:latin typeface="Book Antiqua" pitchFamily="18" charset="0"/>
              </a:rPr>
              <a:t>Урок № 14</a:t>
            </a:r>
            <a:endParaRPr lang="ru-RU" sz="3200">
              <a:solidFill>
                <a:prstClr val="black"/>
              </a:solidFill>
              <a:latin typeface="Book Antiqua" pitchFamily="18" charset="0"/>
            </a:endParaRPr>
          </a:p>
        </p:txBody>
      </p:sp>
    </p:spTree>
    <p:extLst>
      <p:ext uri="{BB962C8B-B14F-4D97-AF65-F5344CB8AC3E}">
        <p14:creationId xmlns:p14="http://schemas.microsoft.com/office/powerpoint/2010/main" val="3917487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0" y="0"/>
            <a:ext cx="9132888"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Картинка 21 из 318">
            <a:hlinkClick r:id="rId2"/>
          </p:cNvPr>
          <p:cNvPicPr>
            <a:picLocks noChangeAspect="1" noChangeArrowheads="1"/>
          </p:cNvPicPr>
          <p:nvPr/>
        </p:nvPicPr>
        <p:blipFill>
          <a:blip r:embed="rId3">
            <a:lum bright="10000"/>
            <a:extLst>
              <a:ext uri="{28A0092B-C50C-407E-A947-70E740481C1C}">
                <a14:useLocalDpi xmlns:a14="http://schemas.microsoft.com/office/drawing/2010/main" val="0"/>
              </a:ext>
            </a:extLst>
          </a:blip>
          <a:srcRect b="14458"/>
          <a:stretch>
            <a:fillRect/>
          </a:stretch>
        </p:blipFill>
        <p:spPr bwMode="auto">
          <a:xfrm>
            <a:off x="0" y="1785938"/>
            <a:ext cx="9132888"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Мариус Петипа"/>
          <p:cNvPicPr>
            <a:picLocks noChangeAspect="1" noChangeArrowheads="1"/>
          </p:cNvPicPr>
          <p:nvPr/>
        </p:nvPicPr>
        <p:blipFill>
          <a:blip r:embed="rId4"/>
          <a:srcRect/>
          <a:stretch>
            <a:fillRect/>
          </a:stretch>
        </p:blipFill>
        <p:spPr bwMode="auto">
          <a:xfrm>
            <a:off x="5357818" y="357166"/>
            <a:ext cx="3519992" cy="4786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Text Box 8"/>
          <p:cNvSpPr txBox="1">
            <a:spLocks noChangeArrowheads="1"/>
          </p:cNvSpPr>
          <p:nvPr/>
        </p:nvSpPr>
        <p:spPr bwMode="auto">
          <a:xfrm>
            <a:off x="3357563" y="5214938"/>
            <a:ext cx="3602037" cy="769937"/>
          </a:xfrm>
          <a:prstGeom prst="rect">
            <a:avLst/>
          </a:prstGeom>
          <a:noFill/>
          <a:ln w="9525">
            <a:noFill/>
            <a:miter lim="800000"/>
            <a:headEnd/>
            <a:tailEnd/>
          </a:ln>
          <a:effectLst/>
        </p:spPr>
        <p:txBody>
          <a:bodyPr wrap="none">
            <a:spAutoFit/>
          </a:bodyPr>
          <a:lstStyle/>
          <a:p>
            <a:pPr>
              <a:defRPr/>
            </a:pPr>
            <a:r>
              <a:rPr lang="ru-RU" sz="4400" b="1" dirty="0" err="1">
                <a:solidFill>
                  <a:srgbClr val="C00000"/>
                </a:solidFill>
                <a:effectLst>
                  <a:outerShdw blurRad="38100" dist="38100" dir="2700000" algn="tl">
                    <a:srgbClr val="000000">
                      <a:alpha val="43137"/>
                    </a:srgbClr>
                  </a:outerShdw>
                </a:effectLst>
              </a:rPr>
              <a:t>Маріус</a:t>
            </a:r>
            <a:r>
              <a:rPr lang="ru-RU" sz="4400" b="1" dirty="0">
                <a:solidFill>
                  <a:srgbClr val="C00000"/>
                </a:solidFill>
                <a:effectLst>
                  <a:outerShdw blurRad="38100" dist="38100" dir="2700000" algn="tl">
                    <a:srgbClr val="000000">
                      <a:alpha val="43137"/>
                    </a:srgbClr>
                  </a:outerShdw>
                </a:effectLst>
              </a:rPr>
              <a:t> </a:t>
            </a:r>
            <a:r>
              <a:rPr lang="ru-RU" sz="4400" b="1" dirty="0" err="1">
                <a:solidFill>
                  <a:srgbClr val="C00000"/>
                </a:solidFill>
                <a:effectLst>
                  <a:outerShdw blurRad="38100" dist="38100" dir="2700000" algn="tl">
                    <a:srgbClr val="000000">
                      <a:alpha val="43137"/>
                    </a:srgbClr>
                  </a:outerShdw>
                </a:effectLst>
              </a:rPr>
              <a:t>Петіпа</a:t>
            </a:r>
            <a:endParaRPr lang="ru-RU" sz="4400" b="1" dirty="0">
              <a:solidFill>
                <a:srgbClr val="C00000"/>
              </a:solidFill>
              <a:effectLst>
                <a:outerShdw blurRad="38100" dist="38100" dir="2700000" algn="tl">
                  <a:srgbClr val="000000">
                    <a:alpha val="43137"/>
                  </a:srgbClr>
                </a:outerShdw>
              </a:effectLst>
            </a:endParaRPr>
          </a:p>
        </p:txBody>
      </p:sp>
      <p:sp>
        <p:nvSpPr>
          <p:cNvPr id="51201" name="Rectangle 1"/>
          <p:cNvSpPr>
            <a:spLocks noChangeArrowheads="1"/>
          </p:cNvSpPr>
          <p:nvPr/>
        </p:nvSpPr>
        <p:spPr bwMode="auto">
          <a:xfrm>
            <a:off x="357188" y="500063"/>
            <a:ext cx="4857750" cy="4400550"/>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b="1" dirty="0">
                <a:solidFill>
                  <a:srgbClr val="F7DA07"/>
                </a:solidFill>
                <a:effectLst>
                  <a:outerShdw blurRad="38100" dist="38100" dir="2700000" algn="tl">
                    <a:srgbClr val="C0C0C0"/>
                  </a:outerShdw>
                </a:effectLst>
                <a:latin typeface="Arial" pitchFamily="34" charset="0"/>
                <a:cs typeface="Times New Roman" pitchFamily="18" charset="0"/>
              </a:rPr>
              <a:t>Величезний внесок у розвиток російського балету зробив </a:t>
            </a:r>
            <a:br>
              <a:rPr lang="uk-UA" b="1" dirty="0">
                <a:solidFill>
                  <a:srgbClr val="F7DA07"/>
                </a:solidFill>
                <a:effectLst>
                  <a:outerShdw blurRad="38100" dist="38100" dir="2700000" algn="tl">
                    <a:srgbClr val="C0C0C0"/>
                  </a:outerShdw>
                </a:effectLst>
                <a:latin typeface="Arial" pitchFamily="34" charset="0"/>
                <a:cs typeface="Times New Roman" pitchFamily="18" charset="0"/>
              </a:rPr>
            </a:br>
            <a:r>
              <a:rPr lang="uk-UA" b="1" dirty="0" err="1">
                <a:solidFill>
                  <a:srgbClr val="F7DA07"/>
                </a:solidFill>
                <a:effectLst>
                  <a:outerShdw blurRad="38100" dist="38100" dir="2700000" algn="tl">
                    <a:srgbClr val="C0C0C0"/>
                  </a:outerShdw>
                </a:effectLst>
                <a:latin typeface="Arial" pitchFamily="34" charset="0"/>
                <a:cs typeface="Times New Roman" pitchFamily="18" charset="0"/>
              </a:rPr>
              <a:t>Маріус</a:t>
            </a:r>
            <a:r>
              <a:rPr lang="uk-UA" b="1" dirty="0">
                <a:solidFill>
                  <a:srgbClr val="F7DA07"/>
                </a:solidFill>
                <a:effectLst>
                  <a:outerShdw blurRad="38100" dist="38100" dir="2700000" algn="tl">
                    <a:srgbClr val="C0C0C0"/>
                  </a:outerShdw>
                </a:effectLst>
                <a:latin typeface="Arial" pitchFamily="34" charset="0"/>
                <a:cs typeface="Times New Roman" pitchFamily="18" charset="0"/>
              </a:rPr>
              <a:t> </a:t>
            </a:r>
            <a:r>
              <a:rPr lang="uk-UA" b="1" dirty="0" err="1">
                <a:solidFill>
                  <a:srgbClr val="F7DA07"/>
                </a:solidFill>
                <a:effectLst>
                  <a:outerShdw blurRad="38100" dist="38100" dir="2700000" algn="tl">
                    <a:srgbClr val="C0C0C0"/>
                  </a:outerShdw>
                </a:effectLst>
                <a:latin typeface="Arial" pitchFamily="34" charset="0"/>
                <a:cs typeface="Times New Roman" pitchFamily="18" charset="0"/>
              </a:rPr>
              <a:t>Петіпа</a:t>
            </a:r>
            <a:r>
              <a:rPr lang="uk-UA" b="1" dirty="0">
                <a:solidFill>
                  <a:srgbClr val="F7DA07"/>
                </a:solidFill>
                <a:effectLst>
                  <a:outerShdw blurRad="38100" dist="38100" dir="2700000" algn="tl">
                    <a:srgbClr val="C0C0C0"/>
                  </a:outerShdw>
                </a:effectLst>
                <a:latin typeface="Arial" pitchFamily="34" charset="0"/>
                <a:cs typeface="Times New Roman" pitchFamily="18" charset="0"/>
              </a:rPr>
              <a:t>, французький артист </a:t>
            </a:r>
            <a:br>
              <a:rPr lang="uk-UA" b="1" dirty="0">
                <a:solidFill>
                  <a:srgbClr val="F7DA07"/>
                </a:solidFill>
                <a:effectLst>
                  <a:outerShdw blurRad="38100" dist="38100" dir="2700000" algn="tl">
                    <a:srgbClr val="C0C0C0"/>
                  </a:outerShdw>
                </a:effectLst>
                <a:latin typeface="Arial" pitchFamily="34" charset="0"/>
                <a:cs typeface="Times New Roman" pitchFamily="18" charset="0"/>
              </a:rPr>
            </a:br>
            <a:r>
              <a:rPr lang="uk-UA" b="1" dirty="0">
                <a:solidFill>
                  <a:srgbClr val="F7DA07"/>
                </a:solidFill>
                <a:effectLst>
                  <a:outerShdw blurRad="38100" dist="38100" dir="2700000" algn="tl">
                    <a:srgbClr val="C0C0C0"/>
                  </a:outerShdw>
                </a:effectLst>
                <a:latin typeface="Arial" pitchFamily="34" charset="0"/>
                <a:cs typeface="Times New Roman" pitchFamily="18" charset="0"/>
              </a:rPr>
              <a:t>і хореограф, що працював у Росії. Найбільший хореограф другої половини XIX століття, він очолював Петербурзьку імператорську балетну трупу, де поставив понад 50 спектаклів, що стали зразками стилю «великого балету», який сформувався в цю епоху в Росії. Співпраця з Чайковським стала для </a:t>
            </a:r>
            <a:r>
              <a:rPr lang="uk-UA" b="1" dirty="0" err="1">
                <a:solidFill>
                  <a:srgbClr val="F7DA07"/>
                </a:solidFill>
                <a:effectLst>
                  <a:outerShdw blurRad="38100" dist="38100" dir="2700000" algn="tl">
                    <a:srgbClr val="C0C0C0"/>
                  </a:outerShdw>
                </a:effectLst>
                <a:latin typeface="Arial" pitchFamily="34" charset="0"/>
                <a:cs typeface="Times New Roman" pitchFamily="18" charset="0"/>
              </a:rPr>
              <a:t>Петіпа</a:t>
            </a:r>
            <a:r>
              <a:rPr lang="uk-UA" b="1" dirty="0">
                <a:solidFill>
                  <a:srgbClr val="F7DA07"/>
                </a:solidFill>
                <a:effectLst>
                  <a:outerShdw blurRad="38100" dist="38100" dir="2700000" algn="tl">
                    <a:srgbClr val="C0C0C0"/>
                  </a:outerShdw>
                </a:effectLst>
                <a:latin typeface="Arial" pitchFamily="34" charset="0"/>
                <a:cs typeface="Times New Roman" pitchFamily="18" charset="0"/>
              </a:rPr>
              <a:t> джерелом натхнення, з якого народилися геніальні твори, </a:t>
            </a:r>
            <a:br>
              <a:rPr lang="uk-UA" b="1" dirty="0">
                <a:solidFill>
                  <a:srgbClr val="F7DA07"/>
                </a:solidFill>
                <a:effectLst>
                  <a:outerShdw blurRad="38100" dist="38100" dir="2700000" algn="tl">
                    <a:srgbClr val="C0C0C0"/>
                  </a:outerShdw>
                </a:effectLst>
                <a:latin typeface="Arial" pitchFamily="34" charset="0"/>
                <a:cs typeface="Times New Roman" pitchFamily="18" charset="0"/>
              </a:rPr>
            </a:br>
            <a:r>
              <a:rPr lang="uk-UA" b="1" dirty="0">
                <a:solidFill>
                  <a:srgbClr val="F7DA07"/>
                </a:solidFill>
                <a:effectLst>
                  <a:outerShdw blurRad="38100" dist="38100" dir="2700000" algn="tl">
                    <a:srgbClr val="C0C0C0"/>
                  </a:outerShdw>
                </a:effectLst>
                <a:latin typeface="Arial" pitchFamily="34" charset="0"/>
                <a:cs typeface="Times New Roman" pitchFamily="18" charset="0"/>
              </a:rPr>
              <a:t>і насамперед «Спляча красуня», де він досяг вершин досконалості.</a:t>
            </a:r>
            <a:endParaRPr lang="uk-UA" sz="2800" b="1" dirty="0">
              <a:solidFill>
                <a:srgbClr val="F7DA07"/>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7796075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circle(in)">
                                      <p:cBhvr>
                                        <p:cTn id="7" dur="2000"/>
                                        <p:tgtEl>
                                          <p:spTgt spid="717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28625" y="1071563"/>
            <a:ext cx="4572000" cy="2862262"/>
          </a:xfrm>
          <a:prstGeom prst="rect">
            <a:avLst/>
          </a:prstGeom>
        </p:spPr>
        <p:txBody>
          <a:bodyPr>
            <a:spAutoFit/>
          </a:bodyPr>
          <a:lstStyle/>
          <a:p>
            <a:pPr algn="r">
              <a:defRPr/>
            </a:pPr>
            <a:r>
              <a:rPr lang="uk-UA" sz="2000" b="1" dirty="0">
                <a:solidFill>
                  <a:srgbClr val="C00000"/>
                </a:solidFill>
                <a:effectLst>
                  <a:outerShdw blurRad="38100" dist="38100" dir="2700000" algn="tl">
                    <a:srgbClr val="000000">
                      <a:alpha val="43137"/>
                    </a:srgbClr>
                  </a:outerShdw>
                </a:effectLst>
              </a:rPr>
              <a:t>Справжній реформатор балетного мистецтва  </a:t>
            </a:r>
            <a:r>
              <a:rPr lang="uk-UA" sz="2000" b="1" dirty="0">
                <a:solidFill>
                  <a:srgbClr val="C00000"/>
                </a:solidFill>
                <a:effectLst>
                  <a:outerShdw blurRad="38100" dist="38100" dir="2700000" algn="tl">
                    <a:srgbClr val="000000">
                      <a:alpha val="43137"/>
                    </a:srgbClr>
                  </a:outerShdw>
                </a:effectLst>
                <a:cs typeface="Calibri"/>
              </a:rPr>
              <a:t>̶</a:t>
            </a:r>
            <a:r>
              <a:rPr lang="uk-UA" sz="2000" b="1" dirty="0">
                <a:solidFill>
                  <a:srgbClr val="C00000"/>
                </a:solidFill>
                <a:effectLst>
                  <a:outerShdw blurRad="38100" dist="38100" dir="2700000" algn="tl">
                    <a:srgbClr val="000000">
                      <a:alpha val="43137"/>
                    </a:srgbClr>
                  </a:outerShdw>
                </a:effectLst>
              </a:rPr>
              <a:t>  Михайло Фокін, що повстав проти традиційної побудови балетної вистави. Він склав новий тип вистави</a:t>
            </a:r>
            <a:r>
              <a:rPr lang="en-US" sz="2000" b="1" dirty="0">
                <a:solidFill>
                  <a:srgbClr val="C00000"/>
                </a:solidFill>
                <a:effectLst>
                  <a:outerShdw blurRad="38100" dist="38100" dir="2700000" algn="tl">
                    <a:srgbClr val="000000">
                      <a:alpha val="43137"/>
                    </a:srgbClr>
                  </a:outerShdw>
                </a:effectLst>
              </a:rPr>
              <a:t> </a:t>
            </a:r>
            <a:r>
              <a:rPr lang="uk-UA" sz="2000" b="1" dirty="0">
                <a:solidFill>
                  <a:srgbClr val="C00000"/>
                </a:solidFill>
                <a:effectLst>
                  <a:outerShdw blurRad="38100" dist="38100" dir="2700000" algn="tl">
                    <a:srgbClr val="000000">
                      <a:alpha val="43137"/>
                    </a:srgbClr>
                  </a:outerShdw>
                </a:effectLst>
              </a:rPr>
              <a:t> </a:t>
            </a:r>
            <a:r>
              <a:rPr lang="uk-UA" sz="2000" b="1" dirty="0">
                <a:solidFill>
                  <a:srgbClr val="C00000"/>
                </a:solidFill>
                <a:effectLst>
                  <a:outerShdw blurRad="38100" dist="38100" dir="2700000" algn="tl">
                    <a:srgbClr val="000000">
                      <a:alpha val="43137"/>
                    </a:srgbClr>
                  </a:outerShdw>
                </a:effectLst>
                <a:cs typeface="Calibri"/>
              </a:rPr>
              <a:t>̶</a:t>
            </a:r>
            <a:r>
              <a:rPr lang="uk-UA" sz="2000" b="1" dirty="0">
                <a:solidFill>
                  <a:srgbClr val="C00000"/>
                </a:solidFill>
                <a:effectLst>
                  <a:outerShdw blurRad="38100" dist="38100" dir="2700000" algn="tl">
                    <a:srgbClr val="000000">
                      <a:alpha val="43137"/>
                    </a:srgbClr>
                  </a:outerShdw>
                </a:effectLst>
              </a:rPr>
              <a:t> </a:t>
            </a:r>
            <a:r>
              <a:rPr lang="en-US" sz="2000" b="1" dirty="0">
                <a:solidFill>
                  <a:srgbClr val="C00000"/>
                </a:solidFill>
                <a:effectLst>
                  <a:outerShdw blurRad="38100" dist="38100" dir="2700000" algn="tl">
                    <a:srgbClr val="000000">
                      <a:alpha val="43137"/>
                    </a:srgbClr>
                  </a:outerShdw>
                </a:effectLst>
              </a:rPr>
              <a:t> </a:t>
            </a:r>
            <a:r>
              <a:rPr lang="uk-UA" sz="2000" b="1" dirty="0">
                <a:solidFill>
                  <a:srgbClr val="C00000"/>
                </a:solidFill>
                <a:effectLst>
                  <a:outerShdw blurRad="38100" dist="38100" dir="2700000" algn="tl">
                    <a:srgbClr val="000000">
                      <a:alpha val="43137"/>
                    </a:srgbClr>
                  </a:outerShdw>
                </a:effectLst>
              </a:rPr>
              <a:t>одноактний балет </a:t>
            </a:r>
            <a:br>
              <a:rPr lang="uk-UA" sz="2000" b="1" dirty="0">
                <a:solidFill>
                  <a:srgbClr val="C00000"/>
                </a:solidFill>
                <a:effectLst>
                  <a:outerShdw blurRad="38100" dist="38100" dir="2700000" algn="tl">
                    <a:srgbClr val="000000">
                      <a:alpha val="43137"/>
                    </a:srgbClr>
                  </a:outerShdw>
                </a:effectLst>
              </a:rPr>
            </a:br>
            <a:r>
              <a:rPr lang="uk-UA" sz="2000" b="1" dirty="0">
                <a:solidFill>
                  <a:srgbClr val="C00000"/>
                </a:solidFill>
                <a:effectLst>
                  <a:outerShdw blurRad="38100" dist="38100" dir="2700000" algn="tl">
                    <a:srgbClr val="000000">
                      <a:alpha val="43137"/>
                    </a:srgbClr>
                  </a:outerShdw>
                </a:effectLst>
              </a:rPr>
              <a:t>із наскрізною дією, стильовою єдністю музики, хореографії та сценографії. На зміну монументальній виставі прийшов одноактний балет-мініатюра. </a:t>
            </a:r>
            <a:endParaRPr lang="ru-RU" sz="20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500063" y="4071938"/>
            <a:ext cx="4500562" cy="2246312"/>
          </a:xfrm>
          <a:prstGeom prst="rect">
            <a:avLst/>
          </a:prstGeom>
        </p:spPr>
        <p:txBody>
          <a:bodyPr>
            <a:spAutoFit/>
          </a:bodyPr>
          <a:lstStyle/>
          <a:p>
            <a:pPr algn="r">
              <a:defRPr/>
            </a:pPr>
            <a:r>
              <a:rPr lang="uk-UA" sz="2000" b="1" dirty="0">
                <a:solidFill>
                  <a:srgbClr val="C00000"/>
                </a:solidFill>
                <a:effectLst>
                  <a:outerShdw blurRad="38100" dist="38100" dir="2700000" algn="tl">
                    <a:srgbClr val="000000">
                      <a:alpha val="43137"/>
                    </a:srgbClr>
                  </a:outerShdw>
                </a:effectLst>
              </a:rPr>
              <a:t>Важливого значення Фокін надавав сценографії. Художники об’єднання «Мир </a:t>
            </a:r>
            <a:r>
              <a:rPr lang="uk-UA" sz="2000" b="1" dirty="0" err="1">
                <a:solidFill>
                  <a:srgbClr val="C00000"/>
                </a:solidFill>
                <a:effectLst>
                  <a:outerShdw blurRad="38100" dist="38100" dir="2700000" algn="tl">
                    <a:srgbClr val="000000">
                      <a:alpha val="43137"/>
                    </a:srgbClr>
                  </a:outerShdw>
                </a:effectLst>
              </a:rPr>
              <a:t>искусства</a:t>
            </a:r>
            <a:r>
              <a:rPr lang="uk-UA" sz="2000" b="1" dirty="0">
                <a:solidFill>
                  <a:srgbClr val="C00000"/>
                </a:solidFill>
                <a:effectLst>
                  <a:outerShdw blurRad="38100" dist="38100" dir="2700000" algn="tl">
                    <a:srgbClr val="000000">
                      <a:alpha val="43137"/>
                    </a:srgbClr>
                  </a:outerShdw>
                </a:effectLst>
              </a:rPr>
              <a:t>» (Л.С. </a:t>
            </a:r>
            <a:r>
              <a:rPr lang="uk-UA" sz="2000" b="1" dirty="0" err="1">
                <a:solidFill>
                  <a:srgbClr val="C00000"/>
                </a:solidFill>
                <a:effectLst>
                  <a:outerShdw blurRad="38100" dist="38100" dir="2700000" algn="tl">
                    <a:srgbClr val="000000">
                      <a:alpha val="43137"/>
                    </a:srgbClr>
                  </a:outerShdw>
                </a:effectLst>
              </a:rPr>
              <a:t>Бакст</a:t>
            </a:r>
            <a:r>
              <a:rPr lang="uk-UA" sz="2000" b="1" dirty="0">
                <a:solidFill>
                  <a:srgbClr val="C00000"/>
                </a:solidFill>
                <a:effectLst>
                  <a:outerShdw blurRad="38100" dist="38100" dir="2700000" algn="tl">
                    <a:srgbClr val="000000">
                      <a:alpha val="43137"/>
                    </a:srgbClr>
                  </a:outerShdw>
                </a:effectLst>
              </a:rPr>
              <a:t>, </a:t>
            </a:r>
            <a:br>
              <a:rPr lang="uk-UA" sz="2000" b="1" dirty="0">
                <a:solidFill>
                  <a:srgbClr val="C00000"/>
                </a:solidFill>
                <a:effectLst>
                  <a:outerShdw blurRad="38100" dist="38100" dir="2700000" algn="tl">
                    <a:srgbClr val="000000">
                      <a:alpha val="43137"/>
                    </a:srgbClr>
                  </a:outerShdw>
                </a:effectLst>
              </a:rPr>
            </a:br>
            <a:r>
              <a:rPr lang="uk-UA" sz="2000" b="1" dirty="0">
                <a:solidFill>
                  <a:srgbClr val="C00000"/>
                </a:solidFill>
                <a:effectLst>
                  <a:outerShdw blurRad="38100" dist="38100" dir="2700000" algn="tl">
                    <a:srgbClr val="000000">
                      <a:alpha val="43137"/>
                    </a:srgbClr>
                  </a:outerShdw>
                </a:effectLst>
              </a:rPr>
              <a:t>О. Н. </a:t>
            </a:r>
            <a:r>
              <a:rPr lang="uk-UA" sz="2000" b="1" dirty="0" err="1">
                <a:solidFill>
                  <a:srgbClr val="C00000"/>
                </a:solidFill>
                <a:effectLst>
                  <a:outerShdw blurRad="38100" dist="38100" dir="2700000" algn="tl">
                    <a:srgbClr val="000000">
                      <a:alpha val="43137"/>
                    </a:srgbClr>
                  </a:outerShdw>
                </a:effectLst>
              </a:rPr>
              <a:t>Бенуа</a:t>
            </a:r>
            <a:r>
              <a:rPr lang="uk-UA" sz="2000" b="1" dirty="0">
                <a:solidFill>
                  <a:srgbClr val="C00000"/>
                </a:solidFill>
                <a:effectLst>
                  <a:outerShdw blurRad="38100" dist="38100" dir="2700000" algn="tl">
                    <a:srgbClr val="000000">
                      <a:alpha val="43137"/>
                    </a:srgbClr>
                  </a:outerShdw>
                </a:effectLst>
              </a:rPr>
              <a:t>, М. К. </a:t>
            </a:r>
            <a:r>
              <a:rPr lang="uk-UA" sz="2000" b="1" dirty="0" err="1">
                <a:solidFill>
                  <a:srgbClr val="C00000"/>
                </a:solidFill>
                <a:effectLst>
                  <a:outerShdw blurRad="38100" dist="38100" dir="2700000" algn="tl">
                    <a:srgbClr val="000000">
                      <a:alpha val="43137"/>
                    </a:srgbClr>
                  </a:outerShdw>
                </a:effectLst>
              </a:rPr>
              <a:t>Реріх</a:t>
            </a:r>
            <a:r>
              <a:rPr lang="uk-UA" sz="2000" b="1" dirty="0">
                <a:solidFill>
                  <a:srgbClr val="C00000"/>
                </a:solidFill>
                <a:effectLst>
                  <a:outerShdw blurRad="38100" dist="38100" dir="2700000" algn="tl">
                    <a:srgbClr val="000000">
                      <a:alpha val="43137"/>
                    </a:srgbClr>
                  </a:outerShdw>
                </a:effectLst>
              </a:rPr>
              <a:t>, К. О. </a:t>
            </a:r>
            <a:r>
              <a:rPr lang="uk-UA" sz="2000" b="1" dirty="0" err="1">
                <a:solidFill>
                  <a:srgbClr val="C00000"/>
                </a:solidFill>
                <a:effectLst>
                  <a:outerShdw blurRad="38100" dist="38100" dir="2700000" algn="tl">
                    <a:srgbClr val="000000">
                      <a:alpha val="43137"/>
                    </a:srgbClr>
                  </a:outerShdw>
                </a:effectLst>
              </a:rPr>
              <a:t>Коровін</a:t>
            </a:r>
            <a:r>
              <a:rPr lang="uk-UA" sz="2000" b="1" dirty="0">
                <a:solidFill>
                  <a:srgbClr val="C00000"/>
                </a:solidFill>
                <a:effectLst>
                  <a:outerShdw blurRad="38100" dist="38100" dir="2700000" algn="tl">
                    <a:srgbClr val="000000">
                      <a:alpha val="43137"/>
                    </a:srgbClr>
                  </a:outerShdw>
                </a:effectLst>
              </a:rPr>
              <a:t>, </a:t>
            </a:r>
            <a:br>
              <a:rPr lang="uk-UA" sz="2000" b="1" dirty="0">
                <a:solidFill>
                  <a:srgbClr val="C00000"/>
                </a:solidFill>
                <a:effectLst>
                  <a:outerShdw blurRad="38100" dist="38100" dir="2700000" algn="tl">
                    <a:srgbClr val="000000">
                      <a:alpha val="43137"/>
                    </a:srgbClr>
                  </a:outerShdw>
                </a:effectLst>
              </a:rPr>
            </a:br>
            <a:r>
              <a:rPr lang="uk-UA" sz="2000" b="1" dirty="0">
                <a:solidFill>
                  <a:srgbClr val="C00000"/>
                </a:solidFill>
                <a:effectLst>
                  <a:outerShdw blurRad="38100" dist="38100" dir="2700000" algn="tl">
                    <a:srgbClr val="000000">
                      <a:alpha val="43137"/>
                    </a:srgbClr>
                  </a:outerShdw>
                </a:effectLst>
              </a:rPr>
              <a:t>А. Я. Головін) що оформлювали постановки Фокіна, стали їх повноправними співавторами. </a:t>
            </a:r>
            <a:endParaRPr lang="ru-RU" sz="2000" b="1" dirty="0">
              <a:solidFill>
                <a:srgbClr val="C00000"/>
              </a:solidFill>
              <a:effectLst>
                <a:outerShdw blurRad="38100" dist="38100" dir="2700000" algn="tl">
                  <a:srgbClr val="000000">
                    <a:alpha val="43137"/>
                  </a:srgbClr>
                </a:outerShdw>
              </a:effectLst>
            </a:endParaRPr>
          </a:p>
        </p:txBody>
      </p:sp>
      <p:pic>
        <p:nvPicPr>
          <p:cNvPr id="52228" name="Picture 4" descr="Картинка 18 из 318">
            <a:hlinkClick r:id="rId2"/>
          </p:cNvPr>
          <p:cNvPicPr>
            <a:picLocks noChangeAspect="1" noChangeArrowheads="1"/>
          </p:cNvPicPr>
          <p:nvPr/>
        </p:nvPicPr>
        <p:blipFill>
          <a:blip r:embed="rId3"/>
          <a:srcRect b="15624"/>
          <a:stretch>
            <a:fillRect/>
          </a:stretch>
        </p:blipFill>
        <p:spPr bwMode="auto">
          <a:xfrm>
            <a:off x="6778625" y="1857375"/>
            <a:ext cx="2257425" cy="3214688"/>
          </a:xfrm>
          <a:prstGeom prst="rect">
            <a:avLst/>
          </a:prstGeom>
          <a:ln>
            <a:noFill/>
          </a:ln>
          <a:effectLst>
            <a:outerShdw blurRad="292100" dist="139700" dir="2700000" algn="tl" rotWithShape="0">
              <a:srgbClr val="333333">
                <a:alpha val="65000"/>
              </a:srgbClr>
            </a:outerShdw>
          </a:effectLst>
        </p:spPr>
      </p:pic>
      <p:pic>
        <p:nvPicPr>
          <p:cNvPr id="52230" name="Picture 6" descr="Картинка 3 из 318">
            <a:hlinkClick r:id="rId4"/>
          </p:cNvPr>
          <p:cNvPicPr>
            <a:picLocks noChangeAspect="1" noChangeArrowheads="1"/>
          </p:cNvPicPr>
          <p:nvPr/>
        </p:nvPicPr>
        <p:blipFill>
          <a:blip r:embed="rId5"/>
          <a:srcRect b="9999"/>
          <a:stretch>
            <a:fillRect/>
          </a:stretch>
        </p:blipFill>
        <p:spPr bwMode="auto">
          <a:xfrm>
            <a:off x="5357813" y="4286250"/>
            <a:ext cx="1643062" cy="2182813"/>
          </a:xfrm>
          <a:prstGeom prst="rect">
            <a:avLst/>
          </a:prstGeom>
          <a:ln>
            <a:noFill/>
          </a:ln>
          <a:effectLst>
            <a:outerShdw blurRad="292100" dist="139700" dir="2700000" algn="tl" rotWithShape="0">
              <a:srgbClr val="333333">
                <a:alpha val="65000"/>
              </a:srgbClr>
            </a:outerShdw>
          </a:effectLst>
        </p:spPr>
      </p:pic>
      <p:pic>
        <p:nvPicPr>
          <p:cNvPr id="52226" name="Picture 2" descr="Михаил Фокин"/>
          <p:cNvPicPr>
            <a:picLocks noChangeAspect="1" noChangeArrowheads="1"/>
          </p:cNvPicPr>
          <p:nvPr/>
        </p:nvPicPr>
        <p:blipFill>
          <a:blip r:embed="rId6"/>
          <a:srcRect/>
          <a:stretch>
            <a:fillRect/>
          </a:stretch>
        </p:blipFill>
        <p:spPr bwMode="auto">
          <a:xfrm>
            <a:off x="5076056" y="116632"/>
            <a:ext cx="2000264" cy="3183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428596" y="214290"/>
            <a:ext cx="4147289" cy="707886"/>
          </a:xfrm>
          <a:prstGeom prst="rect">
            <a:avLst/>
          </a:prstGeom>
        </p:spPr>
        <p:txBody>
          <a:bodyPr wrap="none">
            <a:spAutoFit/>
          </a:bodyPr>
          <a:lstStyle/>
          <a:p>
            <a:pPr>
              <a:defRPr/>
            </a:pPr>
            <a:r>
              <a:rPr lang="uk-UA"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Михайло Фокін</a:t>
            </a:r>
            <a:endParaRPr lang="ru-RU"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741539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lfire.com/wp-content/uploads/2008/05/dyagilev.jpg"/>
          <p:cNvPicPr>
            <a:picLocks noChangeAspect="1" noChangeArrowheads="1"/>
          </p:cNvPicPr>
          <p:nvPr/>
        </p:nvPicPr>
        <p:blipFill>
          <a:blip r:embed="rId2"/>
          <a:srcRect/>
          <a:stretch>
            <a:fillRect/>
          </a:stretch>
        </p:blipFill>
        <p:spPr bwMode="auto">
          <a:xfrm>
            <a:off x="5934073" y="0"/>
            <a:ext cx="3209927" cy="4391432"/>
          </a:xfrm>
          <a:prstGeom prst="rect">
            <a:avLst/>
          </a:prstGeom>
          <a:noFill/>
          <a:effectLst>
            <a:softEdge rad="317500"/>
          </a:effectLst>
        </p:spPr>
      </p:pic>
      <p:sp>
        <p:nvSpPr>
          <p:cNvPr id="4" name="Прямоугольник 3"/>
          <p:cNvSpPr/>
          <p:nvPr/>
        </p:nvSpPr>
        <p:spPr>
          <a:xfrm>
            <a:off x="285720" y="214290"/>
            <a:ext cx="6287299" cy="707886"/>
          </a:xfrm>
          <a:prstGeom prst="rect">
            <a:avLst/>
          </a:prstGeom>
        </p:spPr>
        <p:txBody>
          <a:bodyPr wrap="none">
            <a:spAutoFit/>
          </a:bodyPr>
          <a:lstStyle/>
          <a:p>
            <a:pPr>
              <a:defRPr/>
            </a:pPr>
            <a:r>
              <a:rPr lang="uk-UA"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Сергій Павлович Дягілєв</a:t>
            </a:r>
            <a:endParaRPr lang="ru-RU"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5" name="Прямоугольник 4"/>
          <p:cNvSpPr/>
          <p:nvPr/>
        </p:nvSpPr>
        <p:spPr>
          <a:xfrm>
            <a:off x="428625" y="1071563"/>
            <a:ext cx="5143500" cy="1938337"/>
          </a:xfrm>
          <a:prstGeom prst="rect">
            <a:avLst/>
          </a:prstGeom>
        </p:spPr>
        <p:txBody>
          <a:bodyPr>
            <a:spAutoFit/>
          </a:bodyPr>
          <a:lstStyle/>
          <a:p>
            <a:pPr algn="just">
              <a:defRPr/>
            </a:pPr>
            <a:r>
              <a:rPr lang="uk-UA" sz="2000" b="1" dirty="0">
                <a:solidFill>
                  <a:srgbClr val="C00000"/>
                </a:solidFill>
                <a:effectLst>
                  <a:outerShdw blurRad="38100" dist="38100" dir="2700000" algn="tl">
                    <a:srgbClr val="000000">
                      <a:alpha val="43137"/>
                    </a:srgbClr>
                  </a:outerShdw>
                </a:effectLst>
              </a:rPr>
              <a:t>Сергій Павлович Дягілєв </a:t>
            </a:r>
            <a:r>
              <a:rPr lang="uk-UA" sz="2000" b="1" dirty="0">
                <a:solidFill>
                  <a:srgbClr val="C00000"/>
                </a:solidFill>
                <a:effectLst>
                  <a:outerShdw blurRad="38100" dist="38100" dir="2700000" algn="tl">
                    <a:srgbClr val="000000">
                      <a:alpha val="43137"/>
                    </a:srgbClr>
                  </a:outerShdw>
                </a:effectLst>
                <a:cs typeface="Calibri"/>
              </a:rPr>
              <a:t>̶</a:t>
            </a:r>
            <a:r>
              <a:rPr lang="uk-UA" sz="2000" b="1" dirty="0">
                <a:solidFill>
                  <a:srgbClr val="C00000"/>
                </a:solidFill>
                <a:effectLst>
                  <a:outerShdw blurRad="38100" dist="38100" dir="2700000" algn="tl">
                    <a:srgbClr val="000000">
                      <a:alpha val="43137"/>
                    </a:srgbClr>
                  </a:outerShdw>
                </a:effectLst>
              </a:rPr>
              <a:t> меценат, першовідкривач талантів, автор зухвалих проектів і в цьому розумінні </a:t>
            </a:r>
            <a:r>
              <a:rPr lang="uk-UA" sz="2000" b="1" dirty="0">
                <a:solidFill>
                  <a:srgbClr val="C00000"/>
                </a:solidFill>
                <a:effectLst>
                  <a:outerShdw blurRad="38100" dist="38100" dir="2700000" algn="tl">
                    <a:srgbClr val="000000">
                      <a:alpha val="43137"/>
                    </a:srgbClr>
                  </a:outerShdw>
                </a:effectLst>
                <a:cs typeface="Calibri"/>
              </a:rPr>
              <a:t>̶</a:t>
            </a:r>
            <a:r>
              <a:rPr lang="uk-UA" sz="2000" b="1" dirty="0">
                <a:solidFill>
                  <a:srgbClr val="C00000"/>
                </a:solidFill>
                <a:effectLst>
                  <a:outerShdw blurRad="38100" dist="38100" dir="2700000" algn="tl">
                    <a:srgbClr val="000000">
                      <a:alpha val="43137"/>
                    </a:srgbClr>
                  </a:outerShdw>
                </a:effectLst>
              </a:rPr>
              <a:t> борець, гравець. У 1898 р. починає видавати перший у Росії художній журнал «Мир </a:t>
            </a:r>
            <a:r>
              <a:rPr lang="ru-RU" sz="2000" b="1" dirty="0">
                <a:solidFill>
                  <a:srgbClr val="C00000"/>
                </a:solidFill>
                <a:effectLst>
                  <a:outerShdw blurRad="38100" dist="38100" dir="2700000" algn="tl">
                    <a:srgbClr val="000000">
                      <a:alpha val="43137"/>
                    </a:srgbClr>
                  </a:outerShdw>
                </a:effectLst>
              </a:rPr>
              <a:t>искусства</a:t>
            </a:r>
            <a:r>
              <a:rPr lang="uk-UA" sz="2000" b="1" dirty="0">
                <a:solidFill>
                  <a:srgbClr val="C00000"/>
                </a:solidFill>
                <a:effectLst>
                  <a:outerShdw blurRad="38100" dist="38100" dir="2700000" algn="tl">
                    <a:srgbClr val="000000">
                      <a:alpha val="43137"/>
                    </a:srgbClr>
                  </a:outerShdw>
                </a:effectLst>
              </a:rPr>
              <a:t>». </a:t>
            </a:r>
            <a:endParaRPr lang="ru-RU" sz="2000" b="1" dirty="0">
              <a:solidFill>
                <a:srgbClr val="C00000"/>
              </a:solidFill>
              <a:effectLst>
                <a:outerShdw blurRad="38100" dist="38100" dir="2700000" algn="tl">
                  <a:srgbClr val="000000">
                    <a:alpha val="43137"/>
                  </a:srgbClr>
                </a:outerShdw>
              </a:effectLst>
            </a:endParaRPr>
          </a:p>
        </p:txBody>
      </p:sp>
      <p:sp>
        <p:nvSpPr>
          <p:cNvPr id="6" name="Прямоугольник 5"/>
          <p:cNvSpPr/>
          <p:nvPr/>
        </p:nvSpPr>
        <p:spPr>
          <a:xfrm>
            <a:off x="428625" y="2928938"/>
            <a:ext cx="5214938" cy="1016000"/>
          </a:xfrm>
          <a:prstGeom prst="rect">
            <a:avLst/>
          </a:prstGeom>
        </p:spPr>
        <p:txBody>
          <a:bodyPr>
            <a:spAutoFit/>
          </a:bodyPr>
          <a:lstStyle/>
          <a:p>
            <a:pPr algn="just">
              <a:defRPr/>
            </a:pPr>
            <a:r>
              <a:rPr lang="uk-UA" sz="2000" b="1" dirty="0">
                <a:solidFill>
                  <a:srgbClr val="C00000"/>
                </a:solidFill>
                <a:effectLst>
                  <a:outerShdw blurRad="38100" dist="38100" dir="2700000" algn="tl">
                    <a:srgbClr val="000000">
                      <a:alpha val="43137"/>
                    </a:srgbClr>
                  </a:outerShdw>
                </a:effectLst>
              </a:rPr>
              <a:t>Із 1909 року Дягілєв організовує щорічні гастролі російського балету «Російські сезони» до Парижа. </a:t>
            </a:r>
            <a:endParaRPr lang="ru-RU" sz="2000" b="1" dirty="0">
              <a:solidFill>
                <a:srgbClr val="C00000"/>
              </a:solidFill>
              <a:effectLst>
                <a:outerShdw blurRad="38100" dist="38100" dir="2700000" algn="tl">
                  <a:srgbClr val="000000">
                    <a:alpha val="43137"/>
                  </a:srgbClr>
                </a:outerShdw>
              </a:effectLst>
            </a:endParaRPr>
          </a:p>
        </p:txBody>
      </p:sp>
      <p:sp>
        <p:nvSpPr>
          <p:cNvPr id="2049" name="Rectangle 1"/>
          <p:cNvSpPr>
            <a:spLocks noChangeArrowheads="1"/>
          </p:cNvSpPr>
          <p:nvPr/>
        </p:nvSpPr>
        <p:spPr bwMode="auto">
          <a:xfrm>
            <a:off x="285750" y="4286250"/>
            <a:ext cx="8572500" cy="2032000"/>
          </a:xfrm>
          <a:prstGeom prst="rect">
            <a:avLst/>
          </a:prstGeom>
          <a:noFill/>
          <a:ln w="9525">
            <a:noFill/>
            <a:miter lim="800000"/>
            <a:headEnd/>
            <a:tailEnd/>
          </a:ln>
          <a:effectLst/>
        </p:spPr>
        <p:txBody>
          <a:bodyPr anchor="ctr">
            <a:spAutoFit/>
          </a:bodyPr>
          <a:lstStyle/>
          <a:p>
            <a:pPr algn="just">
              <a:defRPr/>
            </a:pP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Видатні композитори Стравінський, Дебюссі,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Равель</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Прокоф</a:t>
            </a:r>
            <a:r>
              <a:rPr lang="uk-UA" b="1" dirty="0" err="1">
                <a:solidFill>
                  <a:srgbClr val="002060"/>
                </a:solidFill>
                <a:effectLst>
                  <a:outerShdw blurRad="38100" dist="38100" dir="2700000" algn="tl">
                    <a:srgbClr val="000000">
                      <a:alpha val="43137"/>
                    </a:srgbClr>
                  </a:outerShdw>
                </a:effectLst>
                <a:cs typeface="Calibri"/>
              </a:rPr>
              <a:t>ʼ</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єв</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b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b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де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Фалья</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Саті</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Набоков створювали нову й оригінальну музику для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дягілєвських</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балетів. Чудові художники були авторами декорацій </a:t>
            </a:r>
            <a:b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b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і костюмів, що стали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хрестомaтійними</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Олександр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Бенуа</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Леон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Бакст</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Микола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Реріх</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Мстислав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Добужинський</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Наталя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Гончарова</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Михайло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Ларіонов</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Пабло</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Пікассо</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Анрі</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Arial" pitchFamily="34" charset="0"/>
                <a:cs typeface="Arial" pitchFamily="34" charset="0"/>
              </a:rPr>
              <a:t>Матісс</a:t>
            </a:r>
            <a:r>
              <a:rPr lang="uk-UA" b="1" dirty="0">
                <a:solidFill>
                  <a:srgbClr val="002060"/>
                </a:solidFill>
                <a:effectLst>
                  <a:outerShdw blurRad="38100" dist="38100" dir="2700000" algn="tl">
                    <a:srgbClr val="000000">
                      <a:alpha val="43137"/>
                    </a:srgbClr>
                  </a:outerShdw>
                </a:effectLst>
                <a:latin typeface="Arial" pitchFamily="34" charset="0"/>
                <a:cs typeface="Arial" pitchFamily="34" charset="0"/>
              </a:rPr>
              <a:t> і Наум Габо! Їхній незвичайний талант, відчуття кольору, пропорцій дозволяли творити чудеса... </a:t>
            </a:r>
            <a:endParaRPr lang="ru-RU"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905467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214290"/>
            <a:ext cx="6817059" cy="646331"/>
          </a:xfrm>
          <a:prstGeom prst="rect">
            <a:avLst/>
          </a:prstGeom>
        </p:spPr>
        <p:txBody>
          <a:bodyPr wrap="none">
            <a:spAutoFit/>
          </a:bodyPr>
          <a:lstStyle/>
          <a:p>
            <a:pPr>
              <a:defRPr/>
            </a:pPr>
            <a:r>
              <a:rPr lang="uk-UA"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Ігор Федорович Стравінський</a:t>
            </a:r>
            <a:endParaRPr lang="ru-RU"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2857500" y="857250"/>
            <a:ext cx="5857875" cy="923925"/>
          </a:xfrm>
          <a:prstGeom prst="rect">
            <a:avLst/>
          </a:prstGeom>
        </p:spPr>
        <p:txBody>
          <a:bodyPr>
            <a:spAutoFit/>
          </a:bodyPr>
          <a:lstStyle/>
          <a:p>
            <a:pPr algn="just">
              <a:defRPr/>
            </a:pPr>
            <a:r>
              <a:rPr lang="uk-UA" b="1" dirty="0">
                <a:solidFill>
                  <a:srgbClr val="002060"/>
                </a:solidFill>
                <a:effectLst>
                  <a:outerShdw blurRad="38100" dist="38100" dir="2700000" algn="tl">
                    <a:srgbClr val="000000">
                      <a:alpha val="43137"/>
                    </a:srgbClr>
                  </a:outerShdw>
                </a:effectLst>
              </a:rPr>
              <a:t>Композитор  зі світовим ім'ям. Його однаково вважають своїм видатним співвітчизником і росіяни, і українці, </a:t>
            </a:r>
            <a:br>
              <a:rPr lang="uk-UA" b="1" dirty="0">
                <a:solidFill>
                  <a:srgbClr val="002060"/>
                </a:solidFill>
                <a:effectLst>
                  <a:outerShdw blurRad="38100" dist="38100" dir="2700000" algn="tl">
                    <a:srgbClr val="000000">
                      <a:alpha val="43137"/>
                    </a:srgbClr>
                  </a:outerShdw>
                </a:effectLst>
              </a:rPr>
            </a:br>
            <a:r>
              <a:rPr lang="uk-UA" b="1" dirty="0">
                <a:solidFill>
                  <a:srgbClr val="002060"/>
                </a:solidFill>
                <a:effectLst>
                  <a:outerShdw blurRad="38100" dist="38100" dir="2700000" algn="tl">
                    <a:srgbClr val="000000">
                      <a:alpha val="43137"/>
                    </a:srgbClr>
                  </a:outerShdw>
                </a:effectLst>
              </a:rPr>
              <a:t>а також громадяни США.</a:t>
            </a:r>
            <a:endParaRPr lang="ru-RU" b="1" dirty="0">
              <a:solidFill>
                <a:srgbClr val="002060"/>
              </a:solidFill>
              <a:effectLst>
                <a:outerShdw blurRad="38100" dist="38100" dir="2700000" algn="tl">
                  <a:srgbClr val="000000">
                    <a:alpha val="43137"/>
                  </a:srgbClr>
                </a:outerShdw>
              </a:effectLst>
            </a:endParaRPr>
          </a:p>
        </p:txBody>
      </p:sp>
      <p:pic>
        <p:nvPicPr>
          <p:cNvPr id="56324" name="Picture 4" descr="Картинка 21 из 1002">
            <a:hlinkClick r:id="rId2"/>
          </p:cNvPr>
          <p:cNvPicPr>
            <a:picLocks noChangeAspect="1" noChangeArrowheads="1"/>
          </p:cNvPicPr>
          <p:nvPr/>
        </p:nvPicPr>
        <p:blipFill>
          <a:blip r:embed="rId3"/>
          <a:srcRect t="21449"/>
          <a:stretch>
            <a:fillRect/>
          </a:stretch>
        </p:blipFill>
        <p:spPr bwMode="auto">
          <a:xfrm>
            <a:off x="2071688" y="3643313"/>
            <a:ext cx="5500687" cy="2878137"/>
          </a:xfrm>
          <a:prstGeom prst="rect">
            <a:avLst/>
          </a:prstGeom>
          <a:ln>
            <a:noFill/>
          </a:ln>
          <a:effectLst>
            <a:outerShdw blurRad="292100" dist="139700" dir="2700000" algn="tl" rotWithShape="0">
              <a:srgbClr val="333333">
                <a:alpha val="65000"/>
              </a:srgbClr>
            </a:outerShdw>
          </a:effectLst>
        </p:spPr>
      </p:pic>
      <p:pic>
        <p:nvPicPr>
          <p:cNvPr id="56328" name="Picture 8" descr="Картинка 44 из 1002">
            <a:hlinkClick r:id="rId4"/>
          </p:cNvPr>
          <p:cNvPicPr>
            <a:picLocks noChangeAspect="1" noChangeArrowheads="1"/>
          </p:cNvPicPr>
          <p:nvPr/>
        </p:nvPicPr>
        <p:blipFill>
          <a:blip r:embed="rId5"/>
          <a:srcRect/>
          <a:stretch>
            <a:fillRect/>
          </a:stretch>
        </p:blipFill>
        <p:spPr bwMode="auto">
          <a:xfrm flipH="1">
            <a:off x="428596" y="1214422"/>
            <a:ext cx="2614414"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3571875" y="1785938"/>
            <a:ext cx="5214938" cy="2246312"/>
          </a:xfrm>
          <a:prstGeom prst="rect">
            <a:avLst/>
          </a:prstGeom>
        </p:spPr>
        <p:txBody>
          <a:bodyPr>
            <a:spAutoFit/>
          </a:bodyPr>
          <a:lstStyle/>
          <a:p>
            <a:pPr algn="just">
              <a:defRPr/>
            </a:pPr>
            <a:r>
              <a:rPr lang="uk-UA" sz="2000" b="1" dirty="0">
                <a:solidFill>
                  <a:srgbClr val="C00000"/>
                </a:solidFill>
                <a:effectLst>
                  <a:outerShdw blurRad="38100" dist="38100" dir="2700000" algn="tl">
                    <a:srgbClr val="000000">
                      <a:alpha val="43137"/>
                    </a:srgbClr>
                  </a:outerShdw>
                </a:effectLst>
              </a:rPr>
              <a:t>Для </a:t>
            </a:r>
            <a:r>
              <a:rPr lang="uk-UA" sz="2000" b="1" dirty="0" err="1">
                <a:solidFill>
                  <a:srgbClr val="C00000"/>
                </a:solidFill>
                <a:effectLst>
                  <a:outerShdw blurRad="38100" dist="38100" dir="2700000" algn="tl">
                    <a:srgbClr val="000000">
                      <a:alpha val="43137"/>
                    </a:srgbClr>
                  </a:outerShdw>
                </a:effectLst>
              </a:rPr>
              <a:t>Дягілєвських</a:t>
            </a:r>
            <a:r>
              <a:rPr lang="uk-UA" sz="2000" b="1" dirty="0">
                <a:solidFill>
                  <a:srgbClr val="C00000"/>
                </a:solidFill>
                <a:effectLst>
                  <a:outerShdw blurRad="38100" dist="38100" dir="2700000" algn="tl">
                    <a:srgbClr val="000000">
                      <a:alpha val="43137"/>
                    </a:srgbClr>
                  </a:outerShdw>
                </a:effectLst>
              </a:rPr>
              <a:t> сезонів він написав балети «Жар-птиця», «Петрушка» і «Весна священна», які відіграли значну роль </a:t>
            </a:r>
            <a:br>
              <a:rPr lang="uk-UA" sz="2000" b="1" dirty="0">
                <a:solidFill>
                  <a:srgbClr val="C00000"/>
                </a:solidFill>
                <a:effectLst>
                  <a:outerShdw blurRad="38100" dist="38100" dir="2700000" algn="tl">
                    <a:srgbClr val="000000">
                      <a:alpha val="43137"/>
                    </a:srgbClr>
                  </a:outerShdw>
                </a:effectLst>
              </a:rPr>
            </a:br>
            <a:r>
              <a:rPr lang="uk-UA" sz="2000" b="1" dirty="0">
                <a:solidFill>
                  <a:srgbClr val="C00000"/>
                </a:solidFill>
                <a:effectLst>
                  <a:outerShdw blurRad="38100" dist="38100" dir="2700000" algn="tl">
                    <a:srgbClr val="000000">
                      <a:alpha val="43137"/>
                    </a:srgbClr>
                  </a:outerShdw>
                </a:effectLst>
              </a:rPr>
              <a:t>у популяризації російської культури в Європі,  сприяли  становленню моди на все російське.</a:t>
            </a:r>
            <a:endParaRPr lang="ru-RU" sz="2000" b="1" dirty="0">
              <a:solidFill>
                <a:srgbClr val="C00000"/>
              </a:solidFill>
              <a:effectLst>
                <a:outerShdw blurRad="38100" dist="38100" dir="2700000" algn="tl">
                  <a:srgbClr val="000000">
                    <a:alpha val="43137"/>
                  </a:srgbClr>
                </a:outerShdw>
              </a:effectLst>
            </a:endParaRPr>
          </a:p>
          <a:p>
            <a:pPr algn="just">
              <a:defRPr/>
            </a:pPr>
            <a:endParaRPr lang="ru-RU"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21699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6661888" cy="646331"/>
          </a:xfrm>
          <a:prstGeom prst="rect">
            <a:avLst/>
          </a:prstGeom>
        </p:spPr>
        <p:txBody>
          <a:bodyPr wrap="none">
            <a:spAutoFit/>
          </a:bodyPr>
          <a:lstStyle/>
          <a:p>
            <a:pPr>
              <a:defRPr/>
            </a:pPr>
            <a:r>
              <a:rPr lang="uk-UA"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Сергій Сергійович </a:t>
            </a:r>
            <a:r>
              <a:rPr lang="uk-UA" sz="3600" b="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Прокоф</a:t>
            </a:r>
            <a:r>
              <a:rPr lang="uk-UA" sz="3600" b="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cs typeface="Calibri"/>
              </a:rPr>
              <a:t>ʼ</a:t>
            </a:r>
            <a:r>
              <a:rPr lang="uk-UA" sz="3600" b="1" cap="all"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єв</a:t>
            </a:r>
            <a:r>
              <a:rPr lang="uk-UA"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endParaRPr lang="ru-RU"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pic>
        <p:nvPicPr>
          <p:cNvPr id="15363" name="Picture 2" descr="Картинка 22 из 20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714500"/>
            <a:ext cx="3786188"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Картинка 23 из 201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063" y="1500188"/>
            <a:ext cx="2341562"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Прямоугольник 5"/>
          <p:cNvSpPr>
            <a:spLocks noChangeArrowheads="1"/>
          </p:cNvSpPr>
          <p:nvPr/>
        </p:nvSpPr>
        <p:spPr bwMode="auto">
          <a:xfrm>
            <a:off x="285750" y="785813"/>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b="1">
                <a:solidFill>
                  <a:prstClr val="black"/>
                </a:solidFill>
                <a:latin typeface="Arial" pitchFamily="34" charset="0"/>
                <a:cs typeface="Arial" pitchFamily="34" charset="0"/>
              </a:rPr>
              <a:t>Видатний композитор-новатор, піаніст і диригент народився в селі Сонцівка, нині село Красне Червоноармійського району Донецької області.</a:t>
            </a:r>
            <a:endParaRPr lang="ru-RU" b="1">
              <a:solidFill>
                <a:prstClr val="black"/>
              </a:solidFill>
              <a:latin typeface="Arial" pitchFamily="34" charset="0"/>
              <a:cs typeface="Arial" pitchFamily="34" charset="0"/>
            </a:endParaRPr>
          </a:p>
        </p:txBody>
      </p:sp>
      <p:sp>
        <p:nvSpPr>
          <p:cNvPr id="15366" name="Прямоугольник 6"/>
          <p:cNvSpPr>
            <a:spLocks noChangeArrowheads="1"/>
          </p:cNvSpPr>
          <p:nvPr/>
        </p:nvSpPr>
        <p:spPr bwMode="auto">
          <a:xfrm>
            <a:off x="428625" y="4714875"/>
            <a:ext cx="6429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b="1">
                <a:solidFill>
                  <a:prstClr val="black"/>
                </a:solidFill>
                <a:latin typeface="Arial" pitchFamily="34" charset="0"/>
                <a:cs typeface="Arial" pitchFamily="34" charset="0"/>
              </a:rPr>
              <a:t>Створив балети «Сталевий скок» і «Блудний син», «Казка про блазня, який сімох блазнів пережартував», «Ромео й Джульєтта», «Розповідь про кам’яну квітку». 1930 року для театру «Гранд-Опера» був написаний балет «На Дніпрі». Балет «Попелюшка» отримав </a:t>
            </a:r>
            <a:br>
              <a:rPr lang="uk-UA" b="1">
                <a:solidFill>
                  <a:prstClr val="black"/>
                </a:solidFill>
                <a:latin typeface="Arial" pitchFamily="34" charset="0"/>
                <a:cs typeface="Arial" pitchFamily="34" charset="0"/>
              </a:rPr>
            </a:br>
            <a:r>
              <a:rPr lang="uk-UA" b="1">
                <a:solidFill>
                  <a:prstClr val="black"/>
                </a:solidFill>
                <a:latin typeface="Arial" pitchFamily="34" charset="0"/>
                <a:cs typeface="Arial" pitchFamily="34" charset="0"/>
              </a:rPr>
              <a:t>у 1946 році Державну премію СРСР.</a:t>
            </a:r>
            <a:endParaRPr lang="ru-RU" b="1">
              <a:solidFill>
                <a:prstClr val="black"/>
              </a:solidFill>
              <a:latin typeface="Arial" pitchFamily="34" charset="0"/>
              <a:cs typeface="Arial" pitchFamily="34" charset="0"/>
            </a:endParaRPr>
          </a:p>
        </p:txBody>
      </p:sp>
      <p:pic>
        <p:nvPicPr>
          <p:cNvPr id="15367" name="Picture 4" descr="Картинка 116 из 201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r="37"/>
          <a:stretch>
            <a:fillRect/>
          </a:stretch>
        </p:blipFill>
        <p:spPr bwMode="auto">
          <a:xfrm>
            <a:off x="7143750" y="4214813"/>
            <a:ext cx="1714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2237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41248"/>
          </a:xfrm>
          <a:ln>
            <a:miter lim="800000"/>
            <a:headEnd/>
            <a:tailEnd/>
          </a:ln>
          <a:extLst/>
        </p:spPr>
        <p:txBody>
          <a:bodyPr rtlCol="0">
            <a:normAutofit/>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Ганна Павлівна  Павлова</a:t>
            </a:r>
            <a:endPar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C:\Users\я\Pictures\Балет\А.Павлова"/>
          <p:cNvPicPr>
            <a:picLocks noChangeAspect="1" noChangeArrowheads="1"/>
          </p:cNvPicPr>
          <p:nvPr/>
        </p:nvPicPr>
        <p:blipFill>
          <a:blip r:embed="rId2"/>
          <a:srcRect/>
          <a:stretch>
            <a:fillRect/>
          </a:stretch>
        </p:blipFill>
        <p:spPr bwMode="auto">
          <a:xfrm>
            <a:off x="5857884" y="1643050"/>
            <a:ext cx="1357322" cy="2652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я\Pictures\Балет\А.Павлова2"/>
          <p:cNvPicPr>
            <a:picLocks noChangeAspect="1" noChangeArrowheads="1"/>
          </p:cNvPicPr>
          <p:nvPr/>
        </p:nvPicPr>
        <p:blipFill>
          <a:blip r:embed="rId3"/>
          <a:srcRect/>
          <a:stretch>
            <a:fillRect/>
          </a:stretch>
        </p:blipFill>
        <p:spPr bwMode="auto">
          <a:xfrm>
            <a:off x="4929188" y="4500563"/>
            <a:ext cx="2640012" cy="1990725"/>
          </a:xfrm>
          <a:prstGeom prst="rect">
            <a:avLst/>
          </a:prstGeom>
          <a:ln>
            <a:noFill/>
          </a:ln>
          <a:effectLst>
            <a:outerShdw blurRad="292100" dist="139700" dir="2700000" algn="tl" rotWithShape="0">
              <a:srgbClr val="333333">
                <a:alpha val="65000"/>
              </a:srgbClr>
            </a:outerShdw>
          </a:effectLst>
        </p:spPr>
      </p:pic>
      <p:pic>
        <p:nvPicPr>
          <p:cNvPr id="1028" name="Picture 4" descr="C:\Users\я\Pictures\Балет\А.Павлова4"/>
          <p:cNvPicPr>
            <a:picLocks noChangeAspect="1" noChangeArrowheads="1"/>
          </p:cNvPicPr>
          <p:nvPr/>
        </p:nvPicPr>
        <p:blipFill>
          <a:blip r:embed="rId4"/>
          <a:srcRect l="22199" r="20295"/>
          <a:stretch>
            <a:fillRect/>
          </a:stretch>
        </p:blipFill>
        <p:spPr bwMode="auto">
          <a:xfrm>
            <a:off x="7786688" y="4000500"/>
            <a:ext cx="1133475" cy="2643188"/>
          </a:xfrm>
          <a:prstGeom prst="rect">
            <a:avLst/>
          </a:prstGeom>
          <a:ln>
            <a:noFill/>
          </a:ln>
          <a:effectLst>
            <a:outerShdw blurRad="292100" dist="139700" dir="2700000" algn="tl" rotWithShape="0">
              <a:srgbClr val="333333">
                <a:alpha val="65000"/>
              </a:srgbClr>
            </a:outerShdw>
          </a:effectLst>
        </p:spPr>
      </p:pic>
      <p:pic>
        <p:nvPicPr>
          <p:cNvPr id="1029" name="Picture 5" descr="C:\Users\я\Pictures\Балет\А.Павлова6"/>
          <p:cNvPicPr>
            <a:picLocks noChangeAspect="1" noChangeArrowheads="1"/>
          </p:cNvPicPr>
          <p:nvPr/>
        </p:nvPicPr>
        <p:blipFill>
          <a:blip r:embed="rId5"/>
          <a:srcRect/>
          <a:stretch>
            <a:fillRect/>
          </a:stretch>
        </p:blipFill>
        <p:spPr bwMode="auto">
          <a:xfrm>
            <a:off x="7358063" y="1143000"/>
            <a:ext cx="1562100" cy="2428875"/>
          </a:xfrm>
          <a:prstGeom prst="rect">
            <a:avLst/>
          </a:prstGeom>
          <a:ln>
            <a:noFill/>
          </a:ln>
          <a:effectLst>
            <a:outerShdw blurRad="292100" dist="139700" dir="2700000" algn="tl" rotWithShape="0">
              <a:srgbClr val="333333">
                <a:alpha val="65000"/>
              </a:srgbClr>
            </a:outerShdw>
          </a:effectLst>
        </p:spPr>
      </p:pic>
      <p:pic>
        <p:nvPicPr>
          <p:cNvPr id="1030" name="Picture 6" descr="C:\Users\я\Pictures\Балет\А Павлова портрет.jpg"/>
          <p:cNvPicPr>
            <a:picLocks noChangeAspect="1" noChangeArrowheads="1"/>
          </p:cNvPicPr>
          <p:nvPr/>
        </p:nvPicPr>
        <p:blipFill>
          <a:blip r:embed="rId6"/>
          <a:srcRect/>
          <a:stretch>
            <a:fillRect/>
          </a:stretch>
        </p:blipFill>
        <p:spPr bwMode="auto">
          <a:xfrm>
            <a:off x="214282" y="1285860"/>
            <a:ext cx="1824976" cy="22145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31" name="Picture 7" descr="C:\Users\я\Pictures\Балет\А Павлова-лебедь.jpg"/>
          <p:cNvPicPr>
            <a:picLocks noChangeAspect="1" noChangeArrowheads="1"/>
          </p:cNvPicPr>
          <p:nvPr/>
        </p:nvPicPr>
        <p:blipFill>
          <a:blip r:embed="rId7"/>
          <a:srcRect/>
          <a:stretch>
            <a:fillRect/>
          </a:stretch>
        </p:blipFill>
        <p:spPr bwMode="auto">
          <a:xfrm>
            <a:off x="2214546" y="1142984"/>
            <a:ext cx="3524884" cy="2481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C:\Users\я\Pictures\Балет\А.Павлова с лебедем.jpg"/>
          <p:cNvPicPr>
            <a:picLocks noChangeAspect="1" noChangeArrowheads="1"/>
          </p:cNvPicPr>
          <p:nvPr/>
        </p:nvPicPr>
        <p:blipFill>
          <a:blip r:embed="rId8"/>
          <a:srcRect/>
          <a:stretch>
            <a:fillRect/>
          </a:stretch>
        </p:blipFill>
        <p:spPr bwMode="auto">
          <a:xfrm>
            <a:off x="2500313" y="3786188"/>
            <a:ext cx="2298700" cy="2857500"/>
          </a:xfrm>
          <a:prstGeom prst="rect">
            <a:avLst/>
          </a:prstGeom>
          <a:ln>
            <a:noFill/>
          </a:ln>
          <a:effectLst>
            <a:outerShdw blurRad="292100" dist="139700" dir="2700000" algn="tl" rotWithShape="0">
              <a:srgbClr val="333333">
                <a:alpha val="65000"/>
              </a:srgbClr>
            </a:outerShdw>
          </a:effectLst>
        </p:spPr>
      </p:pic>
      <p:pic>
        <p:nvPicPr>
          <p:cNvPr id="11" name="Picture 2" descr="Anna Pavlova"/>
          <p:cNvPicPr>
            <a:picLocks noChangeAspect="1" noChangeArrowheads="1"/>
          </p:cNvPicPr>
          <p:nvPr/>
        </p:nvPicPr>
        <p:blipFill>
          <a:blip r:embed="rId9"/>
          <a:srcRect/>
          <a:stretch>
            <a:fillRect/>
          </a:stretch>
        </p:blipFill>
        <p:spPr bwMode="auto">
          <a:xfrm>
            <a:off x="214313" y="3857625"/>
            <a:ext cx="1958975" cy="2714625"/>
          </a:xfrm>
          <a:prstGeom prst="rect">
            <a:avLst/>
          </a:prstGeom>
          <a:ln>
            <a:noFill/>
          </a:ln>
          <a:effectLst>
            <a:softEdge rad="112500"/>
          </a:effectLst>
        </p:spPr>
      </p:pic>
    </p:spTree>
    <p:extLst>
      <p:ext uri="{BB962C8B-B14F-4D97-AF65-F5344CB8AC3E}">
        <p14:creationId xmlns:p14="http://schemas.microsoft.com/office/powerpoint/2010/main" val="268483078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33494391_db6823548125.jpg"/>
          <p:cNvPicPr>
            <a:picLocks noGrp="1" noChangeAspect="1"/>
          </p:cNvPicPr>
          <p:nvPr isPhoto="1"/>
        </p:nvPicPr>
        <p:blipFill>
          <a:blip r:embed="rId2">
            <a:lum/>
          </a:blip>
          <a:stretch>
            <a:fillRect/>
          </a:stretch>
        </p:blipFill>
        <p:spPr>
          <a:xfrm>
            <a:off x="0" y="457200"/>
            <a:ext cx="9144000" cy="6400800"/>
          </a:xfrm>
          <a:prstGeom prst="rect">
            <a:avLst/>
          </a:prstGeom>
          <a:noFill/>
          <a:ln>
            <a:noFill/>
          </a:ln>
          <a:effectLst>
            <a:softEdge rad="635000"/>
          </a:effectLst>
        </p:spPr>
      </p:pic>
      <p:pic>
        <p:nvPicPr>
          <p:cNvPr id="11266" name="Picture 2" descr="Фотография Анна Павловна Павлова (photo Anna  Pavlova)"/>
          <p:cNvPicPr>
            <a:picLocks noChangeAspect="1" noChangeArrowheads="1"/>
          </p:cNvPicPr>
          <p:nvPr/>
        </p:nvPicPr>
        <p:blipFill>
          <a:blip r:embed="rId3"/>
          <a:srcRect/>
          <a:stretch>
            <a:fillRect/>
          </a:stretch>
        </p:blipFill>
        <p:spPr bwMode="auto">
          <a:xfrm>
            <a:off x="428596" y="214290"/>
            <a:ext cx="3539131" cy="4286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1"/>
          <p:cNvSpPr>
            <a:spLocks noChangeArrowheads="1"/>
          </p:cNvSpPr>
          <p:nvPr/>
        </p:nvSpPr>
        <p:spPr bwMode="auto">
          <a:xfrm>
            <a:off x="4214813" y="357188"/>
            <a:ext cx="4500562" cy="3016250"/>
          </a:xfrm>
          <a:prstGeom prst="rect">
            <a:avLst/>
          </a:prstGeom>
          <a:noFill/>
          <a:ln w="9525">
            <a:noFill/>
            <a:miter lim="800000"/>
            <a:headEnd/>
            <a:tailEnd/>
          </a:ln>
          <a:effectLst/>
        </p:spPr>
        <p:txBody>
          <a:bodyPr anchor="ctr">
            <a:spAutoFit/>
          </a:bodyPr>
          <a:lstStyle/>
          <a:p>
            <a:pPr fontAlgn="base">
              <a:spcBef>
                <a:spcPct val="0"/>
              </a:spcBef>
              <a:spcAft>
                <a:spcPct val="0"/>
              </a:spcAft>
            </a:pPr>
            <a:r>
              <a:rPr lang="uk-UA" b="1">
                <a:solidFill>
                  <a:srgbClr val="C00000"/>
                </a:solidFill>
                <a:effectLst>
                  <a:outerShdw blurRad="38100" dist="38100" dir="2700000" algn="tl">
                    <a:srgbClr val="C0C0C0"/>
                  </a:outerShdw>
                </a:effectLst>
                <a:latin typeface="Arial" pitchFamily="34" charset="0"/>
                <a:ea typeface="Calibri" pitchFamily="34" charset="0"/>
                <a:cs typeface="Times New Roman" pitchFamily="18" charset="0"/>
              </a:rPr>
              <a:t>У 1908 році почалися щорічні виступи артистів російського балету в Парижі, організовані театральним діячем С. П. Дягілєвим. Серед них найвидатнішою танцівницею була незрівнянна Ганна Павлова. «Умираючий лебідь», створений великою балериною Павловою,</a:t>
            </a:r>
            <a:r>
              <a:rPr lang="en-US" b="1">
                <a:solidFill>
                  <a:srgbClr val="C00000"/>
                </a:solidFill>
                <a:effectLst>
                  <a:outerShdw blurRad="38100" dist="38100" dir="2700000" algn="tl">
                    <a:srgbClr val="C0C0C0"/>
                  </a:outerShdw>
                </a:effectLst>
                <a:latin typeface="Arial" pitchFamily="34" charset="0"/>
                <a:ea typeface="Calibri" pitchFamily="34" charset="0"/>
                <a:cs typeface="Times New Roman" pitchFamily="18" charset="0"/>
              </a:rPr>
              <a:t>  </a:t>
            </a:r>
            <a:r>
              <a:rPr lang="uk-UA" b="1">
                <a:solidFill>
                  <a:srgbClr val="C00000"/>
                </a:solidFill>
                <a:effectLst>
                  <a:outerShdw blurRad="38100" dist="38100" dir="2700000" algn="tl">
                    <a:srgbClr val="C0C0C0"/>
                  </a:outerShdw>
                </a:effectLst>
                <a:ea typeface="Calibri" pitchFamily="34" charset="0"/>
                <a:cs typeface="Times New Roman" pitchFamily="18" charset="0"/>
              </a:rPr>
              <a:t>̶</a:t>
            </a:r>
            <a:r>
              <a:rPr lang="uk-UA" b="1">
                <a:solidFill>
                  <a:srgbClr val="C00000"/>
                </a:solidFill>
                <a:effectLst>
                  <a:outerShdw blurRad="38100" dist="38100" dir="2700000" algn="tl">
                    <a:srgbClr val="C0C0C0"/>
                  </a:outerShdw>
                </a:effectLst>
                <a:latin typeface="Arial" pitchFamily="34" charset="0"/>
                <a:ea typeface="Calibri" pitchFamily="34" charset="0"/>
                <a:cs typeface="Times New Roman" pitchFamily="18" charset="0"/>
              </a:rPr>
              <a:t> поетичний символ російського</a:t>
            </a:r>
            <a:r>
              <a:rPr lang="en-US" b="1">
                <a:solidFill>
                  <a:srgbClr val="C00000"/>
                </a:solidFill>
                <a:effectLst>
                  <a:outerShdw blurRad="38100" dist="38100" dir="2700000" algn="tl">
                    <a:srgbClr val="C0C0C0"/>
                  </a:outerShdw>
                </a:effectLst>
                <a:latin typeface="Arial" pitchFamily="34" charset="0"/>
                <a:ea typeface="Calibri" pitchFamily="34" charset="0"/>
                <a:cs typeface="Times New Roman" pitchFamily="18" charset="0"/>
              </a:rPr>
              <a:t> </a:t>
            </a:r>
            <a:r>
              <a:rPr lang="uk-UA" b="1">
                <a:solidFill>
                  <a:srgbClr val="C00000"/>
                </a:solidFill>
                <a:effectLst>
                  <a:outerShdw blurRad="38100" dist="38100" dir="2700000" algn="tl">
                    <a:srgbClr val="C0C0C0"/>
                  </a:outerShdw>
                </a:effectLst>
                <a:latin typeface="Arial" pitchFamily="34" charset="0"/>
                <a:ea typeface="Calibri" pitchFamily="34" charset="0"/>
                <a:cs typeface="Times New Roman" pitchFamily="18" charset="0"/>
              </a:rPr>
              <a:t>балету початку XX століття. </a:t>
            </a:r>
            <a:endParaRPr lang="uk-UA" sz="2800" b="1">
              <a:solidFill>
                <a:srgbClr val="C00000"/>
              </a:solidFill>
              <a:effectLst>
                <a:outerShdw blurRad="38100" dist="38100" dir="2700000" algn="tl">
                  <a:srgbClr val="C0C0C0"/>
                </a:outerShdw>
              </a:effectLst>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val="359119129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0419e187dc6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500313" y="214313"/>
            <a:ext cx="6286500" cy="1570037"/>
          </a:xfrm>
          <a:prstGeom prst="rect">
            <a:avLst/>
          </a:prstGeom>
        </p:spPr>
        <p:txBody>
          <a:bodyPr>
            <a:spAutoFit/>
          </a:bodyPr>
          <a:lstStyle/>
          <a:p>
            <a:pPr algn="just">
              <a:defRPr/>
            </a:pPr>
            <a:r>
              <a:rPr lang="uk-UA" sz="2400" b="1" dirty="0">
                <a:solidFill>
                  <a:srgbClr val="FF0000"/>
                </a:solidFill>
                <a:effectLst>
                  <a:outerShdw blurRad="38100" dist="38100" dir="2700000" algn="tl">
                    <a:srgbClr val="000000">
                      <a:alpha val="43137"/>
                    </a:srgbClr>
                  </a:outerShdw>
                </a:effectLst>
                <a:latin typeface="Monotype Corsiva" pitchFamily="66" charset="0"/>
              </a:rPr>
              <a:t>Коли </a:t>
            </a:r>
            <a:r>
              <a:rPr lang="uk-UA" sz="2400" b="1" dirty="0" err="1">
                <a:solidFill>
                  <a:srgbClr val="FF0000"/>
                </a:solidFill>
                <a:effectLst>
                  <a:outerShdw blurRad="38100" dist="38100" dir="2700000" algn="tl">
                    <a:srgbClr val="000000">
                      <a:alpha val="43137"/>
                    </a:srgbClr>
                  </a:outerShdw>
                </a:effectLst>
                <a:latin typeface="Monotype Corsiva" pitchFamily="66" charset="0"/>
              </a:rPr>
              <a:t>Сен-Санс</a:t>
            </a:r>
            <a:r>
              <a:rPr lang="uk-UA" sz="2400" b="1" dirty="0">
                <a:solidFill>
                  <a:srgbClr val="FF0000"/>
                </a:solidFill>
                <a:effectLst>
                  <a:outerShdw blurRad="38100" dist="38100" dir="2700000" algn="tl">
                    <a:srgbClr val="000000">
                      <a:alpha val="43137"/>
                    </a:srgbClr>
                  </a:outerShdw>
                </a:effectLst>
                <a:latin typeface="Monotype Corsiva" pitchFamily="66" charset="0"/>
              </a:rPr>
              <a:t> побачив Павлову, коли вона танцювала його «Лебедя», він домігся зустрічі з нею, щоб сказати: «Мадам, завдяки Вам я зрозумів, що написав прекрасну музику!»</a:t>
            </a:r>
          </a:p>
        </p:txBody>
      </p:sp>
    </p:spTree>
    <p:extLst>
      <p:ext uri="{BB962C8B-B14F-4D97-AF65-F5344CB8AC3E}">
        <p14:creationId xmlns:p14="http://schemas.microsoft.com/office/powerpoint/2010/main" val="8154431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6500858" cy="714356"/>
          </a:xfrm>
          <a:ln>
            <a:miter lim="800000"/>
            <a:headEnd/>
            <a:tailEnd/>
          </a:ln>
          <a:extLst/>
        </p:spPr>
        <p:txBody>
          <a:bodyPr rtlCol="0">
            <a:noAutofit/>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Вацлав Хомич Ніжинський</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1745" name="Rectangle 1"/>
          <p:cNvSpPr>
            <a:spLocks noChangeArrowheads="1"/>
          </p:cNvSpPr>
          <p:nvPr/>
        </p:nvSpPr>
        <p:spPr bwMode="auto">
          <a:xfrm>
            <a:off x="428625" y="1071563"/>
            <a:ext cx="5857875" cy="1908175"/>
          </a:xfrm>
          <a:prstGeom prst="rect">
            <a:avLst/>
          </a:prstGeom>
          <a:noFill/>
          <a:ln w="9525">
            <a:noFill/>
            <a:miter lim="800000"/>
            <a:headEnd/>
            <a:tailEnd/>
          </a:ln>
          <a:effectLst/>
        </p:spPr>
        <p:txBody>
          <a:bodyPr anchor="ctr">
            <a:spAutoFit/>
          </a:bodyPr>
          <a:lstStyle/>
          <a:p>
            <a:pPr fontAlgn="base">
              <a:spcBef>
                <a:spcPct val="0"/>
              </a:spcBef>
              <a:spcAft>
                <a:spcPct val="0"/>
              </a:spcAft>
              <a:defRPr/>
            </a:pPr>
            <a:r>
              <a:rPr lang="uk-UA" b="1" dirty="0">
                <a:solidFill>
                  <a:srgbClr val="C00000"/>
                </a:solidFill>
                <a:effectLst>
                  <a:outerShdw blurRad="38100" dist="38100" dir="2700000" algn="tl">
                    <a:srgbClr val="C0C0C0"/>
                  </a:outerShdw>
                </a:effectLst>
                <a:latin typeface="Arial" pitchFamily="34" charset="0"/>
                <a:cs typeface="Times New Roman" pitchFamily="18" charset="0"/>
              </a:rPr>
              <a:t>Він створив новий образ чоловічого танцю, і після нього вже не писали балетів тільки для жінок. Почалася нова ера. </a:t>
            </a:r>
          </a:p>
          <a:p>
            <a:pPr eaLnBrk="0" fontAlgn="base" hangingPunct="0">
              <a:spcBef>
                <a:spcPct val="0"/>
              </a:spcBef>
              <a:spcAft>
                <a:spcPct val="0"/>
              </a:spcAft>
              <a:defRPr/>
            </a:pPr>
            <a:r>
              <a:rPr lang="uk-UA" b="1" dirty="0">
                <a:solidFill>
                  <a:srgbClr val="C00000"/>
                </a:solidFill>
                <a:effectLst>
                  <a:outerShdw blurRad="38100" dist="38100" dir="2700000" algn="tl">
                    <a:srgbClr val="C0C0C0"/>
                  </a:outerShdw>
                </a:effectLst>
                <a:latin typeface="Arial" pitchFamily="34" charset="0"/>
                <a:cs typeface="Times New Roman" pitchFamily="18" charset="0"/>
              </a:rPr>
              <a:t>Новатор в усьому, що стосувалося балету, </a:t>
            </a:r>
            <a:br>
              <a:rPr lang="uk-UA" b="1" dirty="0">
                <a:solidFill>
                  <a:srgbClr val="C00000"/>
                </a:solidFill>
                <a:effectLst>
                  <a:outerShdw blurRad="38100" dist="38100" dir="2700000" algn="tl">
                    <a:srgbClr val="C0C0C0"/>
                  </a:outerShdw>
                </a:effectLst>
                <a:latin typeface="Arial" pitchFamily="34" charset="0"/>
                <a:cs typeface="Times New Roman" pitchFamily="18" charset="0"/>
              </a:rPr>
            </a:br>
            <a:r>
              <a:rPr lang="uk-UA" b="1" dirty="0">
                <a:solidFill>
                  <a:srgbClr val="C00000"/>
                </a:solidFill>
                <a:effectLst>
                  <a:outerShdw blurRad="38100" dist="38100" dir="2700000" algn="tl">
                    <a:srgbClr val="C0C0C0"/>
                  </a:outerShdw>
                </a:effectLst>
                <a:latin typeface="Arial" pitchFamily="34" charset="0"/>
                <a:cs typeface="Times New Roman" pitchFamily="18" charset="0"/>
              </a:rPr>
              <a:t>В. Ніжинський став також реформатором балетного костюма. </a:t>
            </a:r>
            <a:endParaRPr lang="uk-UA" sz="2800" b="1" dirty="0">
              <a:solidFill>
                <a:srgbClr val="C00000"/>
              </a:solidFill>
              <a:effectLst>
                <a:outerShdw blurRad="38100" dist="38100" dir="2700000" algn="tl">
                  <a:srgbClr val="C0C0C0"/>
                </a:outerShdw>
              </a:effectLst>
              <a:latin typeface="Arial" pitchFamily="34" charset="0"/>
            </a:endParaRPr>
          </a:p>
        </p:txBody>
      </p:sp>
      <p:pic>
        <p:nvPicPr>
          <p:cNvPr id="8" name="Picture 2" descr="Картинка 60 из 599">
            <a:hlinkClick r:id="rId2"/>
          </p:cNvPr>
          <p:cNvPicPr>
            <a:picLocks noChangeAspect="1" noChangeArrowheads="1"/>
          </p:cNvPicPr>
          <p:nvPr/>
        </p:nvPicPr>
        <p:blipFill>
          <a:blip r:embed="rId3"/>
          <a:srcRect/>
          <a:stretch>
            <a:fillRect/>
          </a:stretch>
        </p:blipFill>
        <p:spPr bwMode="auto">
          <a:xfrm>
            <a:off x="3071813" y="2786063"/>
            <a:ext cx="2867025" cy="3810000"/>
          </a:xfrm>
          <a:prstGeom prst="rect">
            <a:avLst/>
          </a:prstGeom>
          <a:ln>
            <a:noFill/>
          </a:ln>
          <a:effectLst>
            <a:outerShdw blurRad="292100" dist="139700" dir="2700000" algn="tl" rotWithShape="0">
              <a:srgbClr val="333333">
                <a:alpha val="65000"/>
              </a:srgbClr>
            </a:outerShdw>
          </a:effectLst>
        </p:spPr>
      </p:pic>
      <p:pic>
        <p:nvPicPr>
          <p:cNvPr id="9" name="Picture 2" descr="Картинка 133 из 599">
            <a:hlinkClick r:id="rId4"/>
          </p:cNvPr>
          <p:cNvPicPr>
            <a:picLocks noChangeAspect="1" noChangeArrowheads="1"/>
          </p:cNvPicPr>
          <p:nvPr/>
        </p:nvPicPr>
        <p:blipFill>
          <a:blip r:embed="rId5"/>
          <a:srcRect/>
          <a:stretch>
            <a:fillRect/>
          </a:stretch>
        </p:blipFill>
        <p:spPr bwMode="auto">
          <a:xfrm>
            <a:off x="714375" y="3000375"/>
            <a:ext cx="1936750" cy="3486150"/>
          </a:xfrm>
          <a:prstGeom prst="rect">
            <a:avLst/>
          </a:prstGeom>
          <a:ln>
            <a:noFill/>
          </a:ln>
          <a:effectLst>
            <a:outerShdw blurRad="292100" dist="139700" dir="2700000" algn="tl" rotWithShape="0">
              <a:srgbClr val="333333">
                <a:alpha val="65000"/>
              </a:srgbClr>
            </a:outerShdw>
          </a:effectLst>
        </p:spPr>
      </p:pic>
      <p:pic>
        <p:nvPicPr>
          <p:cNvPr id="10" name="Picture 2" descr="Картинка 1 из 599">
            <a:hlinkClick r:id="rId6"/>
          </p:cNvPr>
          <p:cNvPicPr>
            <a:picLocks noChangeAspect="1" noChangeArrowheads="1"/>
          </p:cNvPicPr>
          <p:nvPr/>
        </p:nvPicPr>
        <p:blipFill>
          <a:blip r:embed="rId7"/>
          <a:srcRect/>
          <a:stretch>
            <a:fillRect/>
          </a:stretch>
        </p:blipFill>
        <p:spPr bwMode="auto">
          <a:xfrm flipH="1">
            <a:off x="6500826" y="214290"/>
            <a:ext cx="2378383" cy="3286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5" descr="Картинка 140 из 599">
            <a:hlinkClick r:id="rId8"/>
          </p:cNvPr>
          <p:cNvPicPr>
            <a:picLocks noChangeAspect="1" noChangeArrowheads="1"/>
          </p:cNvPicPr>
          <p:nvPr/>
        </p:nvPicPr>
        <p:blipFill>
          <a:blip r:embed="rId9"/>
          <a:srcRect b="10453"/>
          <a:stretch>
            <a:fillRect/>
          </a:stretch>
        </p:blipFill>
        <p:spPr bwMode="auto">
          <a:xfrm>
            <a:off x="6929438" y="3857625"/>
            <a:ext cx="1733550" cy="2643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37394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57188" y="285750"/>
            <a:ext cx="5072062" cy="2862263"/>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«Я бажаю танцювати, малювати, грати на роялі, писати вірші. Я бажаю всіх любити  </a:t>
            </a:r>
            <a:r>
              <a:rPr lang="uk-UA" sz="2000" b="1" dirty="0">
                <a:solidFill>
                  <a:srgbClr val="002060"/>
                </a:solidFill>
                <a:effectLst>
                  <a:outerShdw blurRad="38100" dist="38100" dir="2700000" algn="tl">
                    <a:srgbClr val="C0C0C0"/>
                  </a:outerShdw>
                </a:effectLst>
                <a:ea typeface="Calibri" pitchFamily="34" charset="0"/>
                <a:cs typeface="Calibri"/>
              </a:rPr>
              <a:t>̶</a:t>
            </a: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 це мета мого життя. Я люблю всіх. Я не хочу ні воєн, ні кордонів. Мій дім скрізь, де існує світ. </a:t>
            </a:r>
            <a:b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b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Я бажаю любити, </a:t>
            </a:r>
            <a:r>
              <a:rPr lang="uk-UA" sz="2000" b="1" dirty="0" err="1">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любити</a:t>
            </a: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 Я людина, Бог в мені, </a:t>
            </a:r>
            <a:b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br>
            <a:r>
              <a:rPr lang="uk-UA" sz="2000" b="1" dirty="0">
                <a:solidFill>
                  <a:srgbClr val="002060"/>
                </a:solidFill>
                <a:effectLst>
                  <a:outerShdw blurRad="38100" dist="38100" dir="2700000" algn="tl">
                    <a:srgbClr val="C0C0C0"/>
                  </a:outerShdw>
                </a:effectLst>
                <a:latin typeface="Monotype Corsiva" pitchFamily="66" charset="0"/>
                <a:ea typeface="Calibri" pitchFamily="34" charset="0"/>
                <a:cs typeface="Times New Roman" pitchFamily="18" charset="0"/>
              </a:rPr>
              <a:t>а я в Ньому. Я кличу Його, я шукаю Його. Я шукач, тому що я відчуваю Бога. Бог шукає мене, і тому ми знайдемо один одного.</a:t>
            </a:r>
            <a:endParaRPr lang="ru-RU" sz="1100" b="1" dirty="0">
              <a:solidFill>
                <a:srgbClr val="002060"/>
              </a:solidFill>
              <a:effectLst>
                <a:outerShdw blurRad="38100" dist="38100" dir="2700000" algn="tl">
                  <a:srgbClr val="C0C0C0"/>
                </a:outerShdw>
              </a:effectLst>
              <a:latin typeface="Monotype Corsiva" pitchFamily="66" charset="0"/>
            </a:endParaRPr>
          </a:p>
          <a:p>
            <a:pPr algn="r" eaLnBrk="0" fontAlgn="base" hangingPunct="0">
              <a:spcBef>
                <a:spcPct val="0"/>
              </a:spcBef>
              <a:spcAft>
                <a:spcPct val="0"/>
              </a:spcAft>
              <a:defRPr/>
            </a:pPr>
            <a:r>
              <a:rPr lang="uk-UA" sz="2000" b="1" dirty="0">
                <a:solidFill>
                  <a:srgbClr val="002060"/>
                </a:solidFill>
                <a:effectLst>
                  <a:outerShdw blurRad="38100" dist="38100" dir="2700000" algn="tl">
                    <a:srgbClr val="C0C0C0"/>
                  </a:outerShdw>
                </a:effectLst>
                <a:latin typeface="Monotype Corsiva" pitchFamily="66" charset="0"/>
                <a:cs typeface="Calibri" pitchFamily="34" charset="0"/>
              </a:rPr>
              <a:t>Бог Ніжинський».</a:t>
            </a:r>
            <a:endParaRPr lang="uk-UA" sz="3200" b="1" dirty="0">
              <a:solidFill>
                <a:srgbClr val="002060"/>
              </a:solidFill>
              <a:effectLst>
                <a:outerShdw blurRad="38100" dist="38100" dir="2700000" algn="tl">
                  <a:srgbClr val="C0C0C0"/>
                </a:outerShdw>
              </a:effectLst>
              <a:latin typeface="Monotype Corsiva" pitchFamily="66" charset="0"/>
            </a:endParaRPr>
          </a:p>
        </p:txBody>
      </p:sp>
      <p:pic>
        <p:nvPicPr>
          <p:cNvPr id="7" name="Picture 4" descr="http://megpro.narod.ru/images/vaclav/B53_1.JPG"/>
          <p:cNvPicPr>
            <a:picLocks noChangeAspect="1" noChangeArrowheads="1"/>
          </p:cNvPicPr>
          <p:nvPr/>
        </p:nvPicPr>
        <p:blipFill>
          <a:blip r:embed="rId2"/>
          <a:srcRect/>
          <a:stretch>
            <a:fillRect/>
          </a:stretch>
        </p:blipFill>
        <p:spPr bwMode="auto">
          <a:xfrm>
            <a:off x="5643570" y="357166"/>
            <a:ext cx="2821801" cy="5643602"/>
          </a:xfrm>
          <a:prstGeom prst="roundRect">
            <a:avLst>
              <a:gd name="adj" fmla="val 16667"/>
            </a:avLst>
          </a:prstGeom>
          <a:ln>
            <a:noFill/>
          </a:ln>
          <a:effectLst>
            <a:outerShdw blurRad="50800" dist="38100" dir="5400000" algn="t"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8" descr="http://megpro.narod.ru/images/vaclav/62088012.JPG"/>
          <p:cNvPicPr>
            <a:picLocks noChangeAspect="1" noChangeArrowheads="1"/>
          </p:cNvPicPr>
          <p:nvPr/>
        </p:nvPicPr>
        <p:blipFill>
          <a:blip r:embed="rId3"/>
          <a:srcRect/>
          <a:stretch>
            <a:fillRect/>
          </a:stretch>
        </p:blipFill>
        <p:spPr bwMode="auto">
          <a:xfrm>
            <a:off x="7286644" y="4286256"/>
            <a:ext cx="1626643" cy="235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5" name="Rectangle 2"/>
          <p:cNvSpPr>
            <a:spLocks noChangeArrowheads="1"/>
          </p:cNvSpPr>
          <p:nvPr/>
        </p:nvSpPr>
        <p:spPr bwMode="auto">
          <a:xfrm>
            <a:off x="357188" y="3571875"/>
            <a:ext cx="5143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sz="1600" b="1">
                <a:solidFill>
                  <a:srgbClr val="C00000"/>
                </a:solidFill>
                <a:latin typeface="Arial" pitchFamily="34" charset="0"/>
                <a:ea typeface="Calibri" pitchFamily="34" charset="0"/>
                <a:cs typeface="Times New Roman" pitchFamily="18" charset="0"/>
              </a:rPr>
              <a:t>Коли він – бог балету – зависав у стрибку над сценою, здавалося, що людина здатна стати невагомою. «Він спростував усі закони рівноваги й перевернув їх із ніг на голову, він нагадує намальовану на стелі людську фігуру, він легко почувається в повітряному просторі...» – писав про Ніжинського французький сюрреаліст Жан Кокто.</a:t>
            </a:r>
            <a:endParaRPr lang="ru-RU" sz="1000" b="1">
              <a:solidFill>
                <a:srgbClr val="C00000"/>
              </a:solidFill>
              <a:latin typeface="Arial" pitchFamily="34" charset="0"/>
              <a:ea typeface="Calibri" pitchFamily="34" charset="0"/>
              <a:cs typeface="Times New Roman" pitchFamily="18" charset="0"/>
            </a:endParaRPr>
          </a:p>
          <a:p>
            <a:pPr algn="just" eaLnBrk="0" fontAlgn="base" hangingPunct="0">
              <a:spcBef>
                <a:spcPct val="0"/>
              </a:spcBef>
              <a:spcAft>
                <a:spcPct val="0"/>
              </a:spcAft>
            </a:pPr>
            <a:r>
              <a:rPr lang="uk-UA" sz="1600" b="1">
                <a:solidFill>
                  <a:srgbClr val="C00000"/>
                </a:solidFill>
                <a:latin typeface="Arial" pitchFamily="34" charset="0"/>
                <a:ea typeface="Calibri" pitchFamily="34" charset="0"/>
                <a:cs typeface="Times New Roman" pitchFamily="18" charset="0"/>
              </a:rPr>
              <a:t>Кращі балети за участю Вацлава Ніжинського: «Весна священна» і «Полудень одного фавна». </a:t>
            </a:r>
            <a:endParaRPr lang="uk-UA" sz="2400" b="1">
              <a:solidFill>
                <a:srgbClr val="C00000"/>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val="632503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0116888241-web"/>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0126" t="8844" r="4993"/>
          <a:stretch>
            <a:fillRect/>
          </a:stretch>
        </p:blipFill>
        <p:spPr bwMode="auto">
          <a:xfrm>
            <a:off x="4286250" y="1571625"/>
            <a:ext cx="485775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 name="Rectangle 1"/>
          <p:cNvSpPr>
            <a:spLocks noChangeArrowheads="1"/>
          </p:cNvSpPr>
          <p:nvPr/>
        </p:nvSpPr>
        <p:spPr bwMode="auto">
          <a:xfrm>
            <a:off x="428625" y="357188"/>
            <a:ext cx="8358188" cy="1508125"/>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sz="44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БАЛЕТ</a:t>
            </a:r>
            <a:r>
              <a:rPr lang="uk-UA" sz="28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 </a:t>
            </a:r>
          </a:p>
          <a:p>
            <a:pPr algn="just" fontAlgn="base">
              <a:spcBef>
                <a:spcPct val="0"/>
              </a:spcBef>
              <a:spcAft>
                <a:spcPct val="0"/>
              </a:spcAft>
              <a:defRPr/>
            </a:pPr>
            <a:r>
              <a:rPr lang="uk-UA" sz="1600" b="1" dirty="0">
                <a:solidFill>
                  <a:prstClr val="black"/>
                </a:solidFill>
                <a:latin typeface="Arial" pitchFamily="34" charset="0"/>
                <a:ea typeface="Times New Roman" pitchFamily="18" charset="0"/>
                <a:cs typeface="Arial" pitchFamily="34" charset="0"/>
              </a:rPr>
              <a:t>(від </a:t>
            </a:r>
            <a:r>
              <a:rPr lang="uk-UA" sz="1600" b="1" dirty="0" err="1">
                <a:solidFill>
                  <a:prstClr val="black"/>
                </a:solidFill>
                <a:latin typeface="Arial" pitchFamily="34" charset="0"/>
                <a:ea typeface="Times New Roman" pitchFamily="18" charset="0"/>
                <a:cs typeface="Arial" pitchFamily="34" charset="0"/>
              </a:rPr>
              <a:t>фр</a:t>
            </a:r>
            <a:r>
              <a:rPr lang="uk-UA" sz="1600" b="1" dirty="0">
                <a:solidFill>
                  <a:prstClr val="black"/>
                </a:solidFill>
                <a:latin typeface="Arial" pitchFamily="34" charset="0"/>
                <a:ea typeface="Times New Roman" pitchFamily="18" charset="0"/>
                <a:cs typeface="Arial" pitchFamily="34" charset="0"/>
              </a:rPr>
              <a:t>. </a:t>
            </a:r>
            <a:r>
              <a:rPr lang="uk-UA" sz="1600" b="1" i="1" dirty="0" err="1">
                <a:solidFill>
                  <a:prstClr val="black"/>
                </a:solidFill>
                <a:latin typeface="Arial" pitchFamily="34" charset="0"/>
                <a:ea typeface="Times New Roman" pitchFamily="18" charset="0"/>
                <a:cs typeface="Arial" pitchFamily="34" charset="0"/>
              </a:rPr>
              <a:t>balleto</a:t>
            </a:r>
            <a:r>
              <a:rPr lang="uk-UA" sz="1600" b="1" dirty="0">
                <a:solidFill>
                  <a:prstClr val="black"/>
                </a:solidFill>
                <a:latin typeface="Arial" pitchFamily="34" charset="0"/>
                <a:ea typeface="Times New Roman" pitchFamily="18" charset="0"/>
                <a:cs typeface="Arial" pitchFamily="34" charset="0"/>
              </a:rPr>
              <a:t> і лат. </a:t>
            </a:r>
            <a:r>
              <a:rPr lang="uk-UA" sz="1600" b="1" i="1" dirty="0" err="1">
                <a:solidFill>
                  <a:prstClr val="black"/>
                </a:solidFill>
                <a:latin typeface="Arial" pitchFamily="34" charset="0"/>
                <a:ea typeface="Times New Roman" pitchFamily="18" charset="0"/>
                <a:cs typeface="Arial" pitchFamily="34" charset="0"/>
              </a:rPr>
              <a:t>ballo</a:t>
            </a:r>
            <a:r>
              <a:rPr lang="uk-UA" sz="1600" b="1" dirty="0">
                <a:solidFill>
                  <a:prstClr val="black"/>
                </a:solidFill>
                <a:latin typeface="Arial" pitchFamily="34" charset="0"/>
                <a:ea typeface="Times New Roman" pitchFamily="18" charset="0"/>
                <a:cs typeface="Arial" pitchFamily="34" charset="0"/>
              </a:rPr>
              <a:t> – танцюю)  </a:t>
            </a:r>
            <a:r>
              <a:rPr lang="uk-UA" sz="1600" b="1" dirty="0">
                <a:solidFill>
                  <a:prstClr val="black"/>
                </a:solidFill>
                <a:ea typeface="Times New Roman" pitchFamily="18" charset="0"/>
                <a:cs typeface="Calibri"/>
              </a:rPr>
              <a:t>̶</a:t>
            </a:r>
            <a:r>
              <a:rPr lang="uk-UA" sz="1600" b="1" dirty="0">
                <a:solidFill>
                  <a:prstClr val="black"/>
                </a:solidFill>
                <a:latin typeface="Arial" pitchFamily="34" charset="0"/>
                <a:ea typeface="Times New Roman" pitchFamily="18" charset="0"/>
                <a:cs typeface="Arial" pitchFamily="34" charset="0"/>
              </a:rPr>
              <a:t>  вид театрально-музичного мистецтва, де художній образ створюється за допомогою хореографії, танцювально-пластичної мови. </a:t>
            </a:r>
          </a:p>
        </p:txBody>
      </p:sp>
      <p:sp>
        <p:nvSpPr>
          <p:cNvPr id="3076" name="Прямоугольник 2"/>
          <p:cNvSpPr>
            <a:spLocks noChangeArrowheads="1"/>
          </p:cNvSpPr>
          <p:nvPr/>
        </p:nvSpPr>
        <p:spPr bwMode="auto">
          <a:xfrm>
            <a:off x="285750" y="2071688"/>
            <a:ext cx="4000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uk-UA" sz="2000" b="1">
                <a:solidFill>
                  <a:prstClr val="black"/>
                </a:solidFill>
              </a:rPr>
              <a:t>Виник  у Північній Італії в епоху Відродження (XVI ст.). Першим балетним спектаклем-виставою став комедійний балет королеви Катерини Медичі «Цирцея»,  поставлений італійським балетмейстером Бальтазаріні ді Бельджойозо  в 1581 р. у Франції.</a:t>
            </a:r>
            <a:endParaRPr lang="ru-RU" sz="2000" b="1">
              <a:solidFill>
                <a:prstClr val="black"/>
              </a:solidFill>
            </a:endParaRPr>
          </a:p>
        </p:txBody>
      </p:sp>
      <p:sp>
        <p:nvSpPr>
          <p:cNvPr id="46082" name="Rectangle 2"/>
          <p:cNvSpPr>
            <a:spLocks noChangeArrowheads="1"/>
          </p:cNvSpPr>
          <p:nvPr/>
        </p:nvSpPr>
        <p:spPr bwMode="auto">
          <a:xfrm>
            <a:off x="357188" y="5143500"/>
            <a:ext cx="8501062" cy="1200150"/>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b="1" dirty="0">
                <a:solidFill>
                  <a:srgbClr val="C00000"/>
                </a:solidFill>
                <a:effectLst>
                  <a:outerShdw blurRad="38100" dist="38100" dir="2700000" algn="tl">
                    <a:srgbClr val="C0C0C0"/>
                  </a:outerShdw>
                </a:effectLst>
                <a:latin typeface="Arial" pitchFamily="34" charset="0"/>
                <a:ea typeface="Times New Roman" pitchFamily="18" charset="0"/>
                <a:cs typeface="Arial" pitchFamily="34" charset="0"/>
              </a:rPr>
              <a:t>У 1661 році Людовік XIV на прізвисько Король-Сонце створив Королівську академію музики й танцю, а через 10 років  </a:t>
            </a:r>
            <a:r>
              <a:rPr lang="uk-UA" b="1" dirty="0">
                <a:solidFill>
                  <a:srgbClr val="C00000"/>
                </a:solidFill>
                <a:effectLst>
                  <a:outerShdw blurRad="38100" dist="38100" dir="2700000" algn="tl">
                    <a:srgbClr val="C0C0C0"/>
                  </a:outerShdw>
                </a:effectLst>
                <a:ea typeface="Times New Roman" pitchFamily="18" charset="0"/>
                <a:cs typeface="Calibri"/>
              </a:rPr>
              <a:t>̶</a:t>
            </a:r>
            <a:r>
              <a:rPr lang="uk-UA" b="1" dirty="0">
                <a:solidFill>
                  <a:srgbClr val="C00000"/>
                </a:solidFill>
                <a:effectLst>
                  <a:outerShdw blurRad="38100" dist="38100" dir="2700000" algn="tl">
                    <a:srgbClr val="C0C0C0"/>
                  </a:outerShdw>
                </a:effectLst>
                <a:latin typeface="Arial" pitchFamily="34" charset="0"/>
                <a:ea typeface="Times New Roman" pitchFamily="18" charset="0"/>
                <a:cs typeface="Arial" pitchFamily="34" charset="0"/>
              </a:rPr>
              <a:t>  Королівську академію музики. Директор академії, королівський учитель танців П’єр </a:t>
            </a:r>
            <a:r>
              <a:rPr lang="uk-UA" b="1" dirty="0" err="1">
                <a:solidFill>
                  <a:srgbClr val="C00000"/>
                </a:solidFill>
                <a:effectLst>
                  <a:outerShdw blurRad="38100" dist="38100" dir="2700000" algn="tl">
                    <a:srgbClr val="C0C0C0"/>
                  </a:outerShdw>
                </a:effectLst>
                <a:latin typeface="Arial" pitchFamily="34" charset="0"/>
                <a:ea typeface="Times New Roman" pitchFamily="18" charset="0"/>
                <a:cs typeface="Arial" pitchFamily="34" charset="0"/>
              </a:rPr>
              <a:t>Бошан</a:t>
            </a:r>
            <a:r>
              <a:rPr lang="uk-UA" b="1" dirty="0">
                <a:solidFill>
                  <a:srgbClr val="C00000"/>
                </a:solidFill>
                <a:effectLst>
                  <a:outerShdw blurRad="38100" dist="38100" dir="2700000" algn="tl">
                    <a:srgbClr val="C0C0C0"/>
                  </a:outerShdw>
                </a:effectLst>
                <a:latin typeface="Arial" pitchFamily="34" charset="0"/>
                <a:ea typeface="Times New Roman" pitchFamily="18" charset="0"/>
                <a:cs typeface="Arial" pitchFamily="34" charset="0"/>
              </a:rPr>
              <a:t>, визначив п’ять основних позицій класичного танцю.</a:t>
            </a:r>
          </a:p>
        </p:txBody>
      </p:sp>
    </p:spTree>
    <p:extLst>
      <p:ext uri="{BB962C8B-B14F-4D97-AF65-F5344CB8AC3E}">
        <p14:creationId xmlns:p14="http://schemas.microsoft.com/office/powerpoint/2010/main" val="41823131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6000792" cy="584092"/>
          </a:xfrm>
          <a:ln>
            <a:miter lim="800000"/>
            <a:headEnd/>
            <a:tailEnd/>
          </a:ln>
          <a:extLst/>
        </p:spPr>
        <p:txBody>
          <a:bodyPr rtlCol="0">
            <a:noAutofit/>
          </a:bodyPr>
          <a:lstStyle/>
          <a:p>
            <a:pPr eaLnBrk="1" fontAlgn="auto" hangingPunct="1">
              <a:spcAft>
                <a:spcPts val="0"/>
              </a:spcAft>
              <a:defRPr/>
            </a:pP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Галина </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Сергіївна </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Уланова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descr="C:\Users\я\Pictures\Балет\Г.Уланова"/>
          <p:cNvPicPr>
            <a:picLocks noChangeAspect="1" noChangeArrowheads="1"/>
          </p:cNvPicPr>
          <p:nvPr/>
        </p:nvPicPr>
        <p:blipFill>
          <a:blip r:embed="rId2" cstate="email"/>
          <a:srcRect/>
          <a:stretch>
            <a:fillRect/>
          </a:stretch>
        </p:blipFill>
        <p:spPr bwMode="auto">
          <a:xfrm>
            <a:off x="6357950" y="714356"/>
            <a:ext cx="25527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я\Pictures\Балет\Г.Уланова1"/>
          <p:cNvPicPr>
            <a:picLocks noChangeAspect="1" noChangeArrowheads="1"/>
          </p:cNvPicPr>
          <p:nvPr/>
        </p:nvPicPr>
        <p:blipFill>
          <a:blip r:embed="rId3"/>
          <a:srcRect/>
          <a:stretch>
            <a:fillRect/>
          </a:stretch>
        </p:blipFill>
        <p:spPr bwMode="auto">
          <a:xfrm>
            <a:off x="6429375" y="3643313"/>
            <a:ext cx="2500313" cy="2957512"/>
          </a:xfrm>
          <a:prstGeom prst="rect">
            <a:avLst/>
          </a:prstGeom>
          <a:ln>
            <a:noFill/>
          </a:ln>
          <a:effectLst>
            <a:outerShdw blurRad="292100" dist="139700" dir="2700000" algn="tl" rotWithShape="0">
              <a:srgbClr val="333333">
                <a:alpha val="65000"/>
              </a:srgbClr>
            </a:outerShdw>
          </a:effectLst>
        </p:spPr>
      </p:pic>
      <p:pic>
        <p:nvPicPr>
          <p:cNvPr id="8" name="Picture 2" descr="Картинка 5 из 1712">
            <a:hlinkClick r:id="rId4"/>
          </p:cNvPr>
          <p:cNvPicPr>
            <a:picLocks noChangeAspect="1" noChangeArrowheads="1"/>
          </p:cNvPicPr>
          <p:nvPr/>
        </p:nvPicPr>
        <p:blipFill>
          <a:blip r:embed="rId5"/>
          <a:srcRect/>
          <a:stretch>
            <a:fillRect/>
          </a:stretch>
        </p:blipFill>
        <p:spPr bwMode="auto">
          <a:xfrm>
            <a:off x="4071934" y="4000504"/>
            <a:ext cx="2044534" cy="252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4" name="Rectangle 2"/>
          <p:cNvSpPr>
            <a:spLocks noChangeArrowheads="1"/>
          </p:cNvSpPr>
          <p:nvPr/>
        </p:nvSpPr>
        <p:spPr bwMode="auto">
          <a:xfrm>
            <a:off x="285750" y="1000125"/>
            <a:ext cx="5786438" cy="2554288"/>
          </a:xfrm>
          <a:prstGeom prst="rect">
            <a:avLst/>
          </a:prstGeom>
          <a:noFill/>
          <a:ln w="9525">
            <a:noFill/>
            <a:miter lim="800000"/>
            <a:headEnd/>
            <a:tailEnd/>
          </a:ln>
          <a:effectLst/>
        </p:spPr>
        <p:txBody>
          <a:bodyPr anchor="ctr">
            <a:spAutoFit/>
          </a:bodyPr>
          <a:lstStyle/>
          <a:p>
            <a:pPr fontAlgn="base">
              <a:spcBef>
                <a:spcPct val="0"/>
              </a:spcBef>
              <a:spcAft>
                <a:spcPct val="0"/>
              </a:spcAft>
              <a:defRPr/>
            </a:pPr>
            <a:r>
              <a:rPr lang="uk-UA" sz="2000" b="1" dirty="0">
                <a:solidFill>
                  <a:srgbClr val="C00000"/>
                </a:solidFill>
                <a:effectLst>
                  <a:outerShdw blurRad="38100" dist="38100" dir="2700000" algn="tl">
                    <a:srgbClr val="C0C0C0"/>
                  </a:outerShdw>
                </a:effectLst>
                <a:latin typeface="Arial" pitchFamily="34" charset="0"/>
                <a:cs typeface="Times New Roman" pitchFamily="18" charset="0"/>
              </a:rPr>
              <a:t>Її життя  </a:t>
            </a:r>
            <a:r>
              <a:rPr lang="uk-UA" sz="2000" b="1" dirty="0">
                <a:solidFill>
                  <a:srgbClr val="C00000"/>
                </a:solidFill>
                <a:effectLst>
                  <a:outerShdw blurRad="38100" dist="38100" dir="2700000" algn="tl">
                    <a:srgbClr val="C0C0C0"/>
                  </a:outerShdw>
                </a:effectLst>
                <a:cs typeface="Calibri"/>
              </a:rPr>
              <a:t>̶</a:t>
            </a:r>
            <a:r>
              <a:rPr lang="uk-UA" sz="2000" b="1" dirty="0">
                <a:solidFill>
                  <a:srgbClr val="C00000"/>
                </a:solidFill>
                <a:effectLst>
                  <a:outerShdw blurRad="38100" dist="38100" dir="2700000" algn="tl">
                    <a:srgbClr val="C0C0C0"/>
                  </a:outerShdw>
                </a:effectLst>
                <a:latin typeface="Arial" pitchFamily="34" charset="0"/>
                <a:cs typeface="Times New Roman" pitchFamily="18" charset="0"/>
              </a:rPr>
              <a:t>  це напружена праця, а талант завжди був для неї лише підмогою в роботі. У житті вона завжди скоряла людей своєю відкритістю, добротою, увагою </a:t>
            </a:r>
            <a:br>
              <a:rPr lang="uk-UA" sz="2000" b="1" dirty="0">
                <a:solidFill>
                  <a:srgbClr val="C00000"/>
                </a:solidFill>
                <a:effectLst>
                  <a:outerShdw blurRad="38100" dist="38100" dir="2700000" algn="tl">
                    <a:srgbClr val="C0C0C0"/>
                  </a:outerShdw>
                </a:effectLst>
                <a:latin typeface="Arial" pitchFamily="34" charset="0"/>
                <a:cs typeface="Times New Roman" pitchFamily="18" charset="0"/>
              </a:rPr>
            </a:br>
            <a:r>
              <a:rPr lang="uk-UA" sz="2000" b="1" dirty="0">
                <a:solidFill>
                  <a:srgbClr val="C00000"/>
                </a:solidFill>
                <a:effectLst>
                  <a:outerShdw blurRad="38100" dist="38100" dir="2700000" algn="tl">
                    <a:srgbClr val="C0C0C0"/>
                  </a:outerShdw>
                </a:effectLst>
                <a:latin typeface="Arial" pitchFamily="34" charset="0"/>
                <a:cs typeface="Times New Roman" pitchFamily="18" charset="0"/>
              </a:rPr>
              <a:t>й сердечністю. </a:t>
            </a:r>
            <a:r>
              <a:rPr lang="uk-UA" sz="2000" b="1" dirty="0" err="1">
                <a:solidFill>
                  <a:srgbClr val="C00000"/>
                </a:solidFill>
                <a:effectLst>
                  <a:outerShdw blurRad="38100" dist="38100" dir="2700000" algn="tl">
                    <a:srgbClr val="C0C0C0"/>
                  </a:outerShdw>
                </a:effectLst>
                <a:latin typeface="Arial" pitchFamily="34" charset="0"/>
                <a:cs typeface="Times New Roman" pitchFamily="18" charset="0"/>
              </a:rPr>
              <a:t>Уланова</a:t>
            </a:r>
            <a:r>
              <a:rPr lang="uk-UA" sz="2000" b="1" dirty="0">
                <a:solidFill>
                  <a:srgbClr val="C00000"/>
                </a:solidFill>
                <a:effectLst>
                  <a:outerShdw blurRad="38100" dist="38100" dir="2700000" algn="tl">
                    <a:srgbClr val="C0C0C0"/>
                  </a:outerShdw>
                </a:effectLst>
                <a:latin typeface="Arial" pitchFamily="34" charset="0"/>
                <a:cs typeface="Times New Roman" pitchFamily="18" charset="0"/>
              </a:rPr>
              <a:t>  </a:t>
            </a:r>
            <a:r>
              <a:rPr lang="uk-UA" sz="2000" b="1" dirty="0">
                <a:solidFill>
                  <a:srgbClr val="C00000"/>
                </a:solidFill>
                <a:effectLst>
                  <a:outerShdw blurRad="38100" dist="38100" dir="2700000" algn="tl">
                    <a:srgbClr val="C0C0C0"/>
                  </a:outerShdw>
                </a:effectLst>
                <a:cs typeface="Calibri"/>
              </a:rPr>
              <a:t>̶</a:t>
            </a:r>
            <a:r>
              <a:rPr lang="uk-UA" sz="2000" b="1" dirty="0">
                <a:solidFill>
                  <a:srgbClr val="C00000"/>
                </a:solidFill>
                <a:effectLst>
                  <a:outerShdw blurRad="38100" dist="38100" dir="2700000" algn="tl">
                    <a:srgbClr val="C0C0C0"/>
                  </a:outerShdw>
                </a:effectLst>
                <a:latin typeface="Arial" pitchFamily="34" charset="0"/>
                <a:cs typeface="Times New Roman" pitchFamily="18" charset="0"/>
              </a:rPr>
              <a:t>  легенда балету, єдина балерина, якій ще за життя встановили пам’ятники  </a:t>
            </a:r>
            <a:r>
              <a:rPr lang="uk-UA" sz="2000" b="1" dirty="0">
                <a:solidFill>
                  <a:srgbClr val="C00000"/>
                </a:solidFill>
                <a:effectLst>
                  <a:outerShdw blurRad="38100" dist="38100" dir="2700000" algn="tl">
                    <a:srgbClr val="C0C0C0"/>
                  </a:outerShdw>
                </a:effectLst>
                <a:cs typeface="Calibri"/>
              </a:rPr>
              <a:t>̶</a:t>
            </a:r>
            <a:r>
              <a:rPr lang="uk-UA" sz="2000" b="1" dirty="0">
                <a:solidFill>
                  <a:srgbClr val="C00000"/>
                </a:solidFill>
                <a:effectLst>
                  <a:outerShdw blurRad="38100" dist="38100" dir="2700000" algn="tl">
                    <a:srgbClr val="C0C0C0"/>
                  </a:outerShdw>
                </a:effectLst>
                <a:latin typeface="Arial" pitchFamily="34" charset="0"/>
                <a:cs typeface="Times New Roman" pitchFamily="18" charset="0"/>
              </a:rPr>
              <a:t>  у Стокгольмі </a:t>
            </a:r>
          </a:p>
          <a:p>
            <a:pPr fontAlgn="base">
              <a:spcBef>
                <a:spcPct val="0"/>
              </a:spcBef>
              <a:spcAft>
                <a:spcPct val="0"/>
              </a:spcAft>
              <a:defRPr/>
            </a:pPr>
            <a:r>
              <a:rPr lang="uk-UA" sz="2000" b="1" dirty="0">
                <a:solidFill>
                  <a:srgbClr val="C00000"/>
                </a:solidFill>
                <a:effectLst>
                  <a:outerShdw blurRad="38100" dist="38100" dir="2700000" algn="tl">
                    <a:srgbClr val="C0C0C0"/>
                  </a:outerShdw>
                </a:effectLst>
                <a:latin typeface="Arial" pitchFamily="34" charset="0"/>
                <a:cs typeface="Times New Roman" pitchFamily="18" charset="0"/>
              </a:rPr>
              <a:t>і в Санкт-Петербурзі. </a:t>
            </a:r>
            <a:endParaRPr lang="uk-UA" sz="3200" b="1" dirty="0">
              <a:solidFill>
                <a:srgbClr val="C00000"/>
              </a:solidFill>
              <a:effectLst>
                <a:outerShdw blurRad="38100" dist="38100" dir="2700000" algn="tl">
                  <a:srgbClr val="C0C0C0"/>
                </a:outerShdw>
              </a:effectLst>
              <a:latin typeface="Arial" pitchFamily="34" charset="0"/>
            </a:endParaRPr>
          </a:p>
        </p:txBody>
      </p:sp>
      <p:pic>
        <p:nvPicPr>
          <p:cNvPr id="11" name="Picture 4" descr="Картинка 81 из 1712">
            <a:hlinkClick r:id="rId6"/>
          </p:cNvPr>
          <p:cNvPicPr>
            <a:picLocks noChangeAspect="1" noChangeArrowheads="1"/>
          </p:cNvPicPr>
          <p:nvPr/>
        </p:nvPicPr>
        <p:blipFill>
          <a:blip r:embed="rId7"/>
          <a:srcRect/>
          <a:stretch>
            <a:fillRect/>
          </a:stretch>
        </p:blipFill>
        <p:spPr bwMode="auto">
          <a:xfrm>
            <a:off x="500034" y="3929066"/>
            <a:ext cx="3286148" cy="2655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1671347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Картинка 36 из 1712">
            <a:hlinkClick r:id="rId2"/>
          </p:cNvPr>
          <p:cNvPicPr>
            <a:picLocks noChangeAspect="1" noChangeArrowheads="1"/>
          </p:cNvPicPr>
          <p:nvPr/>
        </p:nvPicPr>
        <p:blipFill>
          <a:blip r:embed="rId3"/>
          <a:srcRect/>
          <a:stretch>
            <a:fillRect/>
          </a:stretch>
        </p:blipFill>
        <p:spPr bwMode="auto">
          <a:xfrm>
            <a:off x="3714750" y="571500"/>
            <a:ext cx="5076825" cy="3381375"/>
          </a:xfrm>
          <a:prstGeom prst="rect">
            <a:avLst/>
          </a:prstGeom>
          <a:ln>
            <a:noFill/>
          </a:ln>
          <a:effectLst>
            <a:outerShdw blurRad="292100" dist="139700" dir="2700000" algn="tl" rotWithShape="0">
              <a:srgbClr val="333333">
                <a:alpha val="65000"/>
              </a:srgbClr>
            </a:outerShdw>
          </a:effectLst>
        </p:spPr>
      </p:pic>
      <p:sp>
        <p:nvSpPr>
          <p:cNvPr id="11265" name="Rectangle 1"/>
          <p:cNvSpPr>
            <a:spLocks noChangeArrowheads="1"/>
          </p:cNvSpPr>
          <p:nvPr/>
        </p:nvSpPr>
        <p:spPr bwMode="auto">
          <a:xfrm>
            <a:off x="428625" y="5286375"/>
            <a:ext cx="8429625" cy="1077913"/>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b="1" dirty="0">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У Голландії був виведений сорт тюльпанів «Уланова». У Франції знаменитий зал «</a:t>
            </a:r>
            <a:r>
              <a:rPr lang="uk-UA" b="1" dirty="0" err="1">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Плеєль</a:t>
            </a:r>
            <a:r>
              <a:rPr lang="uk-UA" b="1" dirty="0">
                <a:solidFill>
                  <a:srgbClr val="C00000"/>
                </a:solidFill>
                <a:effectLst>
                  <a:outerShdw blurRad="38100" dist="38100" dir="2700000" algn="tl">
                    <a:srgbClr val="000000">
                      <a:alpha val="43137"/>
                    </a:srgbClr>
                  </a:outerShdw>
                </a:effectLst>
                <a:latin typeface="Arial" pitchFamily="34" charset="0"/>
                <a:ea typeface="Calibri" pitchFamily="34" charset="0"/>
                <a:cs typeface="Times New Roman" pitchFamily="18" charset="0"/>
              </a:rPr>
              <a:t>» після реконструкції відкривався виставою на її честь. </a:t>
            </a:r>
            <a:endParaRPr lang="uk-UA" sz="2800" b="1" dirty="0">
              <a:solidFill>
                <a:srgbClr val="C00000"/>
              </a:solidFill>
              <a:effectLst>
                <a:outerShdw blurRad="38100" dist="38100" dir="2700000" algn="tl">
                  <a:srgbClr val="000000">
                    <a:alpha val="43137"/>
                  </a:srgbClr>
                </a:outerShdw>
              </a:effectLst>
              <a:latin typeface="Arial" pitchFamily="34" charset="0"/>
            </a:endParaRPr>
          </a:p>
        </p:txBody>
      </p:sp>
      <p:sp>
        <p:nvSpPr>
          <p:cNvPr id="6" name="Прямоугольник 5"/>
          <p:cNvSpPr/>
          <p:nvPr/>
        </p:nvSpPr>
        <p:spPr>
          <a:xfrm>
            <a:off x="285750" y="500063"/>
            <a:ext cx="3286125" cy="4494212"/>
          </a:xfrm>
          <a:prstGeom prst="rect">
            <a:avLst/>
          </a:prstGeom>
        </p:spPr>
        <p:txBody>
          <a:bodyPr>
            <a:spAutoFit/>
          </a:bodyPr>
          <a:lstStyle/>
          <a:p>
            <a:pPr>
              <a:defRPr/>
            </a:pPr>
            <a:r>
              <a:rPr lang="uk-UA" sz="2200" b="1" i="1" dirty="0">
                <a:solidFill>
                  <a:prstClr val="black"/>
                </a:solidFill>
                <a:effectLst>
                  <a:outerShdw blurRad="38100" dist="38100" dir="2700000" algn="tl">
                    <a:srgbClr val="000000">
                      <a:alpha val="43137"/>
                    </a:srgbClr>
                  </a:outerShdw>
                </a:effectLst>
              </a:rPr>
              <a:t>«Звичайна богиня»,</a:t>
            </a:r>
            <a:r>
              <a:rPr lang="uk-UA" sz="2200" b="1" dirty="0">
                <a:solidFill>
                  <a:prstClr val="black"/>
                </a:solidFill>
                <a:effectLst>
                  <a:outerShdw blurRad="38100" dist="38100" dir="2700000" algn="tl">
                    <a:srgbClr val="000000">
                      <a:alpha val="43137"/>
                    </a:srgbClr>
                  </a:outerShdw>
                </a:effectLst>
              </a:rPr>
              <a:t> – сказав про </a:t>
            </a:r>
            <a:r>
              <a:rPr lang="uk-UA" sz="2200" b="1" dirty="0" err="1">
                <a:solidFill>
                  <a:prstClr val="black"/>
                </a:solidFill>
                <a:effectLst>
                  <a:outerShdw blurRad="38100" dist="38100" dir="2700000" algn="tl">
                    <a:srgbClr val="000000">
                      <a:alpha val="43137"/>
                    </a:srgbClr>
                  </a:outerShdw>
                </a:effectLst>
              </a:rPr>
              <a:t>Уланову</a:t>
            </a:r>
            <a:r>
              <a:rPr lang="uk-UA" sz="2200" b="1" dirty="0">
                <a:solidFill>
                  <a:prstClr val="black"/>
                </a:solidFill>
                <a:effectLst>
                  <a:outerShdw blurRad="38100" dist="38100" dir="2700000" algn="tl">
                    <a:srgbClr val="000000">
                      <a:alpha val="43137"/>
                    </a:srgbClr>
                  </a:outerShdw>
                </a:effectLst>
              </a:rPr>
              <a:t> Олексій Толстой.</a:t>
            </a:r>
          </a:p>
          <a:p>
            <a:pPr>
              <a:defRPr/>
            </a:pPr>
            <a:r>
              <a:rPr lang="uk-UA" sz="2200" b="1" dirty="0">
                <a:solidFill>
                  <a:prstClr val="black"/>
                </a:solidFill>
                <a:effectLst>
                  <a:outerShdw blurRad="38100" dist="38100" dir="2700000" algn="tl">
                    <a:srgbClr val="000000">
                      <a:alpha val="43137"/>
                    </a:srgbClr>
                  </a:outerShdw>
                </a:effectLst>
              </a:rPr>
              <a:t> </a:t>
            </a:r>
            <a:r>
              <a:rPr lang="uk-UA" sz="2200" b="1" i="1" dirty="0">
                <a:solidFill>
                  <a:prstClr val="black"/>
                </a:solidFill>
                <a:effectLst>
                  <a:outerShdw blurRad="38100" dist="38100" dir="2700000" algn="tl">
                    <a:srgbClr val="000000">
                      <a:alpha val="43137"/>
                    </a:srgbClr>
                  </a:outerShdw>
                </a:effectLst>
              </a:rPr>
              <a:t>«Людиною іншого виміру»</a:t>
            </a:r>
            <a:r>
              <a:rPr lang="uk-UA" sz="2200" b="1" dirty="0">
                <a:solidFill>
                  <a:prstClr val="black"/>
                </a:solidFill>
                <a:effectLst>
                  <a:outerShdw blurRad="38100" dist="38100" dir="2700000" algn="tl">
                    <a:srgbClr val="000000">
                      <a:alpha val="43137"/>
                    </a:srgbClr>
                  </a:outerShdw>
                </a:effectLst>
              </a:rPr>
              <a:t> називав її Сергій </a:t>
            </a:r>
            <a:r>
              <a:rPr lang="uk-UA" sz="2200" b="1" dirty="0" err="1">
                <a:solidFill>
                  <a:prstClr val="black"/>
                </a:solidFill>
                <a:effectLst>
                  <a:outerShdw blurRad="38100" dist="38100" dir="2700000" algn="tl">
                    <a:srgbClr val="000000">
                      <a:alpha val="43137"/>
                    </a:srgbClr>
                  </a:outerShdw>
                </a:effectLst>
              </a:rPr>
              <a:t>Ейзенштейн</a:t>
            </a:r>
            <a:r>
              <a:rPr lang="uk-UA" sz="2200" b="1" dirty="0">
                <a:solidFill>
                  <a:prstClr val="black"/>
                </a:solidFill>
                <a:effectLst>
                  <a:outerShdw blurRad="38100" dist="38100" dir="2700000" algn="tl">
                    <a:srgbClr val="000000">
                      <a:alpha val="43137"/>
                    </a:srgbClr>
                  </a:outerShdw>
                </a:effectLst>
              </a:rPr>
              <a:t>.</a:t>
            </a:r>
          </a:p>
          <a:p>
            <a:pPr>
              <a:defRPr/>
            </a:pPr>
            <a:r>
              <a:rPr lang="uk-UA" sz="2200" b="1" dirty="0">
                <a:solidFill>
                  <a:prstClr val="black"/>
                </a:solidFill>
                <a:effectLst>
                  <a:outerShdw blurRad="38100" dist="38100" dir="2700000" algn="tl">
                    <a:srgbClr val="000000">
                      <a:alpha val="43137"/>
                    </a:srgbClr>
                  </a:outerShdw>
                </a:effectLst>
              </a:rPr>
              <a:t> </a:t>
            </a:r>
            <a:r>
              <a:rPr lang="uk-UA" sz="2200" b="1" i="1" dirty="0">
                <a:solidFill>
                  <a:prstClr val="black"/>
                </a:solidFill>
                <a:effectLst>
                  <a:outerShdw blurRad="38100" dist="38100" dir="2700000" algn="tl">
                    <a:srgbClr val="000000">
                      <a:alpha val="43137"/>
                    </a:srgbClr>
                  </a:outerShdw>
                </a:effectLst>
              </a:rPr>
              <a:t>«Генієм російського балету»</a:t>
            </a:r>
            <a:r>
              <a:rPr lang="uk-UA" sz="2200" b="1" dirty="0">
                <a:solidFill>
                  <a:prstClr val="black"/>
                </a:solidFill>
                <a:effectLst>
                  <a:outerShdw blurRad="38100" dist="38100" dir="2700000" algn="tl">
                    <a:srgbClr val="000000">
                      <a:alpha val="43137"/>
                    </a:srgbClr>
                  </a:outerShdw>
                </a:effectLst>
              </a:rPr>
              <a:t> – Сергій Прокоф’єв. </a:t>
            </a:r>
          </a:p>
          <a:p>
            <a:pPr>
              <a:defRPr/>
            </a:pPr>
            <a:r>
              <a:rPr lang="uk-UA" sz="2200" b="1" i="1" dirty="0">
                <a:solidFill>
                  <a:prstClr val="black"/>
                </a:solidFill>
                <a:effectLst>
                  <a:outerShdw blurRad="38100" dist="38100" dir="2700000" algn="tl">
                    <a:srgbClr val="000000">
                      <a:alpha val="43137"/>
                    </a:srgbClr>
                  </a:outerShdw>
                </a:effectLst>
              </a:rPr>
              <a:t>«Я з іншого століття»,</a:t>
            </a:r>
            <a:r>
              <a:rPr lang="uk-UA" sz="2200" b="1" dirty="0">
                <a:solidFill>
                  <a:prstClr val="black"/>
                </a:solidFill>
                <a:effectLst>
                  <a:outerShdw blurRad="38100" dist="38100" dir="2700000" algn="tl">
                    <a:srgbClr val="000000">
                      <a:alpha val="43137"/>
                    </a:srgbClr>
                  </a:outerShdw>
                </a:effectLst>
              </a:rPr>
              <a:t> – кинула якось Уланова сумно й з легким здивуванням. </a:t>
            </a:r>
            <a:endParaRPr lang="ru-RU" sz="22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984416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Майя в Большом.jpg"/>
          <p:cNvPicPr>
            <a:picLocks noChangeAspect="1"/>
          </p:cNvPicPr>
          <p:nvPr/>
        </p:nvPicPr>
        <p:blipFill>
          <a:blip r:embed="rId2"/>
          <a:srcRect/>
          <a:stretch>
            <a:fillRect/>
          </a:stretch>
        </p:blipFill>
        <p:spPr>
          <a:xfrm>
            <a:off x="3000364" y="1000108"/>
            <a:ext cx="274028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14282" y="214290"/>
            <a:ext cx="6643734" cy="685784"/>
          </a:xfrm>
          <a:ln>
            <a:miter lim="800000"/>
            <a:headEnd/>
            <a:tailEnd/>
          </a:ln>
          <a:extLst/>
        </p:spPr>
        <p:txBody>
          <a:bodyPr rtlCol="0">
            <a:normAutofit/>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Майя Михайлівна </a:t>
            </a:r>
            <a:r>
              <a:rPr lang="uk-U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Плісецька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Майя Плисецкая1.jpg"/>
          <p:cNvPicPr>
            <a:picLocks noChangeAspect="1"/>
          </p:cNvPicPr>
          <p:nvPr/>
        </p:nvPicPr>
        <p:blipFill>
          <a:blip r:embed="rId3" cstate="email"/>
          <a:stretch>
            <a:fillRect/>
          </a:stretch>
        </p:blipFill>
        <p:spPr>
          <a:xfrm>
            <a:off x="6000760" y="1000108"/>
            <a:ext cx="2929559"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Майя-умирающий лебедь.jpg"/>
          <p:cNvPicPr>
            <a:picLocks noChangeAspect="1"/>
          </p:cNvPicPr>
          <p:nvPr/>
        </p:nvPicPr>
        <p:blipFill>
          <a:blip r:embed="rId4"/>
          <a:srcRect t="36569"/>
          <a:stretch>
            <a:fillRect/>
          </a:stretch>
        </p:blipFill>
        <p:spPr>
          <a:xfrm>
            <a:off x="1357313" y="4286250"/>
            <a:ext cx="2643187" cy="1982788"/>
          </a:xfrm>
          <a:prstGeom prst="rect">
            <a:avLst/>
          </a:prstGeom>
          <a:ln>
            <a:noFill/>
          </a:ln>
          <a:effectLst>
            <a:outerShdw blurRad="292100" dist="139700" dir="2700000" algn="tl" rotWithShape="0">
              <a:srgbClr val="333333">
                <a:alpha val="65000"/>
              </a:srgbClr>
            </a:outerShdw>
          </a:effectLst>
        </p:spPr>
      </p:pic>
      <p:pic>
        <p:nvPicPr>
          <p:cNvPr id="8" name="Рисунок 7" descr="Майя Лебедь.jpg"/>
          <p:cNvPicPr>
            <a:picLocks noChangeAspect="1"/>
          </p:cNvPicPr>
          <p:nvPr/>
        </p:nvPicPr>
        <p:blipFill>
          <a:blip r:embed="rId5"/>
          <a:stretch>
            <a:fillRect/>
          </a:stretch>
        </p:blipFill>
        <p:spPr>
          <a:xfrm>
            <a:off x="6786578" y="3571876"/>
            <a:ext cx="1785950" cy="2830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Майя-Айседора.jpg"/>
          <p:cNvPicPr>
            <a:picLocks noChangeAspect="1"/>
          </p:cNvPicPr>
          <p:nvPr/>
        </p:nvPicPr>
        <p:blipFill>
          <a:blip r:embed="rId6" cstate="email"/>
          <a:srcRect/>
          <a:stretch>
            <a:fillRect/>
          </a:stretch>
        </p:blipFill>
        <p:spPr>
          <a:xfrm flipH="1">
            <a:off x="4714876" y="3786190"/>
            <a:ext cx="1571636" cy="259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http://img0.liveinternet.ru/images/attach/b/3/41/664/41664609_1238180348_s_apchkoy_pavlovoy.jpg"/>
          <p:cNvPicPr>
            <a:picLocks noChangeAspect="1" noChangeArrowheads="1"/>
          </p:cNvPicPr>
          <p:nvPr/>
        </p:nvPicPr>
        <p:blipFill>
          <a:blip r:embed="rId7"/>
          <a:srcRect/>
          <a:stretch>
            <a:fillRect/>
          </a:stretch>
        </p:blipFill>
        <p:spPr bwMode="auto">
          <a:xfrm>
            <a:off x="642910" y="1071546"/>
            <a:ext cx="1840436"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277503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44 из 626">
            <a:hlinkClick r:id="rId2"/>
          </p:cNvPr>
          <p:cNvPicPr>
            <a:picLocks noChangeAspect="1" noChangeArrowheads="1"/>
          </p:cNvPicPr>
          <p:nvPr/>
        </p:nvPicPr>
        <p:blipFill>
          <a:blip r:embed="rId3"/>
          <a:srcRect/>
          <a:stretch>
            <a:fillRect/>
          </a:stretch>
        </p:blipFill>
        <p:spPr bwMode="auto">
          <a:xfrm>
            <a:off x="4929188" y="214313"/>
            <a:ext cx="3813175" cy="5000625"/>
          </a:xfrm>
          <a:prstGeom prst="rect">
            <a:avLst/>
          </a:prstGeom>
          <a:ln>
            <a:noFill/>
          </a:ln>
          <a:effectLst>
            <a:outerShdw blurRad="292100" dist="139700" dir="2700000" algn="tl" rotWithShape="0">
              <a:srgbClr val="333333">
                <a:alpha val="65000"/>
              </a:srgbClr>
            </a:outerShdw>
          </a:effectLst>
        </p:spPr>
      </p:pic>
      <p:sp>
        <p:nvSpPr>
          <p:cNvPr id="24579" name="Rectangle 1"/>
          <p:cNvSpPr>
            <a:spLocks noChangeArrowheads="1"/>
          </p:cNvSpPr>
          <p:nvPr/>
        </p:nvSpPr>
        <p:spPr bwMode="auto">
          <a:xfrm>
            <a:off x="428625" y="642938"/>
            <a:ext cx="42148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9875" algn="r" fontAlgn="base">
              <a:spcBef>
                <a:spcPct val="0"/>
              </a:spcBef>
              <a:spcAft>
                <a:spcPct val="0"/>
              </a:spcAft>
            </a:pPr>
            <a:r>
              <a:rPr lang="uk-UA" b="1">
                <a:solidFill>
                  <a:prstClr val="black"/>
                </a:solidFill>
                <a:latin typeface="Arial" pitchFamily="34" charset="0"/>
                <a:ea typeface="Times New Roman" pitchFamily="18" charset="0"/>
                <a:cs typeface="Arial" pitchFamily="34" charset="0"/>
              </a:rPr>
              <a:t>Видатна балерина, хореограф, доктор Сорбонни і почесний професор Московського державного університету. Народна артистка СРСР. Герой Соціалістичної праці. Власниця безлічі нагород і премій, серед яких три ордени Леніна, ордена «За заслуги перед Батьківщиною» III, II і I ступенів, а також орден Франції «За заслуги в літературі й мистецтві», орден Почесного легіону і орден Ізабелли Католицької. </a:t>
            </a:r>
          </a:p>
        </p:txBody>
      </p:sp>
    </p:spTree>
    <p:extLst>
      <p:ext uri="{BB962C8B-B14F-4D97-AF65-F5344CB8AC3E}">
        <p14:creationId xmlns:p14="http://schemas.microsoft.com/office/powerpoint/2010/main" val="117644501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285750"/>
            <a:ext cx="7358063" cy="1643063"/>
          </a:xfrm>
        </p:spPr>
        <p:txBody>
          <a:bodyPr rtlCol="0">
            <a:normAutofit/>
          </a:bodyPr>
          <a:lstStyle/>
          <a:p>
            <a:pPr algn="ctr" eaLnBrk="1" fontAlgn="auto" hangingPunct="1">
              <a:spcAft>
                <a:spcPts val="0"/>
              </a:spcAft>
              <a:buFontTx/>
              <a:buNone/>
              <a:defRPr/>
            </a:pPr>
            <a:r>
              <a:rPr lang="ru-RU" sz="4000" b="1" dirty="0" err="1" smtClean="0">
                <a:solidFill>
                  <a:srgbClr val="743A00"/>
                </a:solidFill>
                <a:effectLst>
                  <a:outerShdw blurRad="38100" dist="38100" dir="2700000" algn="tl">
                    <a:srgbClr val="000000">
                      <a:alpha val="43137"/>
                    </a:srgbClr>
                  </a:outerShdw>
                </a:effectLst>
              </a:rPr>
              <a:t>Родіон</a:t>
            </a:r>
            <a:r>
              <a:rPr lang="ru-RU" sz="4000" b="1" dirty="0" smtClean="0">
                <a:solidFill>
                  <a:srgbClr val="743A00"/>
                </a:solidFill>
                <a:effectLst>
                  <a:outerShdw blurRad="38100" dist="38100" dir="2700000" algn="tl">
                    <a:srgbClr val="000000">
                      <a:alpha val="43137"/>
                    </a:srgbClr>
                  </a:outerShdw>
                </a:effectLst>
              </a:rPr>
              <a:t> </a:t>
            </a:r>
            <a:r>
              <a:rPr lang="ru-RU" sz="4000" b="1" dirty="0" err="1" smtClean="0">
                <a:solidFill>
                  <a:srgbClr val="743A00"/>
                </a:solidFill>
                <a:effectLst>
                  <a:outerShdw blurRad="38100" dist="38100" dir="2700000" algn="tl">
                    <a:srgbClr val="000000">
                      <a:alpha val="43137"/>
                    </a:srgbClr>
                  </a:outerShdw>
                </a:effectLst>
              </a:rPr>
              <a:t>Костянтинович</a:t>
            </a:r>
            <a:r>
              <a:rPr lang="ru-RU" sz="4000" b="1" dirty="0" smtClean="0">
                <a:solidFill>
                  <a:srgbClr val="743A00"/>
                </a:solidFill>
                <a:effectLst>
                  <a:outerShdw blurRad="38100" dist="38100" dir="2700000" algn="tl">
                    <a:srgbClr val="000000">
                      <a:alpha val="43137"/>
                    </a:srgbClr>
                  </a:outerShdw>
                </a:effectLst>
              </a:rPr>
              <a:t> </a:t>
            </a:r>
            <a:r>
              <a:rPr lang="ru-RU" sz="4000" b="1" dirty="0" err="1" smtClean="0">
                <a:solidFill>
                  <a:srgbClr val="743A00"/>
                </a:solidFill>
                <a:effectLst>
                  <a:outerShdw blurRad="38100" dist="38100" dir="2700000" algn="tl">
                    <a:srgbClr val="000000">
                      <a:alpha val="43137"/>
                    </a:srgbClr>
                  </a:outerShdw>
                </a:effectLst>
              </a:rPr>
              <a:t>Щедрін</a:t>
            </a:r>
            <a:endParaRPr lang="ru-RU" sz="4000" b="1" dirty="0" smtClean="0">
              <a:solidFill>
                <a:srgbClr val="743A00"/>
              </a:solidFill>
              <a:effectLst>
                <a:outerShdw blurRad="38100" dist="38100" dir="2700000" algn="tl">
                  <a:srgbClr val="000000">
                    <a:alpha val="43137"/>
                  </a:srgbClr>
                </a:outerShdw>
              </a:effectLst>
            </a:endParaRPr>
          </a:p>
        </p:txBody>
      </p:sp>
      <p:pic>
        <p:nvPicPr>
          <p:cNvPr id="5124" name="Picture 7" descr="F:\Recovered Files\7 класс\7_12_Кармен-сюита\schedrin[1].jpg"/>
          <p:cNvPicPr>
            <a:picLocks noChangeAspect="1" noChangeArrowheads="1"/>
          </p:cNvPicPr>
          <p:nvPr/>
        </p:nvPicPr>
        <p:blipFill>
          <a:blip r:embed="rId2"/>
          <a:srcRect/>
          <a:stretch>
            <a:fillRect/>
          </a:stretch>
        </p:blipFill>
        <p:spPr bwMode="auto">
          <a:xfrm>
            <a:off x="6643702" y="642918"/>
            <a:ext cx="2285996" cy="28574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5604" name="Rectangle 1"/>
          <p:cNvSpPr>
            <a:spLocks noChangeArrowheads="1"/>
          </p:cNvSpPr>
          <p:nvPr/>
        </p:nvSpPr>
        <p:spPr bwMode="auto">
          <a:xfrm>
            <a:off x="285750" y="3714750"/>
            <a:ext cx="421481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9875" algn="just" fontAlgn="base">
              <a:spcBef>
                <a:spcPct val="0"/>
              </a:spcBef>
              <a:spcAft>
                <a:spcPct val="0"/>
              </a:spcAft>
            </a:pPr>
            <a:r>
              <a:rPr lang="ru-RU" sz="1600" b="1">
                <a:solidFill>
                  <a:prstClr val="black"/>
                </a:solidFill>
                <a:latin typeface="Times" pitchFamily="2" charset="0"/>
                <a:cs typeface="Times New Roman" pitchFamily="18" charset="0"/>
              </a:rPr>
              <a:t>Вона прагнула танцювати не тільки класику, але й сучасне. </a:t>
            </a:r>
            <a:r>
              <a:rPr lang="uk-UA" sz="1600" b="1">
                <a:solidFill>
                  <a:prstClr val="black"/>
                </a:solidFill>
                <a:latin typeface="Times" pitchFamily="2" charset="0"/>
                <a:cs typeface="Times New Roman" pitchFamily="18" charset="0"/>
              </a:rPr>
              <a:t>У квітні 1967 року була вперше показана «Кармен-Сюїта» Бізе </a:t>
            </a:r>
            <a:r>
              <a:rPr lang="uk-UA" sz="1600" b="1">
                <a:solidFill>
                  <a:prstClr val="black"/>
                </a:solidFill>
                <a:cs typeface="Calibri" pitchFamily="34" charset="0"/>
              </a:rPr>
              <a:t>̶</a:t>
            </a:r>
            <a:r>
              <a:rPr lang="uk-UA" sz="1600" b="1">
                <a:solidFill>
                  <a:prstClr val="black"/>
                </a:solidFill>
                <a:latin typeface="Times" pitchFamily="2" charset="0"/>
                <a:cs typeface="Times New Roman" pitchFamily="18" charset="0"/>
              </a:rPr>
              <a:t> Щедріна, яка була поставлена знаменитим кубинським балетмейстером Альберто Алонсо спеціально для Плісецької. Її Кармен стала однією з головних ролей балерини в репертуарі Большого театру й назавжди ввійшла в історію світової хореографії.</a:t>
            </a:r>
            <a:endParaRPr lang="uk-UA" sz="2400" b="1">
              <a:solidFill>
                <a:prstClr val="black"/>
              </a:solidFill>
              <a:latin typeface="Arial" pitchFamily="34" charset="0"/>
            </a:endParaRPr>
          </a:p>
        </p:txBody>
      </p:sp>
      <p:pic>
        <p:nvPicPr>
          <p:cNvPr id="25605" name="Picture 6" descr="F:\Recovered Files\7 класс\7_12_Кармен-сюита\carmen-su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428750"/>
            <a:ext cx="500062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Картинка 321 из 364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3" y="3786188"/>
            <a:ext cx="34290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49500"/>
            <a:ext cx="19113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90028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428625" y="285750"/>
            <a:ext cx="8429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sz="1600" b="1">
                <a:solidFill>
                  <a:prstClr val="black"/>
                </a:solidFill>
                <a:latin typeface="Arial" pitchFamily="34" charset="0"/>
                <a:cs typeface="Arial" pitchFamily="34" charset="0"/>
              </a:rPr>
              <a:t>Критики багато писали про природні дані й техніку Плісецької, відзначаючи її великий крок, високий стрибок, чудові обертання і потужний артистичний темперамент. За словами відомого французького балетного критика Андре Філіппа Ерсена, для характеристики Плісецької-балерини досить трьох слів </a:t>
            </a:r>
            <a:r>
              <a:rPr lang="uk-UA" sz="1600" b="1">
                <a:solidFill>
                  <a:prstClr val="black"/>
                </a:solidFill>
                <a:cs typeface="Calibri" pitchFamily="34" charset="0"/>
              </a:rPr>
              <a:t>̶</a:t>
            </a:r>
            <a:r>
              <a:rPr lang="uk-UA" sz="1600" b="1">
                <a:solidFill>
                  <a:prstClr val="black"/>
                </a:solidFill>
                <a:latin typeface="Arial" pitchFamily="34" charset="0"/>
                <a:cs typeface="Arial" pitchFamily="34" charset="0"/>
              </a:rPr>
              <a:t> «геній», «мужність» і «авангард». </a:t>
            </a:r>
          </a:p>
          <a:p>
            <a:pPr algn="just" fontAlgn="base">
              <a:spcBef>
                <a:spcPct val="0"/>
              </a:spcBef>
              <a:spcAft>
                <a:spcPct val="0"/>
              </a:spcAft>
            </a:pPr>
            <a:r>
              <a:rPr lang="uk-UA" sz="1600" b="1">
                <a:solidFill>
                  <a:prstClr val="black"/>
                </a:solidFill>
                <a:latin typeface="Arial" pitchFamily="34" charset="0"/>
                <a:cs typeface="Arial" pitchFamily="34" charset="0"/>
              </a:rPr>
              <a:t>Стиль виконання Майї Плісецької став загальновизнаним  каноном…</a:t>
            </a:r>
          </a:p>
        </p:txBody>
      </p:sp>
      <p:pic>
        <p:nvPicPr>
          <p:cNvPr id="26627" name="Picture 2" descr="Картинка 124 из 364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86000"/>
            <a:ext cx="43815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Картинка 286 из 364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785938"/>
            <a:ext cx="30829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00063" y="5500688"/>
            <a:ext cx="8358187" cy="830262"/>
          </a:xfrm>
          <a:prstGeom prst="rect">
            <a:avLst/>
          </a:prstGeom>
        </p:spPr>
        <p:txBody>
          <a:bodyPr>
            <a:spAutoFit/>
          </a:bodyPr>
          <a:lstStyle/>
          <a:p>
            <a:pPr algn="just">
              <a:defRPr/>
            </a:pPr>
            <a:r>
              <a:rPr lang="uk-UA" sz="2400" b="1" dirty="0">
                <a:solidFill>
                  <a:srgbClr val="C00000"/>
                </a:solidFill>
                <a:effectLst>
                  <a:outerShdw blurRad="38100" dist="38100" dir="2700000" algn="tl">
                    <a:srgbClr val="000000">
                      <a:alpha val="43137"/>
                    </a:srgbClr>
                  </a:outerShdw>
                </a:effectLst>
              </a:rPr>
              <a:t>Свій останній спектакль на сцені </a:t>
            </a:r>
            <a:r>
              <a:rPr lang="uk-UA" sz="2400" b="1" dirty="0" err="1">
                <a:solidFill>
                  <a:srgbClr val="C00000"/>
                </a:solidFill>
                <a:effectLst>
                  <a:outerShdw blurRad="38100" dist="38100" dir="2700000" algn="tl">
                    <a:srgbClr val="000000">
                      <a:alpha val="43137"/>
                    </a:srgbClr>
                  </a:outerShdw>
                </a:effectLst>
              </a:rPr>
              <a:t>Большого</a:t>
            </a:r>
            <a:r>
              <a:rPr lang="uk-UA" sz="2400" b="1" dirty="0">
                <a:solidFill>
                  <a:srgbClr val="C00000"/>
                </a:solidFill>
                <a:effectLst>
                  <a:outerShdw blurRad="38100" dist="38100" dir="2700000" algn="tl">
                    <a:srgbClr val="000000">
                      <a:alpha val="43137"/>
                    </a:srgbClr>
                  </a:outerShdw>
                </a:effectLst>
              </a:rPr>
              <a:t> театру </a:t>
            </a:r>
            <a:r>
              <a:rPr lang="uk-UA" sz="2400" b="1" dirty="0">
                <a:solidFill>
                  <a:srgbClr val="C00000"/>
                </a:solidFill>
                <a:effectLst>
                  <a:outerShdw blurRad="38100" dist="38100" dir="2700000" algn="tl">
                    <a:srgbClr val="000000">
                      <a:alpha val="43137"/>
                    </a:srgbClr>
                  </a:outerShdw>
                </a:effectLst>
                <a:cs typeface="Calibri"/>
              </a:rPr>
              <a:t>̶</a:t>
            </a:r>
            <a:r>
              <a:rPr lang="uk-UA" sz="2400" b="1" dirty="0">
                <a:solidFill>
                  <a:srgbClr val="C00000"/>
                </a:solidFill>
                <a:effectLst>
                  <a:outerShdw blurRad="38100" dist="38100" dir="2700000" algn="tl">
                    <a:srgbClr val="000000">
                      <a:alpha val="43137"/>
                    </a:srgbClr>
                  </a:outerShdw>
                </a:effectLst>
              </a:rPr>
              <a:t> «Даму </a:t>
            </a:r>
            <a:br>
              <a:rPr lang="uk-UA" sz="2400" b="1" dirty="0">
                <a:solidFill>
                  <a:srgbClr val="C00000"/>
                </a:solidFill>
                <a:effectLst>
                  <a:outerShdw blurRad="38100" dist="38100" dir="2700000" algn="tl">
                    <a:srgbClr val="000000">
                      <a:alpha val="43137"/>
                    </a:srgbClr>
                  </a:outerShdw>
                </a:effectLst>
              </a:rPr>
            </a:br>
            <a:r>
              <a:rPr lang="uk-UA" sz="2400" b="1" dirty="0">
                <a:solidFill>
                  <a:srgbClr val="C00000"/>
                </a:solidFill>
                <a:effectLst>
                  <a:outerShdw blurRad="38100" dist="38100" dir="2700000" algn="tl">
                    <a:srgbClr val="000000">
                      <a:alpha val="43137"/>
                    </a:srgbClr>
                  </a:outerShdw>
                </a:effectLst>
              </a:rPr>
              <a:t>з собачкою» Майя </a:t>
            </a:r>
            <a:r>
              <a:rPr lang="uk-UA" sz="2400" b="1" dirty="0" err="1">
                <a:solidFill>
                  <a:srgbClr val="C00000"/>
                </a:solidFill>
                <a:effectLst>
                  <a:outerShdw blurRad="38100" dist="38100" dir="2700000" algn="tl">
                    <a:srgbClr val="000000">
                      <a:alpha val="43137"/>
                    </a:srgbClr>
                  </a:outerShdw>
                </a:effectLst>
              </a:rPr>
              <a:t>Плісецька</a:t>
            </a:r>
            <a:r>
              <a:rPr lang="uk-UA" sz="2400" b="1" dirty="0">
                <a:solidFill>
                  <a:srgbClr val="C00000"/>
                </a:solidFill>
                <a:effectLst>
                  <a:outerShdw blurRad="38100" dist="38100" dir="2700000" algn="tl">
                    <a:srgbClr val="000000">
                      <a:alpha val="43137"/>
                    </a:srgbClr>
                  </a:outerShdw>
                </a:effectLst>
              </a:rPr>
              <a:t> станцювала 4 січня 1990 року. </a:t>
            </a:r>
          </a:p>
        </p:txBody>
      </p:sp>
    </p:spTree>
    <p:extLst>
      <p:ext uri="{BB962C8B-B14F-4D97-AF65-F5344CB8AC3E}">
        <p14:creationId xmlns:p14="http://schemas.microsoft.com/office/powerpoint/2010/main" val="23737064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197457814_38_balet"/>
          <p:cNvPicPr>
            <a:picLocks noChangeAspect="1" noChangeArrowheads="1"/>
          </p:cNvPicPr>
          <p:nvPr/>
        </p:nvPicPr>
        <p:blipFill>
          <a:blip r:embed="rId2"/>
          <a:srcRect/>
          <a:stretch>
            <a:fillRect/>
          </a:stretch>
        </p:blipFill>
        <p:spPr bwMode="auto">
          <a:xfrm>
            <a:off x="571500" y="3429000"/>
            <a:ext cx="1731963" cy="2678113"/>
          </a:xfrm>
          <a:prstGeom prst="rect">
            <a:avLst/>
          </a:prstGeom>
          <a:ln>
            <a:noFill/>
          </a:ln>
          <a:effectLst>
            <a:outerShdw blurRad="292100" dist="139700" dir="2700000" algn="tl" rotWithShape="0">
              <a:srgbClr val="333333">
                <a:alpha val="65000"/>
              </a:srgbClr>
            </a:outerShdw>
          </a:effectLst>
        </p:spPr>
      </p:pic>
      <p:sp>
        <p:nvSpPr>
          <p:cNvPr id="5123" name="Rectangle 3"/>
          <p:cNvSpPr>
            <a:spLocks noGrp="1" noChangeArrowheads="1"/>
          </p:cNvSpPr>
          <p:nvPr>
            <p:ph type="body" idx="1"/>
          </p:nvPr>
        </p:nvSpPr>
        <p:spPr>
          <a:xfrm>
            <a:off x="642938" y="571500"/>
            <a:ext cx="6983412" cy="2924175"/>
          </a:xfrm>
        </p:spPr>
        <p:txBody>
          <a:bodyPr rtlCol="0">
            <a:normAutofit fontScale="85000" lnSpcReduction="20000"/>
          </a:bodyPr>
          <a:lstStyle/>
          <a:p>
            <a:pPr eaLnBrk="1" fontAlgn="auto" hangingPunct="1">
              <a:spcAft>
                <a:spcPts val="0"/>
              </a:spcAft>
              <a:buFontTx/>
              <a:buBlip>
                <a:blip r:embed="rId3"/>
              </a:buBlip>
              <a:defRPr/>
            </a:pPr>
            <a:r>
              <a:rPr lang="ru-RU" dirty="0"/>
              <a:t>Па-де-де </a:t>
            </a:r>
            <a:r>
              <a:rPr lang="ru-RU" dirty="0" smtClean="0"/>
              <a:t>(</a:t>
            </a:r>
            <a:r>
              <a:rPr lang="uk-UA" dirty="0" smtClean="0"/>
              <a:t>танець удвох</a:t>
            </a:r>
            <a:r>
              <a:rPr lang="ru-RU" dirty="0" smtClean="0"/>
              <a:t>);</a:t>
            </a:r>
            <a:endParaRPr lang="ru-RU" dirty="0"/>
          </a:p>
          <a:p>
            <a:pPr eaLnBrk="1" fontAlgn="auto" hangingPunct="1">
              <a:spcAft>
                <a:spcPts val="0"/>
              </a:spcAft>
              <a:buFontTx/>
              <a:buBlip>
                <a:blip r:embed="rId3"/>
              </a:buBlip>
              <a:defRPr/>
            </a:pPr>
            <a:r>
              <a:rPr lang="ru-RU" dirty="0" smtClean="0"/>
              <a:t>па-де-труа (</a:t>
            </a:r>
            <a:r>
              <a:rPr lang="uk-UA" dirty="0" smtClean="0"/>
              <a:t>танець утрьох);</a:t>
            </a:r>
          </a:p>
          <a:p>
            <a:pPr eaLnBrk="1" fontAlgn="auto" hangingPunct="1">
              <a:spcAft>
                <a:spcPts val="0"/>
              </a:spcAft>
              <a:buFont typeface="Arial" pitchFamily="34" charset="0"/>
              <a:buBlip>
                <a:blip r:embed="rId3"/>
              </a:buBlip>
              <a:defRPr/>
            </a:pPr>
            <a:r>
              <a:rPr lang="uk-UA" dirty="0" smtClean="0"/>
              <a:t>антре (урочистий вихід балерини);</a:t>
            </a:r>
          </a:p>
          <a:p>
            <a:pPr eaLnBrk="1" fontAlgn="auto" hangingPunct="1">
              <a:spcAft>
                <a:spcPts val="0"/>
              </a:spcAft>
              <a:buFontTx/>
              <a:buBlip>
                <a:blip r:embed="rId3"/>
              </a:buBlip>
              <a:defRPr/>
            </a:pPr>
            <a:r>
              <a:rPr lang="uk-UA" dirty="0" smtClean="0"/>
              <a:t>гран-па (великий танець);</a:t>
            </a:r>
          </a:p>
          <a:p>
            <a:pPr eaLnBrk="1" fontAlgn="auto" hangingPunct="1">
              <a:spcAft>
                <a:spcPts val="0"/>
              </a:spcAft>
              <a:buFontTx/>
              <a:buBlip>
                <a:blip r:embed="rId3"/>
              </a:buBlip>
              <a:defRPr/>
            </a:pPr>
            <a:r>
              <a:rPr lang="uk-UA" dirty="0" smtClean="0"/>
              <a:t>адажіо (сольний ліричний танець головних героїв);</a:t>
            </a:r>
          </a:p>
          <a:p>
            <a:pPr eaLnBrk="1" fontAlgn="auto" hangingPunct="1">
              <a:spcAft>
                <a:spcPts val="0"/>
              </a:spcAft>
              <a:buFont typeface="Arial" pitchFamily="34" charset="0"/>
              <a:buBlip>
                <a:blip r:embed="rId3"/>
              </a:buBlip>
              <a:defRPr/>
            </a:pPr>
            <a:r>
              <a:rPr lang="uk-UA" dirty="0" smtClean="0"/>
              <a:t>кордебалет (масові сцени </a:t>
            </a:r>
            <a:r>
              <a:rPr lang="uk-UA" smtClean="0"/>
              <a:t>й танці).</a:t>
            </a:r>
            <a:endParaRPr lang="uk-UA" dirty="0" smtClean="0"/>
          </a:p>
          <a:p>
            <a:pPr eaLnBrk="1" fontAlgn="auto" hangingPunct="1">
              <a:spcAft>
                <a:spcPts val="0"/>
              </a:spcAft>
              <a:buFontTx/>
              <a:buBlip>
                <a:blip r:embed="rId3"/>
              </a:buBlip>
              <a:defRPr/>
            </a:pPr>
            <a:endParaRPr lang="uk-UA" dirty="0"/>
          </a:p>
        </p:txBody>
      </p:sp>
      <p:pic>
        <p:nvPicPr>
          <p:cNvPr id="5124" name="Picture 4" descr="039"/>
          <p:cNvPicPr>
            <a:picLocks noChangeAspect="1" noChangeArrowheads="1"/>
          </p:cNvPicPr>
          <p:nvPr/>
        </p:nvPicPr>
        <p:blipFill>
          <a:blip r:embed="rId4"/>
          <a:srcRect/>
          <a:stretch>
            <a:fillRect/>
          </a:stretch>
        </p:blipFill>
        <p:spPr bwMode="auto">
          <a:xfrm>
            <a:off x="6643688" y="214313"/>
            <a:ext cx="2220912" cy="2000250"/>
          </a:xfrm>
          <a:prstGeom prst="rect">
            <a:avLst/>
          </a:prstGeom>
          <a:ln>
            <a:noFill/>
          </a:ln>
          <a:effectLst>
            <a:outerShdw blurRad="292100" dist="139700" dir="2700000" algn="tl" rotWithShape="0">
              <a:srgbClr val="333333">
                <a:alpha val="65000"/>
              </a:srgbClr>
            </a:outerShdw>
          </a:effectLst>
        </p:spPr>
      </p:pic>
      <p:pic>
        <p:nvPicPr>
          <p:cNvPr id="5125" name="Picture 5" descr="027а"/>
          <p:cNvPicPr>
            <a:picLocks noChangeAspect="1" noChangeArrowheads="1"/>
          </p:cNvPicPr>
          <p:nvPr/>
        </p:nvPicPr>
        <p:blipFill>
          <a:blip r:embed="rId5"/>
          <a:srcRect/>
          <a:stretch>
            <a:fillRect/>
          </a:stretch>
        </p:blipFill>
        <p:spPr bwMode="auto">
          <a:xfrm>
            <a:off x="2071688" y="4643438"/>
            <a:ext cx="2428875" cy="1924050"/>
          </a:xfrm>
          <a:prstGeom prst="rect">
            <a:avLst/>
          </a:prstGeom>
          <a:ln>
            <a:noFill/>
          </a:ln>
          <a:effectLst>
            <a:outerShdw blurRad="292100" dist="139700" dir="2700000" algn="tl" rotWithShape="0">
              <a:srgbClr val="333333">
                <a:alpha val="65000"/>
              </a:srgbClr>
            </a:outerShdw>
          </a:effectLst>
        </p:spPr>
      </p:pic>
      <p:pic>
        <p:nvPicPr>
          <p:cNvPr id="5127" name="Picture 7" descr="012"/>
          <p:cNvPicPr>
            <a:picLocks noChangeAspect="1" noChangeArrowheads="1"/>
          </p:cNvPicPr>
          <p:nvPr/>
        </p:nvPicPr>
        <p:blipFill>
          <a:blip r:embed="rId6"/>
          <a:srcRect/>
          <a:stretch>
            <a:fillRect/>
          </a:stretch>
        </p:blipFill>
        <p:spPr bwMode="auto">
          <a:xfrm>
            <a:off x="6372225" y="2651125"/>
            <a:ext cx="2303463" cy="1785938"/>
          </a:xfrm>
          <a:prstGeom prst="rect">
            <a:avLst/>
          </a:prstGeom>
          <a:ln>
            <a:noFill/>
          </a:ln>
          <a:effectLst>
            <a:outerShdw blurRad="292100" dist="139700" dir="2700000" algn="tl" rotWithShape="0">
              <a:srgbClr val="333333">
                <a:alpha val="65000"/>
              </a:srgbClr>
            </a:outerShdw>
          </a:effectLst>
        </p:spPr>
      </p:pic>
      <p:pic>
        <p:nvPicPr>
          <p:cNvPr id="5128" name="Picture 8" descr="030"/>
          <p:cNvPicPr>
            <a:picLocks noChangeAspect="1" noChangeArrowheads="1"/>
          </p:cNvPicPr>
          <p:nvPr/>
        </p:nvPicPr>
        <p:blipFill>
          <a:blip r:embed="rId7"/>
          <a:srcRect/>
          <a:stretch>
            <a:fillRect/>
          </a:stretch>
        </p:blipFill>
        <p:spPr bwMode="auto">
          <a:xfrm>
            <a:off x="5572125" y="4643438"/>
            <a:ext cx="3143250" cy="2006600"/>
          </a:xfrm>
          <a:prstGeom prst="rect">
            <a:avLst/>
          </a:prstGeom>
          <a:ln>
            <a:noFill/>
          </a:ln>
          <a:effectLst>
            <a:outerShdw blurRad="292100" dist="139700" dir="2700000" algn="tl" rotWithShape="0">
              <a:srgbClr val="333333">
                <a:alpha val="65000"/>
              </a:srgbClr>
            </a:outerShdw>
          </a:effectLst>
        </p:spPr>
      </p:pic>
      <p:pic>
        <p:nvPicPr>
          <p:cNvPr id="9" name="Picture 3" descr="C:\Users\я\Pictures\Балет\Г.Уланова1"/>
          <p:cNvPicPr>
            <a:picLocks noChangeAspect="1" noChangeArrowheads="1"/>
          </p:cNvPicPr>
          <p:nvPr/>
        </p:nvPicPr>
        <p:blipFill>
          <a:blip r:embed="rId8"/>
          <a:srcRect/>
          <a:stretch>
            <a:fillRect/>
          </a:stretch>
        </p:blipFill>
        <p:spPr bwMode="auto">
          <a:xfrm>
            <a:off x="4214813" y="3500438"/>
            <a:ext cx="1871662" cy="2214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194168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2000" fill="hold"/>
                                        <p:tgtEl>
                                          <p:spTgt spid="5123">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5123">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5123">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5123">
                                            <p:txEl>
                                              <p:pRg st="0" end="0"/>
                                            </p:txEl>
                                          </p:spTgt>
                                        </p:tgtEl>
                                      </p:cBhvr>
                                    </p:animEffect>
                                  </p:childTnLst>
                                </p:cTn>
                              </p:par>
                            </p:childTnLst>
                          </p:cTn>
                        </p:par>
                        <p:par>
                          <p:cTn id="12" fill="hold" nodeType="afterGroup">
                            <p:stCondLst>
                              <p:cond delay="2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5125"/>
                                        </p:tgtEl>
                                        <p:attrNameLst>
                                          <p:attrName>style.visibility</p:attrName>
                                        </p:attrNameLst>
                                      </p:cBhvr>
                                      <p:to>
                                        <p:strVal val="visible"/>
                                      </p:to>
                                    </p:set>
                                    <p:anim calcmode="lin" valueType="num">
                                      <p:cBhvr>
                                        <p:cTn id="15" dur="1000" fill="hold"/>
                                        <p:tgtEl>
                                          <p:spTgt spid="5125"/>
                                        </p:tgtEl>
                                        <p:attrNameLst>
                                          <p:attrName>ppt_w</p:attrName>
                                        </p:attrNameLst>
                                      </p:cBhvr>
                                      <p:tavLst>
                                        <p:tav tm="0">
                                          <p:val>
                                            <p:fltVal val="0"/>
                                          </p:val>
                                        </p:tav>
                                        <p:tav tm="100000">
                                          <p:val>
                                            <p:strVal val="#ppt_w"/>
                                          </p:val>
                                        </p:tav>
                                      </p:tavLst>
                                    </p:anim>
                                    <p:anim calcmode="lin" valueType="num">
                                      <p:cBhvr>
                                        <p:cTn id="16" dur="1000" fill="hold"/>
                                        <p:tgtEl>
                                          <p:spTgt spid="5125"/>
                                        </p:tgtEl>
                                        <p:attrNameLst>
                                          <p:attrName>ppt_h</p:attrName>
                                        </p:attrNameLst>
                                      </p:cBhvr>
                                      <p:tavLst>
                                        <p:tav tm="0">
                                          <p:val>
                                            <p:fltVal val="0"/>
                                          </p:val>
                                        </p:tav>
                                        <p:tav tm="100000">
                                          <p:val>
                                            <p:strVal val="#ppt_h"/>
                                          </p:val>
                                        </p:tav>
                                      </p:tavLst>
                                    </p:anim>
                                    <p:anim calcmode="lin" valueType="num">
                                      <p:cBhvr>
                                        <p:cTn id="17" dur="1000" fill="hold"/>
                                        <p:tgtEl>
                                          <p:spTgt spid="5125"/>
                                        </p:tgtEl>
                                        <p:attrNameLst>
                                          <p:attrName>style.rotation</p:attrName>
                                        </p:attrNameLst>
                                      </p:cBhvr>
                                      <p:tavLst>
                                        <p:tav tm="0">
                                          <p:val>
                                            <p:fltVal val="90"/>
                                          </p:val>
                                        </p:tav>
                                        <p:tav tm="100000">
                                          <p:val>
                                            <p:fltVal val="0"/>
                                          </p:val>
                                        </p:tav>
                                      </p:tavLst>
                                    </p:anim>
                                    <p:animEffect transition="in" filter="fade">
                                      <p:cBhvr>
                                        <p:cTn id="18" dur="1000"/>
                                        <p:tgtEl>
                                          <p:spTgt spid="512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8" presetClass="entr" presetSubtype="0" accel="100000" fill="hold" grpId="0" nodeType="clickEffect">
                                  <p:stCondLst>
                                    <p:cond delay="0"/>
                                  </p:stCondLst>
                                  <p:childTnLst>
                                    <p:set>
                                      <p:cBhvr>
                                        <p:cTn id="22" dur="1" fill="hold">
                                          <p:stCondLst>
                                            <p:cond delay="0"/>
                                          </p:stCondLst>
                                        </p:cTn>
                                        <p:tgtEl>
                                          <p:spTgt spid="5123">
                                            <p:txEl>
                                              <p:pRg st="1" end="1"/>
                                            </p:txEl>
                                          </p:spTgt>
                                        </p:tgtEl>
                                        <p:attrNameLst>
                                          <p:attrName>style.visibility</p:attrName>
                                        </p:attrNameLst>
                                      </p:cBhvr>
                                      <p:to>
                                        <p:strVal val="visible"/>
                                      </p:to>
                                    </p:set>
                                    <p:anim calcmode="lin" valueType="num">
                                      <p:cBhvr>
                                        <p:cTn id="23" dur="2000" fill="hold"/>
                                        <p:tgtEl>
                                          <p:spTgt spid="5123">
                                            <p:txEl>
                                              <p:pRg st="1" end="1"/>
                                            </p:txEl>
                                          </p:spTgt>
                                        </p:tgtEl>
                                        <p:attrNameLst>
                                          <p:attrName>ppt_w</p:attrName>
                                        </p:attrNameLst>
                                      </p:cBhvr>
                                      <p:tavLst>
                                        <p:tav tm="0">
                                          <p:val>
                                            <p:strVal val="#ppt_w*2.5"/>
                                          </p:val>
                                        </p:tav>
                                        <p:tav tm="100000">
                                          <p:val>
                                            <p:strVal val="#ppt_w"/>
                                          </p:val>
                                        </p:tav>
                                      </p:tavLst>
                                    </p:anim>
                                    <p:anim calcmode="lin" valueType="num">
                                      <p:cBhvr>
                                        <p:cTn id="24" dur="2000" fill="hold"/>
                                        <p:tgtEl>
                                          <p:spTgt spid="5123">
                                            <p:txEl>
                                              <p:pRg st="1" end="1"/>
                                            </p:txEl>
                                          </p:spTgt>
                                        </p:tgtEl>
                                        <p:attrNameLst>
                                          <p:attrName>ppt_h</p:attrName>
                                        </p:attrNameLst>
                                      </p:cBhvr>
                                      <p:tavLst>
                                        <p:tav tm="0">
                                          <p:val>
                                            <p:strVal val="#ppt_h*0.01"/>
                                          </p:val>
                                        </p:tav>
                                        <p:tav tm="100000">
                                          <p:val>
                                            <p:strVal val="#ppt_h"/>
                                          </p:val>
                                        </p:tav>
                                      </p:tavLst>
                                    </p:anim>
                                    <p:anim calcmode="lin" valueType="num">
                                      <p:cBhvr>
                                        <p:cTn id="25" dur="2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6" dur="2000" fill="hold"/>
                                        <p:tgtEl>
                                          <p:spTgt spid="5123">
                                            <p:txEl>
                                              <p:pRg st="1" end="1"/>
                                            </p:txEl>
                                          </p:spTgt>
                                        </p:tgtEl>
                                        <p:attrNameLst>
                                          <p:attrName>ppt_y</p:attrName>
                                        </p:attrNameLst>
                                      </p:cBhvr>
                                      <p:tavLst>
                                        <p:tav tm="0">
                                          <p:val>
                                            <p:strVal val="#ppt_h+1"/>
                                          </p:val>
                                        </p:tav>
                                        <p:tav tm="100000">
                                          <p:val>
                                            <p:strVal val="#ppt_y"/>
                                          </p:val>
                                        </p:tav>
                                      </p:tavLst>
                                    </p:anim>
                                    <p:animEffect transition="in" filter="fade">
                                      <p:cBhvr>
                                        <p:cTn id="27" dur="2000"/>
                                        <p:tgtEl>
                                          <p:spTgt spid="512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5123">
                                            <p:txEl>
                                              <p:pRg st="2" end="2"/>
                                            </p:txEl>
                                          </p:spTgt>
                                        </p:tgtEl>
                                        <p:attrNameLst>
                                          <p:attrName>style.visibility</p:attrName>
                                        </p:attrNameLst>
                                      </p:cBhvr>
                                      <p:to>
                                        <p:strVal val="visible"/>
                                      </p:to>
                                    </p:set>
                                    <p:anim calcmode="lin" valueType="num">
                                      <p:cBhvr>
                                        <p:cTn id="32" dur="2000" fill="hold"/>
                                        <p:tgtEl>
                                          <p:spTgt spid="5123">
                                            <p:txEl>
                                              <p:pRg st="2" end="2"/>
                                            </p:txEl>
                                          </p:spTgt>
                                        </p:tgtEl>
                                        <p:attrNameLst>
                                          <p:attrName>ppt_w</p:attrName>
                                        </p:attrNameLst>
                                      </p:cBhvr>
                                      <p:tavLst>
                                        <p:tav tm="0">
                                          <p:val>
                                            <p:strVal val="#ppt_w*2.5"/>
                                          </p:val>
                                        </p:tav>
                                        <p:tav tm="100000">
                                          <p:val>
                                            <p:strVal val="#ppt_w"/>
                                          </p:val>
                                        </p:tav>
                                      </p:tavLst>
                                    </p:anim>
                                    <p:anim calcmode="lin" valueType="num">
                                      <p:cBhvr>
                                        <p:cTn id="33" dur="2000" fill="hold"/>
                                        <p:tgtEl>
                                          <p:spTgt spid="5123">
                                            <p:txEl>
                                              <p:pRg st="2" end="2"/>
                                            </p:txEl>
                                          </p:spTgt>
                                        </p:tgtEl>
                                        <p:attrNameLst>
                                          <p:attrName>ppt_h</p:attrName>
                                        </p:attrNameLst>
                                      </p:cBhvr>
                                      <p:tavLst>
                                        <p:tav tm="0">
                                          <p:val>
                                            <p:strVal val="#ppt_h*0.01"/>
                                          </p:val>
                                        </p:tav>
                                        <p:tav tm="100000">
                                          <p:val>
                                            <p:strVal val="#ppt_h"/>
                                          </p:val>
                                        </p:tav>
                                      </p:tavLst>
                                    </p:anim>
                                    <p:anim calcmode="lin" valueType="num">
                                      <p:cBhvr>
                                        <p:cTn id="34" dur="2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5" dur="2000" fill="hold"/>
                                        <p:tgtEl>
                                          <p:spTgt spid="5123">
                                            <p:txEl>
                                              <p:pRg st="2" end="2"/>
                                            </p:txEl>
                                          </p:spTgt>
                                        </p:tgtEl>
                                        <p:attrNameLst>
                                          <p:attrName>ppt_y</p:attrName>
                                        </p:attrNameLst>
                                      </p:cBhvr>
                                      <p:tavLst>
                                        <p:tav tm="0">
                                          <p:val>
                                            <p:strVal val="#ppt_h+1"/>
                                          </p:val>
                                        </p:tav>
                                        <p:tav tm="100000">
                                          <p:val>
                                            <p:strVal val="#ppt_y"/>
                                          </p:val>
                                        </p:tav>
                                      </p:tavLst>
                                    </p:anim>
                                    <p:animEffect transition="in" filter="fade">
                                      <p:cBhvr>
                                        <p:cTn id="36" dur="2000"/>
                                        <p:tgtEl>
                                          <p:spTgt spid="5123">
                                            <p:txEl>
                                              <p:pRg st="2" end="2"/>
                                            </p:txEl>
                                          </p:spTgt>
                                        </p:tgtEl>
                                      </p:cBhvr>
                                    </p:animEffect>
                                  </p:childTnLst>
                                </p:cTn>
                              </p:par>
                            </p:childTnLst>
                          </p:cTn>
                        </p:par>
                        <p:par>
                          <p:cTn id="37" fill="hold" nodeType="afterGroup">
                            <p:stCondLst>
                              <p:cond delay="20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5127"/>
                                        </p:tgtEl>
                                        <p:attrNameLst>
                                          <p:attrName>style.visibility</p:attrName>
                                        </p:attrNameLst>
                                      </p:cBhvr>
                                      <p:to>
                                        <p:strVal val="visible"/>
                                      </p:to>
                                    </p:set>
                                    <p:anim calcmode="lin" valueType="num">
                                      <p:cBhvr>
                                        <p:cTn id="40" dur="1000" fill="hold"/>
                                        <p:tgtEl>
                                          <p:spTgt spid="5127"/>
                                        </p:tgtEl>
                                        <p:attrNameLst>
                                          <p:attrName>ppt_w</p:attrName>
                                        </p:attrNameLst>
                                      </p:cBhvr>
                                      <p:tavLst>
                                        <p:tav tm="0">
                                          <p:val>
                                            <p:fltVal val="0"/>
                                          </p:val>
                                        </p:tav>
                                        <p:tav tm="100000">
                                          <p:val>
                                            <p:strVal val="#ppt_w"/>
                                          </p:val>
                                        </p:tav>
                                      </p:tavLst>
                                    </p:anim>
                                    <p:anim calcmode="lin" valueType="num">
                                      <p:cBhvr>
                                        <p:cTn id="41" dur="1000" fill="hold"/>
                                        <p:tgtEl>
                                          <p:spTgt spid="5127"/>
                                        </p:tgtEl>
                                        <p:attrNameLst>
                                          <p:attrName>ppt_h</p:attrName>
                                        </p:attrNameLst>
                                      </p:cBhvr>
                                      <p:tavLst>
                                        <p:tav tm="0">
                                          <p:val>
                                            <p:fltVal val="0"/>
                                          </p:val>
                                        </p:tav>
                                        <p:tav tm="100000">
                                          <p:val>
                                            <p:strVal val="#ppt_h"/>
                                          </p:val>
                                        </p:tav>
                                      </p:tavLst>
                                    </p:anim>
                                    <p:anim calcmode="lin" valueType="num">
                                      <p:cBhvr>
                                        <p:cTn id="42" dur="1000" fill="hold"/>
                                        <p:tgtEl>
                                          <p:spTgt spid="5127"/>
                                        </p:tgtEl>
                                        <p:attrNameLst>
                                          <p:attrName>style.rotation</p:attrName>
                                        </p:attrNameLst>
                                      </p:cBhvr>
                                      <p:tavLst>
                                        <p:tav tm="0">
                                          <p:val>
                                            <p:fltVal val="90"/>
                                          </p:val>
                                        </p:tav>
                                        <p:tav tm="100000">
                                          <p:val>
                                            <p:fltVal val="0"/>
                                          </p:val>
                                        </p:tav>
                                      </p:tavLst>
                                    </p:anim>
                                    <p:animEffect transition="in" filter="fade">
                                      <p:cBhvr>
                                        <p:cTn id="43" dur="1000"/>
                                        <p:tgtEl>
                                          <p:spTgt spid="51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8" presetClass="entr" presetSubtype="0" accel="100000" fill="hold" grpId="0" nodeType="clickEffect">
                                  <p:stCondLst>
                                    <p:cond delay="0"/>
                                  </p:stCondLst>
                                  <p:childTnLst>
                                    <p:set>
                                      <p:cBhvr>
                                        <p:cTn id="47" dur="1" fill="hold">
                                          <p:stCondLst>
                                            <p:cond delay="0"/>
                                          </p:stCondLst>
                                        </p:cTn>
                                        <p:tgtEl>
                                          <p:spTgt spid="5123">
                                            <p:txEl>
                                              <p:pRg st="3" end="3"/>
                                            </p:txEl>
                                          </p:spTgt>
                                        </p:tgtEl>
                                        <p:attrNameLst>
                                          <p:attrName>style.visibility</p:attrName>
                                        </p:attrNameLst>
                                      </p:cBhvr>
                                      <p:to>
                                        <p:strVal val="visible"/>
                                      </p:to>
                                    </p:set>
                                    <p:anim calcmode="lin" valueType="num">
                                      <p:cBhvr>
                                        <p:cTn id="48" dur="2000" fill="hold"/>
                                        <p:tgtEl>
                                          <p:spTgt spid="5123">
                                            <p:txEl>
                                              <p:pRg st="3" end="3"/>
                                            </p:txEl>
                                          </p:spTgt>
                                        </p:tgtEl>
                                        <p:attrNameLst>
                                          <p:attrName>ppt_w</p:attrName>
                                        </p:attrNameLst>
                                      </p:cBhvr>
                                      <p:tavLst>
                                        <p:tav tm="0">
                                          <p:val>
                                            <p:strVal val="#ppt_w*2.5"/>
                                          </p:val>
                                        </p:tav>
                                        <p:tav tm="100000">
                                          <p:val>
                                            <p:strVal val="#ppt_w"/>
                                          </p:val>
                                        </p:tav>
                                      </p:tavLst>
                                    </p:anim>
                                    <p:anim calcmode="lin" valueType="num">
                                      <p:cBhvr>
                                        <p:cTn id="49" dur="2000" fill="hold"/>
                                        <p:tgtEl>
                                          <p:spTgt spid="5123">
                                            <p:txEl>
                                              <p:pRg st="3" end="3"/>
                                            </p:txEl>
                                          </p:spTgt>
                                        </p:tgtEl>
                                        <p:attrNameLst>
                                          <p:attrName>ppt_h</p:attrName>
                                        </p:attrNameLst>
                                      </p:cBhvr>
                                      <p:tavLst>
                                        <p:tav tm="0">
                                          <p:val>
                                            <p:strVal val="#ppt_h*0.01"/>
                                          </p:val>
                                        </p:tav>
                                        <p:tav tm="100000">
                                          <p:val>
                                            <p:strVal val="#ppt_h"/>
                                          </p:val>
                                        </p:tav>
                                      </p:tavLst>
                                    </p:anim>
                                    <p:anim calcmode="lin" valueType="num">
                                      <p:cBhvr>
                                        <p:cTn id="50" dur="2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51" dur="2000" fill="hold"/>
                                        <p:tgtEl>
                                          <p:spTgt spid="5123">
                                            <p:txEl>
                                              <p:pRg st="3" end="3"/>
                                            </p:txEl>
                                          </p:spTgt>
                                        </p:tgtEl>
                                        <p:attrNameLst>
                                          <p:attrName>ppt_y</p:attrName>
                                        </p:attrNameLst>
                                      </p:cBhvr>
                                      <p:tavLst>
                                        <p:tav tm="0">
                                          <p:val>
                                            <p:strVal val="#ppt_h+1"/>
                                          </p:val>
                                        </p:tav>
                                        <p:tav tm="100000">
                                          <p:val>
                                            <p:strVal val="#ppt_y"/>
                                          </p:val>
                                        </p:tav>
                                      </p:tavLst>
                                    </p:anim>
                                    <p:animEffect transition="in" filter="fade">
                                      <p:cBhvr>
                                        <p:cTn id="52" dur="2000"/>
                                        <p:tgtEl>
                                          <p:spTgt spid="5123">
                                            <p:txEl>
                                              <p:pRg st="3" end="3"/>
                                            </p:txEl>
                                          </p:spTgt>
                                        </p:tgtEl>
                                      </p:cBhvr>
                                    </p:animEffect>
                                  </p:childTnLst>
                                </p:cTn>
                              </p:par>
                            </p:childTnLst>
                          </p:cTn>
                        </p:par>
                        <p:par>
                          <p:cTn id="53" fill="hold" nodeType="afterGroup">
                            <p:stCondLst>
                              <p:cond delay="20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5128"/>
                                        </p:tgtEl>
                                        <p:attrNameLst>
                                          <p:attrName>style.visibility</p:attrName>
                                        </p:attrNameLst>
                                      </p:cBhvr>
                                      <p:to>
                                        <p:strVal val="visible"/>
                                      </p:to>
                                    </p:set>
                                    <p:anim calcmode="lin" valueType="num">
                                      <p:cBhvr>
                                        <p:cTn id="56" dur="1000" fill="hold"/>
                                        <p:tgtEl>
                                          <p:spTgt spid="5128"/>
                                        </p:tgtEl>
                                        <p:attrNameLst>
                                          <p:attrName>ppt_w</p:attrName>
                                        </p:attrNameLst>
                                      </p:cBhvr>
                                      <p:tavLst>
                                        <p:tav tm="0">
                                          <p:val>
                                            <p:fltVal val="0"/>
                                          </p:val>
                                        </p:tav>
                                        <p:tav tm="100000">
                                          <p:val>
                                            <p:strVal val="#ppt_w"/>
                                          </p:val>
                                        </p:tav>
                                      </p:tavLst>
                                    </p:anim>
                                    <p:anim calcmode="lin" valueType="num">
                                      <p:cBhvr>
                                        <p:cTn id="57" dur="1000" fill="hold"/>
                                        <p:tgtEl>
                                          <p:spTgt spid="5128"/>
                                        </p:tgtEl>
                                        <p:attrNameLst>
                                          <p:attrName>ppt_h</p:attrName>
                                        </p:attrNameLst>
                                      </p:cBhvr>
                                      <p:tavLst>
                                        <p:tav tm="0">
                                          <p:val>
                                            <p:fltVal val="0"/>
                                          </p:val>
                                        </p:tav>
                                        <p:tav tm="100000">
                                          <p:val>
                                            <p:strVal val="#ppt_h"/>
                                          </p:val>
                                        </p:tav>
                                      </p:tavLst>
                                    </p:anim>
                                    <p:anim calcmode="lin" valueType="num">
                                      <p:cBhvr>
                                        <p:cTn id="58" dur="1000" fill="hold"/>
                                        <p:tgtEl>
                                          <p:spTgt spid="5128"/>
                                        </p:tgtEl>
                                        <p:attrNameLst>
                                          <p:attrName>style.rotation</p:attrName>
                                        </p:attrNameLst>
                                      </p:cBhvr>
                                      <p:tavLst>
                                        <p:tav tm="0">
                                          <p:val>
                                            <p:fltVal val="90"/>
                                          </p:val>
                                        </p:tav>
                                        <p:tav tm="100000">
                                          <p:val>
                                            <p:fltVal val="0"/>
                                          </p:val>
                                        </p:tav>
                                      </p:tavLst>
                                    </p:anim>
                                    <p:animEffect transition="in" filter="fade">
                                      <p:cBhvr>
                                        <p:cTn id="59" dur="1000"/>
                                        <p:tgtEl>
                                          <p:spTgt spid="51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8" presetClass="entr" presetSubtype="0" accel="100000" fill="hold" grpId="0" nodeType="clickEffect">
                                  <p:stCondLst>
                                    <p:cond delay="0"/>
                                  </p:stCondLst>
                                  <p:childTnLst>
                                    <p:set>
                                      <p:cBhvr>
                                        <p:cTn id="63" dur="1" fill="hold">
                                          <p:stCondLst>
                                            <p:cond delay="0"/>
                                          </p:stCondLst>
                                        </p:cTn>
                                        <p:tgtEl>
                                          <p:spTgt spid="5123">
                                            <p:txEl>
                                              <p:pRg st="4" end="4"/>
                                            </p:txEl>
                                          </p:spTgt>
                                        </p:tgtEl>
                                        <p:attrNameLst>
                                          <p:attrName>style.visibility</p:attrName>
                                        </p:attrNameLst>
                                      </p:cBhvr>
                                      <p:to>
                                        <p:strVal val="visible"/>
                                      </p:to>
                                    </p:set>
                                    <p:anim calcmode="lin" valueType="num">
                                      <p:cBhvr>
                                        <p:cTn id="64" dur="2000" fill="hold"/>
                                        <p:tgtEl>
                                          <p:spTgt spid="5123">
                                            <p:txEl>
                                              <p:pRg st="4" end="4"/>
                                            </p:txEl>
                                          </p:spTgt>
                                        </p:tgtEl>
                                        <p:attrNameLst>
                                          <p:attrName>ppt_w</p:attrName>
                                        </p:attrNameLst>
                                      </p:cBhvr>
                                      <p:tavLst>
                                        <p:tav tm="0">
                                          <p:val>
                                            <p:strVal val="#ppt_w*2.5"/>
                                          </p:val>
                                        </p:tav>
                                        <p:tav tm="100000">
                                          <p:val>
                                            <p:strVal val="#ppt_w"/>
                                          </p:val>
                                        </p:tav>
                                      </p:tavLst>
                                    </p:anim>
                                    <p:anim calcmode="lin" valueType="num">
                                      <p:cBhvr>
                                        <p:cTn id="65" dur="2000" fill="hold"/>
                                        <p:tgtEl>
                                          <p:spTgt spid="5123">
                                            <p:txEl>
                                              <p:pRg st="4" end="4"/>
                                            </p:txEl>
                                          </p:spTgt>
                                        </p:tgtEl>
                                        <p:attrNameLst>
                                          <p:attrName>ppt_h</p:attrName>
                                        </p:attrNameLst>
                                      </p:cBhvr>
                                      <p:tavLst>
                                        <p:tav tm="0">
                                          <p:val>
                                            <p:strVal val="#ppt_h*0.01"/>
                                          </p:val>
                                        </p:tav>
                                        <p:tav tm="100000">
                                          <p:val>
                                            <p:strVal val="#ppt_h"/>
                                          </p:val>
                                        </p:tav>
                                      </p:tavLst>
                                    </p:anim>
                                    <p:anim calcmode="lin" valueType="num">
                                      <p:cBhvr>
                                        <p:cTn id="66" dur="2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67" dur="2000" fill="hold"/>
                                        <p:tgtEl>
                                          <p:spTgt spid="5123">
                                            <p:txEl>
                                              <p:pRg st="4" end="4"/>
                                            </p:txEl>
                                          </p:spTgt>
                                        </p:tgtEl>
                                        <p:attrNameLst>
                                          <p:attrName>ppt_y</p:attrName>
                                        </p:attrNameLst>
                                      </p:cBhvr>
                                      <p:tavLst>
                                        <p:tav tm="0">
                                          <p:val>
                                            <p:strVal val="#ppt_h+1"/>
                                          </p:val>
                                        </p:tav>
                                        <p:tav tm="100000">
                                          <p:val>
                                            <p:strVal val="#ppt_y"/>
                                          </p:val>
                                        </p:tav>
                                      </p:tavLst>
                                    </p:anim>
                                    <p:animEffect transition="in" filter="fade">
                                      <p:cBhvr>
                                        <p:cTn id="68" dur="2000"/>
                                        <p:tgtEl>
                                          <p:spTgt spid="5123">
                                            <p:txEl>
                                              <p:pRg st="4" end="4"/>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8" presetClass="entr" presetSubtype="0" accel="100000" fill="hold" grpId="0" nodeType="clickEffect">
                                  <p:stCondLst>
                                    <p:cond delay="0"/>
                                  </p:stCondLst>
                                  <p:childTnLst>
                                    <p:set>
                                      <p:cBhvr>
                                        <p:cTn id="72" dur="1" fill="hold">
                                          <p:stCondLst>
                                            <p:cond delay="0"/>
                                          </p:stCondLst>
                                        </p:cTn>
                                        <p:tgtEl>
                                          <p:spTgt spid="5123">
                                            <p:txEl>
                                              <p:pRg st="5" end="5"/>
                                            </p:txEl>
                                          </p:spTgt>
                                        </p:tgtEl>
                                        <p:attrNameLst>
                                          <p:attrName>style.visibility</p:attrName>
                                        </p:attrNameLst>
                                      </p:cBhvr>
                                      <p:to>
                                        <p:strVal val="visible"/>
                                      </p:to>
                                    </p:set>
                                    <p:anim calcmode="lin" valueType="num">
                                      <p:cBhvr>
                                        <p:cTn id="73" dur="2000" fill="hold"/>
                                        <p:tgtEl>
                                          <p:spTgt spid="5123">
                                            <p:txEl>
                                              <p:pRg st="5" end="5"/>
                                            </p:txEl>
                                          </p:spTgt>
                                        </p:tgtEl>
                                        <p:attrNameLst>
                                          <p:attrName>ppt_w</p:attrName>
                                        </p:attrNameLst>
                                      </p:cBhvr>
                                      <p:tavLst>
                                        <p:tav tm="0">
                                          <p:val>
                                            <p:strVal val="#ppt_w*2.5"/>
                                          </p:val>
                                        </p:tav>
                                        <p:tav tm="100000">
                                          <p:val>
                                            <p:strVal val="#ppt_w"/>
                                          </p:val>
                                        </p:tav>
                                      </p:tavLst>
                                    </p:anim>
                                    <p:anim calcmode="lin" valueType="num">
                                      <p:cBhvr>
                                        <p:cTn id="74" dur="2000" fill="hold"/>
                                        <p:tgtEl>
                                          <p:spTgt spid="5123">
                                            <p:txEl>
                                              <p:pRg st="5" end="5"/>
                                            </p:txEl>
                                          </p:spTgt>
                                        </p:tgtEl>
                                        <p:attrNameLst>
                                          <p:attrName>ppt_h</p:attrName>
                                        </p:attrNameLst>
                                      </p:cBhvr>
                                      <p:tavLst>
                                        <p:tav tm="0">
                                          <p:val>
                                            <p:strVal val="#ppt_h*0.01"/>
                                          </p:val>
                                        </p:tav>
                                        <p:tav tm="100000">
                                          <p:val>
                                            <p:strVal val="#ppt_h"/>
                                          </p:val>
                                        </p:tav>
                                      </p:tavLst>
                                    </p:anim>
                                    <p:anim calcmode="lin" valueType="num">
                                      <p:cBhvr>
                                        <p:cTn id="75" dur="2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76" dur="2000" fill="hold"/>
                                        <p:tgtEl>
                                          <p:spTgt spid="5123">
                                            <p:txEl>
                                              <p:pRg st="5" end="5"/>
                                            </p:txEl>
                                          </p:spTgt>
                                        </p:tgtEl>
                                        <p:attrNameLst>
                                          <p:attrName>ppt_y</p:attrName>
                                        </p:attrNameLst>
                                      </p:cBhvr>
                                      <p:tavLst>
                                        <p:tav tm="0">
                                          <p:val>
                                            <p:strVal val="#ppt_h+1"/>
                                          </p:val>
                                        </p:tav>
                                        <p:tav tm="100000">
                                          <p:val>
                                            <p:strVal val="#ppt_y"/>
                                          </p:val>
                                        </p:tav>
                                      </p:tavLst>
                                    </p:anim>
                                    <p:animEffect transition="in" filter="fade">
                                      <p:cBhvr>
                                        <p:cTn id="77" dur="2000"/>
                                        <p:tgtEl>
                                          <p:spTgt spid="5123">
                                            <p:txEl>
                                              <p:pRg st="5" end="5"/>
                                            </p:txEl>
                                          </p:spTgt>
                                        </p:tgtEl>
                                      </p:cBhvr>
                                    </p:animEffect>
                                  </p:childTnLst>
                                </p:cTn>
                              </p:par>
                            </p:childTnLst>
                          </p:cTn>
                        </p:par>
                        <p:par>
                          <p:cTn id="78" fill="hold" nodeType="afterGroup">
                            <p:stCondLst>
                              <p:cond delay="2000"/>
                            </p:stCondLst>
                            <p:childTnLst>
                              <p:par>
                                <p:cTn id="79" presetID="31" presetClass="entr" presetSubtype="0" fill="hold" nodeType="afterEffect">
                                  <p:stCondLst>
                                    <p:cond delay="0"/>
                                  </p:stCondLst>
                                  <p:iterate type="lt">
                                    <p:tmPct val="5000"/>
                                  </p:iterate>
                                  <p:childTnLst>
                                    <p:set>
                                      <p:cBhvr>
                                        <p:cTn id="80" dur="1" fill="hold">
                                          <p:stCondLst>
                                            <p:cond delay="0"/>
                                          </p:stCondLst>
                                        </p:cTn>
                                        <p:tgtEl>
                                          <p:spTgt spid="5124"/>
                                        </p:tgtEl>
                                        <p:attrNameLst>
                                          <p:attrName>style.visibility</p:attrName>
                                        </p:attrNameLst>
                                      </p:cBhvr>
                                      <p:to>
                                        <p:strVal val="visible"/>
                                      </p:to>
                                    </p:set>
                                    <p:anim calcmode="lin" valueType="num">
                                      <p:cBhvr>
                                        <p:cTn id="81" dur="1000" fill="hold"/>
                                        <p:tgtEl>
                                          <p:spTgt spid="5124"/>
                                        </p:tgtEl>
                                        <p:attrNameLst>
                                          <p:attrName>ppt_w</p:attrName>
                                        </p:attrNameLst>
                                      </p:cBhvr>
                                      <p:tavLst>
                                        <p:tav tm="0">
                                          <p:val>
                                            <p:fltVal val="0"/>
                                          </p:val>
                                        </p:tav>
                                        <p:tav tm="100000">
                                          <p:val>
                                            <p:strVal val="#ppt_w"/>
                                          </p:val>
                                        </p:tav>
                                      </p:tavLst>
                                    </p:anim>
                                    <p:anim calcmode="lin" valueType="num">
                                      <p:cBhvr>
                                        <p:cTn id="82" dur="1000" fill="hold"/>
                                        <p:tgtEl>
                                          <p:spTgt spid="5124"/>
                                        </p:tgtEl>
                                        <p:attrNameLst>
                                          <p:attrName>ppt_h</p:attrName>
                                        </p:attrNameLst>
                                      </p:cBhvr>
                                      <p:tavLst>
                                        <p:tav tm="0">
                                          <p:val>
                                            <p:fltVal val="0"/>
                                          </p:val>
                                        </p:tav>
                                        <p:tav tm="100000">
                                          <p:val>
                                            <p:strVal val="#ppt_h"/>
                                          </p:val>
                                        </p:tav>
                                      </p:tavLst>
                                    </p:anim>
                                    <p:anim calcmode="lin" valueType="num">
                                      <p:cBhvr>
                                        <p:cTn id="83" dur="1000" fill="hold"/>
                                        <p:tgtEl>
                                          <p:spTgt spid="5124"/>
                                        </p:tgtEl>
                                        <p:attrNameLst>
                                          <p:attrName>style.rotation</p:attrName>
                                        </p:attrNameLst>
                                      </p:cBhvr>
                                      <p:tavLst>
                                        <p:tav tm="0">
                                          <p:val>
                                            <p:fltVal val="90"/>
                                          </p:val>
                                        </p:tav>
                                        <p:tav tm="100000">
                                          <p:val>
                                            <p:fltVal val="0"/>
                                          </p:val>
                                        </p:tav>
                                      </p:tavLst>
                                    </p:anim>
                                    <p:animEffect transition="in" filter="fade">
                                      <p:cBhvr>
                                        <p:cTn id="84"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1226"/>
          <p:cNvPicPr>
            <a:picLocks noChangeAspect="1" noChangeArrowheads="1"/>
          </p:cNvPicPr>
          <p:nvPr/>
        </p:nvPicPr>
        <p:blipFill>
          <a:blip r:embed="rId2"/>
          <a:srcRect/>
          <a:stretch>
            <a:fillRect/>
          </a:stretch>
        </p:blipFill>
        <p:spPr bwMode="auto">
          <a:xfrm>
            <a:off x="0" y="214313"/>
            <a:ext cx="9144000" cy="6429375"/>
          </a:xfrm>
          <a:prstGeom prst="rect">
            <a:avLst/>
          </a:prstGeom>
          <a:ln>
            <a:noFill/>
          </a:ln>
          <a:effectLst>
            <a:outerShdw blurRad="292100" dist="139700" dir="2700000" algn="tl" rotWithShape="0">
              <a:srgbClr val="333333">
                <a:alpha val="65000"/>
              </a:srgbClr>
            </a:outerShdw>
          </a:effectLst>
        </p:spPr>
      </p:pic>
      <p:sp>
        <p:nvSpPr>
          <p:cNvPr id="4099" name="Прямоугольник 1"/>
          <p:cNvSpPr>
            <a:spLocks noChangeArrowheads="1"/>
          </p:cNvSpPr>
          <p:nvPr/>
        </p:nvSpPr>
        <p:spPr bwMode="auto">
          <a:xfrm>
            <a:off x="571500" y="1143000"/>
            <a:ext cx="8358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uk-UA" sz="2400" b="1">
                <a:solidFill>
                  <a:prstClr val="white"/>
                </a:solidFill>
              </a:rPr>
              <a:t>Балет у Росії виник як придворне мистецтво за царя Олексія  Михайловича.  </a:t>
            </a:r>
          </a:p>
          <a:p>
            <a:pPr algn="just" fontAlgn="base">
              <a:spcBef>
                <a:spcPct val="0"/>
              </a:spcBef>
              <a:spcAft>
                <a:spcPct val="0"/>
              </a:spcAft>
            </a:pPr>
            <a:r>
              <a:rPr lang="uk-UA" sz="2400" b="1">
                <a:solidFill>
                  <a:prstClr val="white"/>
                </a:solidFill>
              </a:rPr>
              <a:t>8 лютого 1673 року була поставлена перша балетна вистава  </a:t>
            </a:r>
            <a:r>
              <a:rPr lang="uk-UA" sz="2400" b="1">
                <a:solidFill>
                  <a:prstClr val="white"/>
                </a:solidFill>
                <a:cs typeface="Calibri" pitchFamily="34" charset="0"/>
              </a:rPr>
              <a:t>̶</a:t>
            </a:r>
            <a:r>
              <a:rPr lang="uk-UA" sz="2400" b="1">
                <a:solidFill>
                  <a:prstClr val="white"/>
                </a:solidFill>
              </a:rPr>
              <a:t> «Балет про Орфея і Евридику». Це була лише чергова царська «забава», але він першим із російських царів увів </a:t>
            </a:r>
            <a:br>
              <a:rPr lang="uk-UA" sz="2400" b="1">
                <a:solidFill>
                  <a:prstClr val="white"/>
                </a:solidFill>
              </a:rPr>
            </a:br>
            <a:r>
              <a:rPr lang="uk-UA" sz="2400" b="1">
                <a:solidFill>
                  <a:prstClr val="white"/>
                </a:solidFill>
              </a:rPr>
              <a:t>у штат свого двору нову посаду танцюриста. </a:t>
            </a:r>
            <a:endParaRPr lang="ru-RU" sz="2400" b="1">
              <a:solidFill>
                <a:prstClr val="white"/>
              </a:solidFill>
            </a:endParaRPr>
          </a:p>
        </p:txBody>
      </p:sp>
    </p:spTree>
    <p:extLst>
      <p:ext uri="{BB962C8B-B14F-4D97-AF65-F5344CB8AC3E}">
        <p14:creationId xmlns:p14="http://schemas.microsoft.com/office/powerpoint/2010/main" val="34362739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25 из 96000">
            <a:hlinkClick r:id="rId2"/>
          </p:cNvPr>
          <p:cNvPicPr>
            <a:picLocks noChangeAspect="1" noChangeArrowheads="1"/>
          </p:cNvPicPr>
          <p:nvPr/>
        </p:nvPicPr>
        <p:blipFill>
          <a:blip r:embed="rId3" cstate="print"/>
          <a:srcRect/>
          <a:stretch>
            <a:fillRect/>
          </a:stretch>
        </p:blipFill>
        <p:spPr bwMode="auto">
          <a:xfrm>
            <a:off x="1071538" y="1146826"/>
            <a:ext cx="7124690" cy="5711174"/>
          </a:xfrm>
          <a:prstGeom prst="rect">
            <a:avLst/>
          </a:prstGeom>
          <a:noFill/>
          <a:effectLst>
            <a:softEdge rad="635000"/>
          </a:effectLst>
        </p:spPr>
      </p:pic>
      <p:sp>
        <p:nvSpPr>
          <p:cNvPr id="2" name="Прямоугольник 1"/>
          <p:cNvSpPr/>
          <p:nvPr/>
        </p:nvSpPr>
        <p:spPr>
          <a:xfrm>
            <a:off x="428625" y="142875"/>
            <a:ext cx="8358188" cy="2000250"/>
          </a:xfrm>
          <a:prstGeom prst="rect">
            <a:avLst/>
          </a:prstGeom>
        </p:spPr>
        <p:txBody>
          <a:bodyPr>
            <a:spAutoFit/>
          </a:bodyPr>
          <a:lstStyle/>
          <a:p>
            <a:pPr algn="just">
              <a:defRPr/>
            </a:pPr>
            <a:r>
              <a:rPr lang="uk-UA" sz="2000" b="1" dirty="0">
                <a:solidFill>
                  <a:prstClr val="black"/>
                </a:solidFill>
                <a:effectLst>
                  <a:outerShdw blurRad="38100" dist="38100" dir="2700000" algn="tl">
                    <a:srgbClr val="000000">
                      <a:alpha val="43137"/>
                    </a:srgbClr>
                  </a:outerShdw>
                </a:effectLst>
              </a:rPr>
              <a:t>У  1738 році в Російській імперії, завдяки французькому танцмейстеру </a:t>
            </a:r>
            <a:r>
              <a:rPr lang="uk-UA" sz="2400" b="1" dirty="0">
                <a:solidFill>
                  <a:prstClr val="black"/>
                </a:solidFill>
                <a:effectLst>
                  <a:outerShdw blurRad="38100" dist="38100" dir="2700000" algn="tl">
                    <a:srgbClr val="000000">
                      <a:alpha val="43137"/>
                    </a:srgbClr>
                  </a:outerShdw>
                </a:effectLst>
              </a:rPr>
              <a:t>Жанові-Батисту </a:t>
            </a:r>
            <a:r>
              <a:rPr lang="uk-UA" sz="2400" b="1" dirty="0" err="1">
                <a:solidFill>
                  <a:prstClr val="black"/>
                </a:solidFill>
                <a:effectLst>
                  <a:outerShdw blurRad="38100" dist="38100" dir="2700000" algn="tl">
                    <a:srgbClr val="000000">
                      <a:alpha val="43137"/>
                    </a:srgbClr>
                  </a:outerShdw>
                </a:effectLst>
              </a:rPr>
              <a:t>Ланде</a:t>
            </a:r>
            <a:r>
              <a:rPr lang="uk-UA" sz="2000" b="1" dirty="0">
                <a:solidFill>
                  <a:prstClr val="black"/>
                </a:solidFill>
                <a:effectLst>
                  <a:outerShdw blurRad="38100" dist="38100" dir="2700000" algn="tl">
                    <a:srgbClr val="000000">
                      <a:alpha val="43137"/>
                    </a:srgbClr>
                  </a:outerShdw>
                </a:effectLst>
              </a:rPr>
              <a:t>, </a:t>
            </a:r>
            <a:r>
              <a:rPr lang="uk-UA" sz="2000" b="1" dirty="0" err="1">
                <a:solidFill>
                  <a:prstClr val="black"/>
                </a:solidFill>
                <a:effectLst>
                  <a:outerShdw blurRad="38100" dist="38100" dir="2700000" algn="tl">
                    <a:srgbClr val="000000">
                      <a:alpha val="43137"/>
                    </a:srgbClr>
                  </a:outerShdw>
                </a:effectLst>
              </a:rPr>
              <a:t>з</a:t>
            </a:r>
            <a:r>
              <a:rPr lang="uk-UA" sz="2000" b="1" dirty="0" err="1">
                <a:solidFill>
                  <a:prstClr val="black"/>
                </a:solidFill>
                <a:effectLst>
                  <a:outerShdw blurRad="38100" dist="38100" dir="2700000" algn="tl">
                    <a:srgbClr val="000000">
                      <a:alpha val="43137"/>
                    </a:srgbClr>
                  </a:outerShdw>
                </a:effectLst>
                <a:cs typeface="Calibri"/>
              </a:rPr>
              <a:t>ʼ</a:t>
            </a:r>
            <a:r>
              <a:rPr lang="uk-UA" sz="2000" b="1" dirty="0" err="1">
                <a:solidFill>
                  <a:prstClr val="black"/>
                </a:solidFill>
                <a:effectLst>
                  <a:outerShdw blurRad="38100" dist="38100" dir="2700000" algn="tl">
                    <a:srgbClr val="000000">
                      <a:alpha val="43137"/>
                    </a:srgbClr>
                  </a:outerShdw>
                </a:effectLst>
              </a:rPr>
              <a:t>явилася</a:t>
            </a:r>
            <a:r>
              <a:rPr lang="uk-UA" sz="2000" b="1" dirty="0">
                <a:solidFill>
                  <a:prstClr val="black"/>
                </a:solidFill>
                <a:effectLst>
                  <a:outerShdw blurRad="38100" dist="38100" dir="2700000" algn="tl">
                    <a:srgbClr val="000000">
                      <a:alpha val="43137"/>
                    </a:srgbClr>
                  </a:outerShdw>
                </a:effectLst>
              </a:rPr>
              <a:t> перша школа балетної майстерності </a:t>
            </a:r>
            <a:r>
              <a:rPr lang="uk-UA" sz="2000" b="1" dirty="0">
                <a:solidFill>
                  <a:prstClr val="black"/>
                </a:solidFill>
                <a:effectLst>
                  <a:outerShdw blurRad="38100" dist="38100" dir="2700000" algn="tl">
                    <a:srgbClr val="000000">
                      <a:alpha val="43137"/>
                    </a:srgbClr>
                  </a:outerShdw>
                </a:effectLst>
                <a:cs typeface="Calibri"/>
              </a:rPr>
              <a:t>̶</a:t>
            </a:r>
            <a:r>
              <a:rPr lang="uk-UA" sz="2000" b="1" dirty="0">
                <a:solidFill>
                  <a:prstClr val="black"/>
                </a:solidFill>
                <a:effectLst>
                  <a:outerShdw blurRad="38100" dist="38100" dir="2700000" algn="tl">
                    <a:srgbClr val="000000">
                      <a:alpha val="43137"/>
                    </a:srgbClr>
                  </a:outerShdw>
                </a:effectLst>
              </a:rPr>
              <a:t> нині відома Санкт-Петербурзька Академія Російського балету ім. Агрипини Яківни </a:t>
            </a:r>
            <a:r>
              <a:rPr lang="uk-UA" sz="2000" b="1" dirty="0" err="1">
                <a:solidFill>
                  <a:prstClr val="black"/>
                </a:solidFill>
                <a:effectLst>
                  <a:outerShdw blurRad="38100" dist="38100" dir="2700000" algn="tl">
                    <a:srgbClr val="000000">
                      <a:alpha val="43137"/>
                    </a:srgbClr>
                  </a:outerShdw>
                </a:effectLst>
              </a:rPr>
              <a:t>Ваганової</a:t>
            </a:r>
            <a:r>
              <a:rPr lang="uk-UA" sz="2000" b="1" dirty="0">
                <a:solidFill>
                  <a:prstClr val="black"/>
                </a:solidFill>
                <a:effectLst>
                  <a:outerShdw blurRad="38100" dist="38100" dir="2700000" algn="tl">
                    <a:srgbClr val="000000">
                      <a:alpha val="43137"/>
                    </a:srgbClr>
                  </a:outerShdw>
                </a:effectLst>
              </a:rPr>
              <a:t>. Через три роки 12 хлопчиків і 12 дівчат із палацової челяді стали першими в Росії професійними танцівниками. </a:t>
            </a:r>
            <a:endParaRPr lang="ru-RU" sz="2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067981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а 306 из 96000">
            <a:hlinkClick r:id="rId2"/>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42938" y="214313"/>
            <a:ext cx="7929562" cy="1200150"/>
          </a:xfrm>
          <a:prstGeom prst="rect">
            <a:avLst/>
          </a:prstGeom>
        </p:spPr>
        <p:txBody>
          <a:bodyPr>
            <a:spAutoFit/>
          </a:bodyPr>
          <a:lstStyle/>
          <a:p>
            <a:pPr algn="just">
              <a:defRPr/>
            </a:pPr>
            <a:r>
              <a:rPr lang="uk-UA" sz="2400" b="1" dirty="0">
                <a:solidFill>
                  <a:prstClr val="white"/>
                </a:solidFill>
                <a:effectLst>
                  <a:outerShdw blurRad="38100" dist="38100" dir="2700000" algn="tl">
                    <a:srgbClr val="000000">
                      <a:alpha val="43137"/>
                    </a:srgbClr>
                  </a:outerShdw>
                </a:effectLst>
              </a:rPr>
              <a:t>На початку XIX століття російське балетне мистецтво досягло творчої зрілості. Балет зайняв привілейоване положення серед інших видів театрального мистецтва. </a:t>
            </a:r>
            <a:endParaRPr lang="ru-RU"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3066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7463"/>
            <a:ext cx="9183688"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
          <p:cNvSpPr>
            <a:spLocks noChangeArrowheads="1"/>
          </p:cNvSpPr>
          <p:nvPr/>
        </p:nvSpPr>
        <p:spPr bwMode="auto">
          <a:xfrm>
            <a:off x="1071563" y="714375"/>
            <a:ext cx="707231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a:solidFill>
                  <a:prstClr val="white"/>
                </a:solidFill>
                <a:latin typeface="Arial" pitchFamily="34" charset="0"/>
                <a:ea typeface="Calibri" pitchFamily="34" charset="0"/>
                <a:cs typeface="Times New Roman" pitchFamily="18" charset="0"/>
              </a:rPr>
              <a:t>У балетах минулого існувала ціла система умовних позначок. Якщо артист, приміром, проводив по своєму чолу ребром долоні, припускаючи, що в нього на голові корона, це означало «король»; склав хрестоподібно руки на грудях, виходить, «помер»; указав на підмізинний палець руки, де зазвичай носять обручку </a:t>
            </a:r>
            <a:r>
              <a:rPr lang="uk-UA">
                <a:solidFill>
                  <a:prstClr val="white"/>
                </a:solidFill>
                <a:ea typeface="Calibri" pitchFamily="34" charset="0"/>
                <a:cs typeface="Times New Roman" pitchFamily="18" charset="0"/>
              </a:rPr>
              <a:t>̶</a:t>
            </a:r>
            <a:r>
              <a:rPr lang="uk-UA">
                <a:solidFill>
                  <a:prstClr val="white"/>
                </a:solidFill>
                <a:latin typeface="Arial" pitchFamily="34" charset="0"/>
                <a:ea typeface="Calibri" pitchFamily="34" charset="0"/>
                <a:cs typeface="Times New Roman" pitchFamily="18" charset="0"/>
              </a:rPr>
              <a:t> «прагну одружитися» або «одружений»; став робити руками хвилеподібні рухи, виходить, «приплив на кораблі» і так далі. Звісно, усі ці жести були зрозумілі лише балетмейстерам, артистам і купці балетоманів </a:t>
            </a:r>
            <a:r>
              <a:rPr lang="uk-UA">
                <a:solidFill>
                  <a:prstClr val="white"/>
                </a:solidFill>
                <a:ea typeface="Calibri" pitchFamily="34" charset="0"/>
                <a:cs typeface="Times New Roman" pitchFamily="18" charset="0"/>
              </a:rPr>
              <a:t>̶</a:t>
            </a:r>
            <a:r>
              <a:rPr lang="uk-UA">
                <a:solidFill>
                  <a:prstClr val="white"/>
                </a:solidFill>
                <a:latin typeface="Arial" pitchFamily="34" charset="0"/>
                <a:ea typeface="Calibri" pitchFamily="34" charset="0"/>
                <a:cs typeface="Times New Roman" pitchFamily="18" charset="0"/>
              </a:rPr>
              <a:t> постійних відвідувачів балетів. </a:t>
            </a:r>
            <a:endParaRPr lang="uk-UA" sz="2800">
              <a:solidFill>
                <a:prstClr val="white"/>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val="19676726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4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
          <p:cNvSpPr>
            <a:spLocks noChangeArrowheads="1"/>
          </p:cNvSpPr>
          <p:nvPr/>
        </p:nvSpPr>
        <p:spPr bwMode="auto">
          <a:xfrm>
            <a:off x="357188" y="214313"/>
            <a:ext cx="842962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a:solidFill>
                  <a:prstClr val="white"/>
                </a:solidFill>
                <a:latin typeface="Arial" pitchFamily="34" charset="0"/>
                <a:cs typeface="Times New Roman" pitchFamily="18" charset="0"/>
              </a:rPr>
              <a:t>Новий етап в історії російського балету почався, коли великий російський композитор П. Чайковський уперше склав музику для балету. Це було «Лебедине озеро». До цього балетна музика вважалася усього лише акомпанементом до танців. Завдяки Чайковському балетна музика стала серйозним мистецтвом поряд із оперною й симфонічною музикою. Раніше музика повністю залежала від танцю, тепер танцю доводилося підкорятися музиці. </a:t>
            </a:r>
            <a:endParaRPr lang="uk-UA" sz="2800">
              <a:solidFill>
                <a:prstClr val="white"/>
              </a:solidFill>
              <a:latin typeface="Arial" pitchFamily="34" charset="0"/>
            </a:endParaRPr>
          </a:p>
        </p:txBody>
      </p:sp>
    </p:spTree>
    <p:extLst>
      <p:ext uri="{BB962C8B-B14F-4D97-AF65-F5344CB8AC3E}">
        <p14:creationId xmlns:p14="http://schemas.microsoft.com/office/powerpoint/2010/main" val="189587085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2"/>
          <p:cNvSpPr>
            <a:spLocks noChangeArrowheads="1"/>
          </p:cNvSpPr>
          <p:nvPr/>
        </p:nvSpPr>
        <p:spPr bwMode="auto">
          <a:xfrm>
            <a:off x="3571875" y="214313"/>
            <a:ext cx="133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a:solidFill>
                  <a:prstClr val="black"/>
                </a:solidFill>
              </a:rPr>
              <a:t>Чайковский</a:t>
            </a:r>
          </a:p>
        </p:txBody>
      </p:sp>
      <p:pic>
        <p:nvPicPr>
          <p:cNvPr id="4" name="Рисунок 3" descr="02.jpg"/>
          <p:cNvPicPr>
            <a:picLocks noChangeAspect="1"/>
          </p:cNvPicPr>
          <p:nvPr/>
        </p:nvPicPr>
        <p:blipFill>
          <a:blip r:embed="rId2"/>
          <a:stretch>
            <a:fillRect/>
          </a:stretch>
        </p:blipFill>
        <p:spPr>
          <a:xfrm>
            <a:off x="1" y="-1"/>
            <a:ext cx="9144000" cy="685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0113-030.jpg"/>
          <p:cNvPicPr>
            <a:picLocks noChangeAspect="1"/>
          </p:cNvPicPr>
          <p:nvPr/>
        </p:nvPicPr>
        <p:blipFill>
          <a:blip r:embed="rId3"/>
          <a:stretch>
            <a:fillRect/>
          </a:stretch>
        </p:blipFill>
        <p:spPr>
          <a:xfrm>
            <a:off x="7207395" y="0"/>
            <a:ext cx="1936605" cy="30003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Заголовок 1"/>
          <p:cNvSpPr txBox="1">
            <a:spLocks/>
          </p:cNvSpPr>
          <p:nvPr/>
        </p:nvSpPr>
        <p:spPr>
          <a:xfrm>
            <a:off x="642938" y="3429000"/>
            <a:ext cx="7772400" cy="1714500"/>
          </a:xfrm>
          <a:prstGeom prst="rect">
            <a:avLst/>
          </a:prstGeom>
        </p:spPr>
        <p:txBody>
          <a:bodyPr>
            <a:normAutofit fontScale="67500" lnSpcReduction="20000"/>
          </a:bodyPr>
          <a:lstStyle/>
          <a:p>
            <a:pPr algn="ctr">
              <a:spcBef>
                <a:spcPct val="0"/>
              </a:spcBef>
              <a:defRPr/>
            </a:pPr>
            <a:r>
              <a:rPr lang="ru-RU" sz="6500" b="1" dirty="0">
                <a:solidFill>
                  <a:srgbClr val="990099"/>
                </a:solidFill>
                <a:effectLst>
                  <a:outerShdw blurRad="38100" dist="38100" dir="2700000" algn="tl">
                    <a:srgbClr val="000000">
                      <a:alpha val="43137"/>
                    </a:srgbClr>
                  </a:outerShdw>
                </a:effectLst>
                <a:latin typeface="Arial" pitchFamily="34" charset="0"/>
                <a:cs typeface="Arial" pitchFamily="34" charset="0"/>
              </a:rPr>
              <a:t>Петро </a:t>
            </a:r>
            <a:r>
              <a:rPr lang="ru-RU" sz="6500" b="1" dirty="0" err="1">
                <a:solidFill>
                  <a:srgbClr val="990099"/>
                </a:solidFill>
                <a:effectLst>
                  <a:outerShdw blurRad="38100" dist="38100" dir="2700000" algn="tl">
                    <a:srgbClr val="000000">
                      <a:alpha val="43137"/>
                    </a:srgbClr>
                  </a:outerShdw>
                </a:effectLst>
                <a:latin typeface="Arial" pitchFamily="34" charset="0"/>
                <a:cs typeface="Arial" pitchFamily="34" charset="0"/>
              </a:rPr>
              <a:t>Ілліч</a:t>
            </a:r>
            <a:r>
              <a:rPr lang="ru-RU" sz="6500" b="1" dirty="0">
                <a:solidFill>
                  <a:srgbClr val="990099"/>
                </a:solidFill>
                <a:effectLst>
                  <a:outerShdw blurRad="38100" dist="38100" dir="2700000" algn="tl">
                    <a:srgbClr val="000000">
                      <a:alpha val="43137"/>
                    </a:srgbClr>
                  </a:outerShdw>
                </a:effectLst>
                <a:latin typeface="Arial" pitchFamily="34" charset="0"/>
                <a:cs typeface="Arial" pitchFamily="34" charset="0"/>
              </a:rPr>
              <a:t> </a:t>
            </a:r>
            <a:r>
              <a:rPr lang="ru-RU" sz="6500" b="1" dirty="0" err="1">
                <a:solidFill>
                  <a:srgbClr val="990099"/>
                </a:solidFill>
                <a:effectLst>
                  <a:outerShdw blurRad="38100" dist="38100" dir="2700000" algn="tl">
                    <a:srgbClr val="000000">
                      <a:alpha val="43137"/>
                    </a:srgbClr>
                  </a:outerShdw>
                </a:effectLst>
                <a:latin typeface="Arial" pitchFamily="34" charset="0"/>
                <a:cs typeface="Arial" pitchFamily="34" charset="0"/>
              </a:rPr>
              <a:t>Чайковський</a:t>
            </a:r>
            <a:r>
              <a:rPr lang="ru-RU" sz="6500" b="1" dirty="0">
                <a:solidFill>
                  <a:srgbClr val="990099"/>
                </a:solidFill>
                <a:effectLst>
                  <a:outerShdw blurRad="38100" dist="38100" dir="2700000" algn="tl">
                    <a:srgbClr val="000000">
                      <a:alpha val="43137"/>
                    </a:srgbClr>
                  </a:outerShdw>
                </a:effectLst>
                <a:latin typeface="Arial" pitchFamily="34" charset="0"/>
                <a:cs typeface="Arial" pitchFamily="34" charset="0"/>
              </a:rPr>
              <a:t/>
            </a:r>
            <a:br>
              <a:rPr lang="ru-RU" sz="6500" b="1" dirty="0">
                <a:solidFill>
                  <a:srgbClr val="990099"/>
                </a:solidFill>
                <a:effectLst>
                  <a:outerShdw blurRad="38100" dist="38100" dir="2700000" algn="tl">
                    <a:srgbClr val="000000">
                      <a:alpha val="43137"/>
                    </a:srgbClr>
                  </a:outerShdw>
                </a:effectLst>
                <a:latin typeface="Arial" pitchFamily="34" charset="0"/>
                <a:cs typeface="Arial" pitchFamily="34" charset="0"/>
              </a:rPr>
            </a:br>
            <a:endParaRPr lang="ru-RU" sz="6500" b="1" dirty="0">
              <a:solidFill>
                <a:srgbClr val="990099"/>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84252610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28625" y="0"/>
            <a:ext cx="2857500" cy="571500"/>
          </a:xfrm>
        </p:spPr>
        <p:txBody>
          <a:bodyPr/>
          <a:lstStyle/>
          <a:p>
            <a:pPr eaLnBrk="1" hangingPunct="1"/>
            <a:r>
              <a:rPr lang="ru-RU" sz="1800" b="1" smtClean="0">
                <a:solidFill>
                  <a:srgbClr val="990099"/>
                </a:solidFill>
                <a:latin typeface="Arial" pitchFamily="34" charset="0"/>
                <a:cs typeface="Arial" pitchFamily="34" charset="0"/>
              </a:rPr>
              <a:t>Балет «Лускунчик»</a:t>
            </a:r>
          </a:p>
        </p:txBody>
      </p:sp>
      <p:pic>
        <p:nvPicPr>
          <p:cNvPr id="4" name="Рисунок 3" descr="sleeping_beauty.jpg"/>
          <p:cNvPicPr>
            <a:picLocks noChangeAspect="1"/>
          </p:cNvPicPr>
          <p:nvPr/>
        </p:nvPicPr>
        <p:blipFill>
          <a:blip r:embed="rId2"/>
          <a:stretch>
            <a:fillRect/>
          </a:stretch>
        </p:blipFill>
        <p:spPr>
          <a:xfrm>
            <a:off x="2643188" y="3260725"/>
            <a:ext cx="4841875" cy="2905125"/>
          </a:xfrm>
          <a:prstGeom prst="rect">
            <a:avLst/>
          </a:prstGeom>
          <a:ln>
            <a:noFill/>
          </a:ln>
          <a:effectLst>
            <a:outerShdw blurRad="292100" dist="139700" dir="2700000" algn="tl" rotWithShape="0">
              <a:srgbClr val="333333">
                <a:alpha val="65000"/>
              </a:srgbClr>
            </a:outerShdw>
          </a:effectLst>
        </p:spPr>
      </p:pic>
      <p:pic>
        <p:nvPicPr>
          <p:cNvPr id="5" name="Рисунок 4" descr="Nuss6%20bearb.jpg"/>
          <p:cNvPicPr>
            <a:picLocks noChangeAspect="1"/>
          </p:cNvPicPr>
          <p:nvPr/>
        </p:nvPicPr>
        <p:blipFill>
          <a:blip r:embed="rId3"/>
          <a:stretch>
            <a:fillRect/>
          </a:stretch>
        </p:blipFill>
        <p:spPr>
          <a:xfrm>
            <a:off x="428625" y="490538"/>
            <a:ext cx="2643188" cy="3586162"/>
          </a:xfrm>
          <a:prstGeom prst="rect">
            <a:avLst/>
          </a:prstGeom>
          <a:ln>
            <a:noFill/>
          </a:ln>
          <a:effectLst>
            <a:outerShdw blurRad="292100" dist="139700" dir="2700000" algn="tl" rotWithShape="0">
              <a:srgbClr val="333333">
                <a:alpha val="65000"/>
              </a:srgbClr>
            </a:outerShdw>
          </a:effectLst>
        </p:spPr>
      </p:pic>
      <p:pic>
        <p:nvPicPr>
          <p:cNvPr id="6" name="Рисунок 5" descr="nutcracker2.jpg"/>
          <p:cNvPicPr>
            <a:picLocks noChangeAspect="1"/>
          </p:cNvPicPr>
          <p:nvPr/>
        </p:nvPicPr>
        <p:blipFill>
          <a:blip r:embed="rId4"/>
          <a:stretch>
            <a:fillRect/>
          </a:stretch>
        </p:blipFill>
        <p:spPr>
          <a:xfrm>
            <a:off x="4500563" y="836613"/>
            <a:ext cx="4286250" cy="2571750"/>
          </a:xfrm>
          <a:prstGeom prst="rect">
            <a:avLst/>
          </a:prstGeom>
          <a:ln>
            <a:noFill/>
          </a:ln>
          <a:effectLst>
            <a:outerShdw blurRad="292100" dist="139700" dir="2700000" algn="tl" rotWithShape="0">
              <a:srgbClr val="333333">
                <a:alpha val="65000"/>
              </a:srgbClr>
            </a:outerShdw>
          </a:effectLst>
        </p:spPr>
      </p:pic>
      <p:sp>
        <p:nvSpPr>
          <p:cNvPr id="10246" name="Прямоугольник 6"/>
          <p:cNvSpPr>
            <a:spLocks noChangeArrowheads="1"/>
          </p:cNvSpPr>
          <p:nvPr/>
        </p:nvSpPr>
        <p:spPr bwMode="auto">
          <a:xfrm>
            <a:off x="1357313" y="6215063"/>
            <a:ext cx="3011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b="1">
                <a:solidFill>
                  <a:srgbClr val="990099"/>
                </a:solidFill>
                <a:latin typeface="Arial" pitchFamily="34" charset="0"/>
                <a:cs typeface="Arial" pitchFamily="34" charset="0"/>
              </a:rPr>
              <a:t>Балет «Спляча красуня»</a:t>
            </a:r>
            <a:endParaRPr lang="ru-RU">
              <a:solidFill>
                <a:prstClr val="black"/>
              </a:solidFill>
              <a:latin typeface="Arial" pitchFamily="34" charset="0"/>
              <a:cs typeface="Arial" pitchFamily="34" charset="0"/>
            </a:endParaRPr>
          </a:p>
        </p:txBody>
      </p:sp>
      <p:sp>
        <p:nvSpPr>
          <p:cNvPr id="10247" name="Прямоугольник 7"/>
          <p:cNvSpPr>
            <a:spLocks noChangeArrowheads="1"/>
          </p:cNvSpPr>
          <p:nvPr/>
        </p:nvSpPr>
        <p:spPr bwMode="auto">
          <a:xfrm>
            <a:off x="5143500" y="500063"/>
            <a:ext cx="3021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ru-RU" b="1">
                <a:solidFill>
                  <a:srgbClr val="990099"/>
                </a:solidFill>
                <a:latin typeface="Arial" pitchFamily="34" charset="0"/>
                <a:cs typeface="Arial" pitchFamily="34" charset="0"/>
              </a:rPr>
              <a:t>Балет «Лебедине озеро»</a:t>
            </a:r>
            <a:endParaRPr lang="ru-RU">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410191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1171</Words>
  <Application>Microsoft Office PowerPoint</Application>
  <PresentationFormat>Экран (4:3)</PresentationFormat>
  <Paragraphs>65</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Балет «Лускунчик»</vt:lpstr>
      <vt:lpstr>Презентация PowerPoint</vt:lpstr>
      <vt:lpstr>Презентация PowerPoint</vt:lpstr>
      <vt:lpstr>Презентация PowerPoint</vt:lpstr>
      <vt:lpstr>Презентация PowerPoint</vt:lpstr>
      <vt:lpstr>Презентация PowerPoint</vt:lpstr>
      <vt:lpstr>Ганна Павлівна  Павлова</vt:lpstr>
      <vt:lpstr>Презентация PowerPoint</vt:lpstr>
      <vt:lpstr>Презентация PowerPoint</vt:lpstr>
      <vt:lpstr>Вацлав Хомич Ніжинський</vt:lpstr>
      <vt:lpstr>Презентация PowerPoint</vt:lpstr>
      <vt:lpstr>Галина Сергіївна Уланова</vt:lpstr>
      <vt:lpstr>Презентация PowerPoint</vt:lpstr>
      <vt:lpstr>Майя Михайлівна Плісецька</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created xsi:type="dcterms:W3CDTF">2012-06-03T18:51:30Z</dcterms:created>
  <dcterms:modified xsi:type="dcterms:W3CDTF">2012-06-03T18:52:40Z</dcterms:modified>
</cp:coreProperties>
</file>