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D0F9-CEA3-495A-AFAC-541CBFA08E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E08EE-8CA7-4870-A438-479CCC21B8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7AFDA-B5D0-4B14-8771-6FD9BC11EB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07330-C9BF-4001-AD82-EAD909584A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2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F5A3F-EFF1-4A66-BAB9-B167EB6392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F7D3-7B83-41D7-8031-F7087EC311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9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9CA5D-D5DE-40C7-AE08-D763E35942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213FD-BC1D-434D-81FE-42B4C6E797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6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71173-859D-4ACD-BBCA-4433971F1A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1B96D-4286-4DD0-A91C-07124A3E14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7AC63-7784-498F-8E82-379ED9BF5A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07003-E86B-4F52-A09A-348A406E75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85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E7EE3-1674-4FD9-9F41-9EFA311623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BEE6B-5254-4E08-A131-C878EFDDFB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1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F2736-6529-4515-B0AE-D50653AD25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4FCC6-53BA-49DE-920A-AE6C391AED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5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92068-6ABB-408A-9B24-F858968D3A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7A7AB-5541-4CB9-9D5E-364A28162A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4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B95E8-1FFC-47B9-AD39-88C8CB6AA6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880CD-EAE3-4CBB-A0D0-876623549A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85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717CC-BAC9-4BE9-99E7-D665A8A328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6B90-B97D-43EE-B101-45E3C4D1A2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0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8B5707-9385-4855-8F19-351B88ECDA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457991-6985-4FEC-BB22-785A3DFF2C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1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ib.utexas.edu/maps/middle_east_and_asia/asia_pol00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coffeetea.info/images/articles/china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6100" y="857250"/>
            <a:ext cx="6091238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Образотворче мистецтво </a:t>
            </a:r>
          </a:p>
          <a:p>
            <a:pPr algn="ctr">
              <a:defRPr/>
            </a:pPr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Далекого Сходу</a:t>
            </a:r>
            <a:r>
              <a:rPr lang="uk-UA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3286125" y="5572125"/>
            <a:ext cx="300037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Урок № 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4438" y="2828925"/>
            <a:ext cx="6929437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prstClr val="black"/>
                </a:solidFill>
                <a:cs typeface="Times New Roman" pitchFamily="18" charset="0"/>
              </a:rPr>
              <a:t>Естетичний феномен китайського живопису. Жанри: портрет, пейзаж, каліграфічне письмо. Символічне навантаження кольору</a:t>
            </a:r>
            <a:endParaRPr lang="ru-RU" sz="28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763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75" y="642938"/>
            <a:ext cx="71358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Жанри і стилі китайського живопису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571500" y="1812925"/>
            <a:ext cx="8143875" cy="29860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marL="1165225" indent="-26511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uk-UA" sz="3200" b="1" dirty="0">
                <a:solidFill>
                  <a:prstClr val="black"/>
                </a:solidFill>
                <a:cs typeface="Times New Roman" pitchFamily="18" charset="0"/>
              </a:rPr>
              <a:t>«гори і води» (пейзаж);</a:t>
            </a:r>
          </a:p>
          <a:p>
            <a:pPr marL="1165225" indent="-26511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uk-UA" sz="3200" b="1" dirty="0">
                <a:solidFill>
                  <a:prstClr val="black"/>
                </a:solidFill>
                <a:cs typeface="Times New Roman" pitchFamily="18" charset="0"/>
              </a:rPr>
              <a:t>жанр «квіти і птахи»; </a:t>
            </a:r>
          </a:p>
          <a:p>
            <a:pPr marL="1165225" indent="-26511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uk-UA" sz="3200" b="1" dirty="0">
                <a:solidFill>
                  <a:prstClr val="black"/>
                </a:solidFill>
                <a:cs typeface="Times New Roman" pitchFamily="18" charset="0"/>
              </a:rPr>
              <a:t>«люди і речі» (жанровий живопис); </a:t>
            </a:r>
          </a:p>
          <a:p>
            <a:pPr marL="1165225" indent="-26511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uk-UA" sz="3200" b="1" dirty="0">
                <a:solidFill>
                  <a:prstClr val="black"/>
                </a:solidFill>
                <a:cs typeface="Times New Roman" pitchFamily="18" charset="0"/>
              </a:rPr>
              <a:t>портрет. </a:t>
            </a:r>
          </a:p>
          <a:p>
            <a:pPr marL="1165225" indent="-26511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uk-UA" sz="3200" b="1" dirty="0">
              <a:solidFill>
                <a:srgbClr val="003300"/>
              </a:solidFill>
              <a:cs typeface="Times New Roman" pitchFamily="18" charset="0"/>
            </a:endParaRPr>
          </a:p>
          <a:p>
            <a:pPr marL="1165225" indent="-2651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  <a:cs typeface="Times New Roman" pitchFamily="18" charset="0"/>
              </a:rPr>
              <a:t>У різні історичні періоди переважав один або інший із цих жанрів.</a:t>
            </a:r>
            <a:endParaRPr lang="uk-UA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4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28750" y="357188"/>
            <a:ext cx="6500813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Живопис «фігур і предметів» </a:t>
            </a:r>
          </a:p>
          <a:p>
            <a:pPr algn="ctr">
              <a:defRPr/>
            </a:pP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(або «люди і речі»)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714375" y="5041900"/>
            <a:ext cx="8429625" cy="8318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>
                <a:solidFill>
                  <a:prstClr val="black"/>
                </a:solidFill>
                <a:cs typeface="Times New Roman" pitchFamily="18" charset="0"/>
              </a:rPr>
              <a:t>Улюбленою темою цього жанру була тема зібрань спілки тонких цінителів поезії й живопису на лоні природи. </a:t>
            </a:r>
            <a:endParaRPr lang="uk-UA" sz="3600" b="1" dirty="0">
              <a:solidFill>
                <a:prstClr val="black"/>
              </a:solidFill>
            </a:endParaRPr>
          </a:p>
        </p:txBody>
      </p:sp>
      <p:pic>
        <p:nvPicPr>
          <p:cNvPr id="10" name="Picture 2" descr="C:\Documents and Settings\User\Мои документы\китай\живопись\attachCAZBAJSP.jpg"/>
          <p:cNvPicPr>
            <a:picLocks noChangeAspect="1" noChangeArrowheads="1"/>
          </p:cNvPicPr>
          <p:nvPr/>
        </p:nvPicPr>
        <p:blipFill rotWithShape="1">
          <a:blip r:embed="rId2">
            <a:lum contrast="40000"/>
          </a:blip>
          <a:srcRect t="5691" r="1672" b="6526"/>
          <a:stretch/>
        </p:blipFill>
        <p:spPr bwMode="auto">
          <a:xfrm>
            <a:off x="539750" y="1628775"/>
            <a:ext cx="7991475" cy="272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1785938" y="4500563"/>
            <a:ext cx="6000750" cy="3698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err="1">
                <a:solidFill>
                  <a:prstClr val="black"/>
                </a:solidFill>
                <a:cs typeface="Times New Roman" pitchFamily="18" charset="0"/>
              </a:rPr>
              <a:t>Шень</a:t>
            </a:r>
            <a:r>
              <a:rPr lang="ru-RU" b="1" dirty="0">
                <a:solidFill>
                  <a:prstClr val="black"/>
                </a:solidFill>
                <a:cs typeface="Times New Roman" pitchFamily="18" charset="0"/>
              </a:rPr>
              <a:t> Чжоу. </a:t>
            </a:r>
            <a:r>
              <a:rPr lang="ru-RU" b="1" dirty="0" err="1">
                <a:solidFill>
                  <a:prstClr val="black"/>
                </a:solidFill>
                <a:cs typeface="Times New Roman" pitchFamily="18" charset="0"/>
              </a:rPr>
              <a:t>Милування</a:t>
            </a:r>
            <a:r>
              <a:rPr lang="ru-RU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cs typeface="Times New Roman" pitchFamily="18" charset="0"/>
              </a:rPr>
              <a:t>осіннім</a:t>
            </a:r>
            <a:r>
              <a:rPr lang="ru-RU" b="1" dirty="0">
                <a:solidFill>
                  <a:prstClr val="black"/>
                </a:solidFill>
                <a:cs typeface="Times New Roman" pitchFamily="18" charset="0"/>
              </a:rPr>
              <a:t>  </a:t>
            </a:r>
            <a:r>
              <a:rPr lang="ru-RU" b="1" dirty="0" err="1">
                <a:solidFill>
                  <a:prstClr val="black"/>
                </a:solidFill>
                <a:cs typeface="Times New Roman" pitchFamily="18" charset="0"/>
              </a:rPr>
              <a:t>місяцем</a:t>
            </a:r>
            <a:r>
              <a:rPr lang="ru-RU" b="1" dirty="0">
                <a:solidFill>
                  <a:prstClr val="black"/>
                </a:solidFill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prstClr val="black"/>
                </a:solidFill>
                <a:cs typeface="Times New Roman" pitchFamily="18" charset="0"/>
              </a:rPr>
              <a:t>Кінець</a:t>
            </a:r>
            <a:r>
              <a:rPr lang="ru-RU" b="1" dirty="0">
                <a:solidFill>
                  <a:prstClr val="black"/>
                </a:solidFill>
                <a:cs typeface="Times New Roman" pitchFamily="18" charset="0"/>
              </a:rPr>
              <a:t> XV ст. </a:t>
            </a:r>
            <a:endParaRPr lang="ru-RU" b="1" u="sng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405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User\Мои документы\китай\живопись\attachCASYKB89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500188" y="142875"/>
            <a:ext cx="5802312" cy="5357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1571625" y="5715000"/>
            <a:ext cx="5929313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err="1">
                <a:solidFill>
                  <a:prstClr val="black"/>
                </a:solidFill>
              </a:rPr>
              <a:t>Ма</a:t>
            </a:r>
            <a:r>
              <a:rPr lang="ru-RU" b="1" dirty="0">
                <a:solidFill>
                  <a:prstClr val="black"/>
                </a:solidFill>
              </a:rPr>
              <a:t> Юань. </a:t>
            </a:r>
            <a:r>
              <a:rPr lang="ru-RU" b="1" dirty="0" err="1">
                <a:solidFill>
                  <a:prstClr val="black"/>
                </a:solidFill>
              </a:rPr>
              <a:t>Учені</a:t>
            </a:r>
            <a:r>
              <a:rPr lang="ru-RU" b="1" dirty="0">
                <a:solidFill>
                  <a:prstClr val="black"/>
                </a:solidFill>
              </a:rPr>
              <a:t>, </a:t>
            </a:r>
            <a:r>
              <a:rPr lang="ru-RU" b="1" dirty="0" err="1">
                <a:solidFill>
                  <a:prstClr val="black"/>
                </a:solidFill>
              </a:rPr>
              <a:t>що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розмовляють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під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квітучим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сливовим</a:t>
            </a:r>
            <a:r>
              <a:rPr lang="ru-RU" b="1" dirty="0">
                <a:solidFill>
                  <a:prstClr val="black"/>
                </a:solidFill>
              </a:rPr>
              <a:t> деревом. XIII ст. </a:t>
            </a:r>
          </a:p>
        </p:txBody>
      </p:sp>
    </p:spTree>
    <p:extLst>
      <p:ext uri="{BB962C8B-B14F-4D97-AF65-F5344CB8AC3E}">
        <p14:creationId xmlns:p14="http://schemas.microsoft.com/office/powerpoint/2010/main" val="285338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Documents and Settings\User\Мои документы\китай\живопись\attachCADU23K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642938"/>
            <a:ext cx="2643187" cy="530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500" y="428625"/>
            <a:ext cx="475773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Пейзаж «гори і води»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1428750" y="5286375"/>
            <a:ext cx="4572000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</a:rPr>
              <a:t>Фан </a:t>
            </a:r>
            <a:r>
              <a:rPr lang="ru-RU" b="1" dirty="0" err="1">
                <a:solidFill>
                  <a:prstClr val="black"/>
                </a:solidFill>
              </a:rPr>
              <a:t>Хуань</a:t>
            </a:r>
            <a:r>
              <a:rPr lang="ru-RU" b="1" dirty="0">
                <a:solidFill>
                  <a:prstClr val="black"/>
                </a:solidFill>
              </a:rPr>
              <a:t>. </a:t>
            </a:r>
            <a:r>
              <a:rPr lang="ru-RU" b="1" dirty="0" err="1">
                <a:solidFill>
                  <a:prstClr val="black"/>
                </a:solidFill>
              </a:rPr>
              <a:t>Подорожні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серед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гір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br>
              <a:rPr lang="ru-RU" b="1" dirty="0">
                <a:solidFill>
                  <a:prstClr val="black"/>
                </a:solidFill>
              </a:rPr>
            </a:br>
            <a:r>
              <a:rPr lang="ru-RU" b="1" dirty="0" err="1">
                <a:solidFill>
                  <a:prstClr val="black"/>
                </a:solidFill>
              </a:rPr>
              <a:t>і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потоків</a:t>
            </a:r>
            <a:r>
              <a:rPr lang="ru-RU" b="1" dirty="0">
                <a:solidFill>
                  <a:prstClr val="black"/>
                </a:solidFill>
              </a:rPr>
              <a:t>. </a:t>
            </a:r>
            <a:r>
              <a:rPr lang="ru-RU" b="1" dirty="0" err="1">
                <a:solidFill>
                  <a:prstClr val="black"/>
                </a:solidFill>
              </a:rPr>
              <a:t>Кінець</a:t>
            </a:r>
            <a:r>
              <a:rPr lang="ru-RU" b="1" dirty="0">
                <a:solidFill>
                  <a:prstClr val="black"/>
                </a:solidFill>
              </a:rPr>
              <a:t> X — початок XI ст. </a:t>
            </a:r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3214688" y="1714500"/>
            <a:ext cx="2714625" cy="28622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prstClr val="black"/>
                </a:solidFill>
                <a:cs typeface="Times New Roman" pitchFamily="18" charset="0"/>
              </a:rPr>
              <a:t>Уособленням темного жіночого начала, пов’язаного із землею, є вода, уособленням позитивного, чоловічого начала, спрямованого до неба, є гори. </a:t>
            </a:r>
            <a:endParaRPr lang="uk-UA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1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4929188" y="1000125"/>
            <a:ext cx="3929062" cy="4929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00063" y="1000125"/>
            <a:ext cx="4286250" cy="1200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indent="45085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Яке </a:t>
            </a:r>
            <a:r>
              <a:rPr lang="ru-RU" sz="2400" b="1" dirty="0" err="1">
                <a:solidFill>
                  <a:srgbClr val="C00000"/>
                </a:solidFill>
                <a:cs typeface="Times New Roman" pitchFamily="18" charset="0"/>
              </a:rPr>
              <a:t>побажання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cs typeface="Times New Roman" pitchFamily="18" charset="0"/>
              </a:rPr>
              <a:t>з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cs typeface="Times New Roman" pitchFamily="18" charset="0"/>
              </a:rPr>
              <a:t>погляду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cs typeface="Times New Roman" pitchFamily="18" charset="0"/>
              </a:rPr>
              <a:t>китайських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cs typeface="Times New Roman" pitchFamily="18" charset="0"/>
              </a:rPr>
              <a:t>філософів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cs typeface="Times New Roman" pitchFamily="18" charset="0"/>
              </a:rPr>
              <a:t>зашифроване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 в </a:t>
            </a:r>
            <a:r>
              <a:rPr lang="ru-RU" sz="2400" b="1" dirty="0" err="1">
                <a:solidFill>
                  <a:srgbClr val="C00000"/>
                </a:solidFill>
                <a:cs typeface="Times New Roman" pitchFamily="18" charset="0"/>
              </a:rPr>
              <a:t>цій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cs typeface="Times New Roman" pitchFamily="18" charset="0"/>
              </a:rPr>
              <a:t>картині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? 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65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\Мои документы\китай\живопись\attachCAIFJHS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785813"/>
            <a:ext cx="28575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625" y="428625"/>
            <a:ext cx="493553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 «квіти і птахи»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8" name="Прямоугольник 6"/>
          <p:cNvSpPr>
            <a:spLocks noChangeArrowheads="1"/>
          </p:cNvSpPr>
          <p:nvPr/>
        </p:nvSpPr>
        <p:spPr bwMode="auto">
          <a:xfrm>
            <a:off x="2643188" y="6143625"/>
            <a:ext cx="3046412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err="1">
                <a:solidFill>
                  <a:prstClr val="black"/>
                </a:solidFill>
              </a:rPr>
              <a:t>Лі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Ді</a:t>
            </a:r>
            <a:r>
              <a:rPr lang="ru-RU" b="1" dirty="0">
                <a:solidFill>
                  <a:prstClr val="black"/>
                </a:solidFill>
              </a:rPr>
              <a:t>. </a:t>
            </a:r>
            <a:r>
              <a:rPr lang="ru-RU" b="1" dirty="0" err="1">
                <a:solidFill>
                  <a:prstClr val="black"/>
                </a:solidFill>
              </a:rPr>
              <a:t>Квіти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і</a:t>
            </a:r>
            <a:r>
              <a:rPr lang="ru-RU" b="1" dirty="0">
                <a:solidFill>
                  <a:prstClr val="black"/>
                </a:solidFill>
              </a:rPr>
              <a:t> птахи. XII ст. </a:t>
            </a:r>
          </a:p>
        </p:txBody>
      </p:sp>
      <p:sp>
        <p:nvSpPr>
          <p:cNvPr id="16389" name="Прямоугольник 7"/>
          <p:cNvSpPr>
            <a:spLocks noChangeArrowheads="1"/>
          </p:cNvSpPr>
          <p:nvPr/>
        </p:nvSpPr>
        <p:spPr bwMode="auto">
          <a:xfrm>
            <a:off x="2500313" y="2500313"/>
            <a:ext cx="3214687" cy="2678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>
                <a:solidFill>
                  <a:srgbClr val="C00000"/>
                </a:solidFill>
              </a:rPr>
              <a:t>Важливу роль </a:t>
            </a:r>
            <a:r>
              <a:rPr lang="en-US" sz="2400" b="1" dirty="0">
                <a:solidFill>
                  <a:srgbClr val="C00000"/>
                </a:solidFill>
              </a:rPr>
              <a:t/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uk-UA" sz="2400" b="1" dirty="0">
                <a:solidFill>
                  <a:srgbClr val="C00000"/>
                </a:solidFill>
              </a:rPr>
              <a:t>у цьому жанрі відіграє символіка, пов</a:t>
            </a:r>
            <a:r>
              <a:rPr lang="uk-UA" sz="2400" b="1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uk-UA" sz="2400" b="1" dirty="0">
                <a:solidFill>
                  <a:srgbClr val="C00000"/>
                </a:solidFill>
              </a:rPr>
              <a:t>язана </a:t>
            </a:r>
            <a:br>
              <a:rPr lang="uk-UA" sz="2400" b="1" dirty="0">
                <a:solidFill>
                  <a:srgbClr val="C00000"/>
                </a:solidFill>
              </a:rPr>
            </a:br>
            <a:r>
              <a:rPr lang="uk-UA" sz="2400" b="1" dirty="0">
                <a:solidFill>
                  <a:srgbClr val="C00000"/>
                </a:solidFill>
              </a:rPr>
              <a:t>з образами квітів, птахів, плодів </a:t>
            </a:r>
            <a:r>
              <a:rPr lang="en-US" sz="2400" b="1" dirty="0">
                <a:solidFill>
                  <a:srgbClr val="C00000"/>
                </a:solidFill>
              </a:rPr>
              <a:t/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uk-UA" sz="2400" b="1" dirty="0">
                <a:solidFill>
                  <a:srgbClr val="C00000"/>
                </a:solidFill>
              </a:rPr>
              <a:t>і різних предметів.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6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428625" y="785813"/>
            <a:ext cx="40005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У китайському живописі півонія втілює людську красу, </a:t>
            </a:r>
            <a:br>
              <a:rPr lang="uk-UA" sz="2000" b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</a:br>
            <a:r>
              <a:rPr lang="uk-UA" sz="2000" b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а також багатство </a:t>
            </a:r>
            <a:br>
              <a:rPr lang="uk-UA" sz="2000" b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</a:br>
            <a:r>
              <a:rPr lang="uk-UA" sz="2000" b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й почесті. 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Сорока сприймається як символ щасливої звістки. 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Дві квітки лотоса на одному стеблі й селезень із качкою  </a:t>
            </a:r>
            <a:r>
              <a:rPr lang="uk-UA" sz="2000" b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̶</a:t>
            </a:r>
            <a:r>
              <a:rPr lang="uk-UA" sz="2000" b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втілення вірного і нерозлучного подружжя. 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При цьому каліграфія </a:t>
            </a:r>
            <a:br>
              <a:rPr lang="uk-UA" sz="2000" b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</a:br>
            <a:r>
              <a:rPr lang="uk-UA" sz="2000" b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й напис на картині надають алегорії ще більшої поетичності </a:t>
            </a:r>
            <a:br>
              <a:rPr lang="uk-UA" sz="2000" b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</a:br>
            <a:r>
              <a:rPr lang="uk-UA" sz="2000" b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й виразності.</a:t>
            </a:r>
            <a:endParaRPr lang="uk-UA" sz="3200" b="1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266" name="Picture 2" descr="E:\Мои документы\Рисунки\китай\Рисунок64.JPG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4643438" y="2143125"/>
            <a:ext cx="2636837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5"/>
          <p:cNvPicPr/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6215063" y="285750"/>
            <a:ext cx="2568575" cy="250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5" name="Picture 1" descr="E:\Мои документы\Рисунки\китай\img132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3857625"/>
            <a:ext cx="2557462" cy="261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5589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User\Мои документы\китай\живопись\attachCA8X3LLN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285750" y="1143000"/>
            <a:ext cx="5240338" cy="3929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357188" y="5214938"/>
            <a:ext cx="3355975" cy="369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</a:rPr>
              <a:t>Чжоу Да. Лотос. </a:t>
            </a:r>
            <a:r>
              <a:rPr lang="ru-RU" b="1" dirty="0" err="1">
                <a:solidFill>
                  <a:prstClr val="black"/>
                </a:solidFill>
              </a:rPr>
              <a:t>Близько</a:t>
            </a:r>
            <a:r>
              <a:rPr lang="ru-RU" b="1" dirty="0">
                <a:solidFill>
                  <a:prstClr val="black"/>
                </a:solidFill>
              </a:rPr>
              <a:t> 1665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643563" y="1268413"/>
            <a:ext cx="35004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Яке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побажання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з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погляду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китайських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філософів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зашифроване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в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цій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картині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?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91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57438" y="6072188"/>
            <a:ext cx="4286250" cy="571500"/>
          </a:xfrm>
        </p:spPr>
        <p:txBody>
          <a:bodyPr rtlCol="0">
            <a:no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latin typeface="+mn-lt"/>
              </a:rPr>
              <a:t>Лян Кай. Портрет </a:t>
            </a:r>
            <a:r>
              <a:rPr lang="ru-RU" sz="1800" b="1" dirty="0" err="1" smtClean="0">
                <a:latin typeface="+mn-lt"/>
              </a:rPr>
              <a:t>поета</a:t>
            </a:r>
            <a:r>
              <a:rPr lang="ru-RU" sz="1800" b="1" dirty="0" smtClean="0">
                <a:latin typeface="+mn-lt"/>
              </a:rPr>
              <a:t> </a:t>
            </a:r>
            <a:r>
              <a:rPr lang="ru-RU" sz="1800" b="1" dirty="0" err="1" smtClean="0">
                <a:latin typeface="+mn-lt"/>
              </a:rPr>
              <a:t>Лі</a:t>
            </a:r>
            <a:r>
              <a:rPr lang="ru-RU" sz="1800" b="1" dirty="0" smtClean="0">
                <a:latin typeface="+mn-lt"/>
              </a:rPr>
              <a:t> </a:t>
            </a:r>
            <a:r>
              <a:rPr lang="ru-RU" sz="1800" b="1" dirty="0" err="1" smtClean="0">
                <a:latin typeface="+mn-lt"/>
              </a:rPr>
              <a:t>Бо</a:t>
            </a:r>
            <a:r>
              <a:rPr lang="ru-RU" sz="1800" b="1" dirty="0" smtClean="0">
                <a:latin typeface="+mn-lt"/>
              </a:rPr>
              <a:t/>
            </a:r>
            <a:br>
              <a:rPr lang="ru-RU" sz="1800" b="1" dirty="0" smtClean="0">
                <a:latin typeface="+mn-lt"/>
              </a:rPr>
            </a:br>
            <a:endParaRPr lang="ru-RU" sz="1800" b="1" dirty="0">
              <a:latin typeface="+mn-lt"/>
            </a:endParaRPr>
          </a:p>
        </p:txBody>
      </p:sp>
      <p:pic>
        <p:nvPicPr>
          <p:cNvPr id="20483" name="Содержимое 3" descr="LiPo.jpg">
            <a:hlinkClick r:id="rId2" action="ppaction://hlinksldjump"/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lum contrast="10000"/>
          </a:blip>
          <a:srcRect/>
          <a:stretch>
            <a:fillRect/>
          </a:stretch>
        </p:blipFill>
        <p:spPr>
          <a:xfrm>
            <a:off x="6429375" y="785813"/>
            <a:ext cx="2286000" cy="56769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00125" y="3714750"/>
            <a:ext cx="52149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Головне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Calibri"/>
              </a:rPr>
              <a:t>̶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значення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людини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b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ієрархічній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градації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її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гідність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Ці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якості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передавалися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позою, детальною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розробкою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костюма з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усіма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відзнаками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8688" y="357188"/>
            <a:ext cx="388778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 портрета 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928688" y="2000250"/>
            <a:ext cx="4572000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>
                <a:solidFill>
                  <a:srgbClr val="C00000"/>
                </a:solidFill>
              </a:rPr>
              <a:t>Існують два типи портрета  </a:t>
            </a:r>
            <a:r>
              <a:rPr lang="uk-UA" sz="2400" b="1" dirty="0">
                <a:solidFill>
                  <a:srgbClr val="C00000"/>
                </a:solidFill>
                <a:latin typeface="Calibri"/>
                <a:cs typeface="Calibri"/>
              </a:rPr>
              <a:t>̶</a:t>
            </a:r>
            <a:r>
              <a:rPr lang="uk-UA" sz="2400" b="1" dirty="0">
                <a:solidFill>
                  <a:srgbClr val="C00000"/>
                </a:solidFill>
              </a:rPr>
              <a:t> ритуальний і офіційний.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6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4929188" y="785813"/>
            <a:ext cx="3714750" cy="1784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dirty="0">
                <a:solidFill>
                  <a:srgbClr val="C00000"/>
                </a:solidFill>
              </a:rPr>
              <a:t>У характеристиці персонажів важливу роль відіграють не обличчя людини, а фігура, поза, складки одягу. </a:t>
            </a:r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12289" name="Picture 1" descr="E:\Мои документы\Рисунки\китай\Рисунок81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5857875" y="3143250"/>
            <a:ext cx="2643188" cy="3224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4237037" cy="508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148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18 из 4101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861" t="2885" r="3211" b="3350"/>
          <a:stretch>
            <a:fillRect/>
          </a:stretch>
        </p:blipFill>
        <p:spPr bwMode="auto">
          <a:xfrm>
            <a:off x="1357313" y="1428750"/>
            <a:ext cx="4071937" cy="491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Картинка 309 из 4101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t="1" r="1135" b="3669"/>
          <a:stretch>
            <a:fillRect/>
          </a:stretch>
        </p:blipFill>
        <p:spPr bwMode="auto">
          <a:xfrm>
            <a:off x="4786313" y="357188"/>
            <a:ext cx="39465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522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14375" y="2714625"/>
            <a:ext cx="7889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/>
            </a:pP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У  чому полягає незвичайність  роботи китайських художників? </a:t>
            </a:r>
            <a:endParaRPr lang="uk-UA" sz="4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4947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857250" y="458788"/>
            <a:ext cx="7572375" cy="48926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marL="357188" indent="-357188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Вони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ніколи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не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роблять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попередніх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начерків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олівцем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, як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це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робимо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ми.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Китайські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художники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відразу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пишуть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пензлем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на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папері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або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шовку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.</a:t>
            </a:r>
          </a:p>
          <a:p>
            <a:pPr marL="357188" indent="-357188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ru-RU" sz="2400" b="1" dirty="0">
              <a:solidFill>
                <a:prstClr val="black"/>
              </a:solidFill>
              <a:cs typeface="Times New Roman" pitchFamily="18" charset="0"/>
            </a:endParaRPr>
          </a:p>
          <a:p>
            <a:pPr marL="357188" indent="-357188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ru-RU" sz="1200" b="1" dirty="0">
              <a:solidFill>
                <a:prstClr val="black"/>
              </a:solidFill>
            </a:endParaRPr>
          </a:p>
          <a:p>
            <a:pPr marL="357188" indent="-35718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Китайські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майстри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пишуть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найчастіше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тушшю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b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і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об’ємність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зображення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показують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застосовуючи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різну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за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товщиною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лінію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та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різні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за тоном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плями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.</a:t>
            </a:r>
          </a:p>
          <a:p>
            <a:pPr marL="357188" indent="-35718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ru-RU" sz="2400" b="1" dirty="0">
              <a:solidFill>
                <a:prstClr val="black"/>
              </a:solidFill>
              <a:cs typeface="Times New Roman" pitchFamily="18" charset="0"/>
            </a:endParaRPr>
          </a:p>
          <a:p>
            <a:pPr marL="357188" indent="-35718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ru-RU" sz="1200" b="1" dirty="0">
              <a:solidFill>
                <a:prstClr val="black"/>
              </a:solidFill>
            </a:endParaRPr>
          </a:p>
          <a:p>
            <a:pPr marL="357188" indent="-35718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Художники Китаю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ніколи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не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пишуть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із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натури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, вони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довго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ходять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околицями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уважно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розглядають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усе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навколо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себе й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потім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удома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згадуючи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свої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враження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prstClr val="black"/>
                </a:solidFill>
                <a:cs typeface="Times New Roman" pitchFamily="18" charset="0"/>
              </a:rPr>
              <a:t>створюють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картину. </a:t>
            </a:r>
          </a:p>
        </p:txBody>
      </p:sp>
    </p:spTree>
    <p:extLst>
      <p:ext uri="{BB962C8B-B14F-4D97-AF65-F5344CB8AC3E}">
        <p14:creationId xmlns:p14="http://schemas.microsoft.com/office/powerpoint/2010/main" val="59037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571500" y="500063"/>
            <a:ext cx="8143875" cy="56626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spc="300" dirty="0">
                <a:solidFill>
                  <a:srgbClr val="003300"/>
                </a:solidFill>
              </a:rPr>
              <a:t/>
            </a:r>
            <a:br>
              <a:rPr lang="ru-RU" b="1" i="1" spc="300" dirty="0">
                <a:solidFill>
                  <a:srgbClr val="003300"/>
                </a:solidFill>
              </a:rPr>
            </a:br>
            <a:r>
              <a:rPr lang="ru-RU" b="1" i="1" spc="300" dirty="0">
                <a:solidFill>
                  <a:srgbClr val="003300"/>
                </a:solidFill>
              </a:rPr>
              <a:t/>
            </a:r>
            <a:br>
              <a:rPr lang="ru-RU" b="1" i="1" spc="300" dirty="0">
                <a:solidFill>
                  <a:srgbClr val="003300"/>
                </a:solidFill>
              </a:rPr>
            </a:br>
            <a:r>
              <a:rPr lang="ru-RU" sz="2400" b="1" i="1" spc="300" dirty="0" err="1">
                <a:solidFill>
                  <a:prstClr val="black"/>
                </a:solidFill>
              </a:rPr>
              <a:t>Заходжу</a:t>
            </a:r>
            <a:r>
              <a:rPr lang="ru-RU" sz="2400" b="1" i="1" spc="300" dirty="0">
                <a:solidFill>
                  <a:prstClr val="black"/>
                </a:solidFill>
              </a:rPr>
              <a:t> в </a:t>
            </a:r>
            <a:r>
              <a:rPr lang="ru-RU" sz="2400" b="1" i="1" spc="300" dirty="0" err="1">
                <a:solidFill>
                  <a:prstClr val="black"/>
                </a:solidFill>
              </a:rPr>
              <a:t>річку</a:t>
            </a:r>
            <a:r>
              <a:rPr lang="ru-RU" sz="2400" b="1" i="1" spc="300" dirty="0">
                <a:solidFill>
                  <a:prstClr val="black"/>
                </a:solidFill>
              </a:rPr>
              <a:t>, </a:t>
            </a:r>
            <a:r>
              <a:rPr lang="ru-RU" sz="2400" b="1" i="1" spc="300" dirty="0" err="1">
                <a:solidFill>
                  <a:prstClr val="black"/>
                </a:solidFill>
              </a:rPr>
              <a:t>грає</a:t>
            </a:r>
            <a:r>
              <a:rPr lang="ru-RU" sz="2400" b="1" i="1" spc="300" dirty="0">
                <a:solidFill>
                  <a:prstClr val="black"/>
                </a:solidFill>
              </a:rPr>
              <a:t> </a:t>
            </a:r>
            <a:r>
              <a:rPr lang="ru-RU" sz="2400" b="1" i="1" spc="300" dirty="0" err="1">
                <a:solidFill>
                  <a:prstClr val="black"/>
                </a:solidFill>
              </a:rPr>
              <a:t>осіння</a:t>
            </a:r>
            <a:r>
              <a:rPr lang="ru-RU" sz="2400" b="1" i="1" spc="300" dirty="0">
                <a:solidFill>
                  <a:prstClr val="black"/>
                </a:solidFill>
              </a:rPr>
              <a:t> вода...</a:t>
            </a:r>
            <a:br>
              <a:rPr lang="ru-RU" sz="2400" b="1" i="1" spc="300" dirty="0">
                <a:solidFill>
                  <a:prstClr val="black"/>
                </a:solidFill>
              </a:rPr>
            </a:br>
            <a:r>
              <a:rPr lang="ru-RU" sz="2400" b="1" i="1" spc="300" dirty="0">
                <a:solidFill>
                  <a:prstClr val="black"/>
                </a:solidFill>
              </a:rPr>
              <a:t>Люблю </a:t>
            </a:r>
            <a:r>
              <a:rPr lang="ru-RU" sz="2400" b="1" i="1" spc="300" dirty="0" err="1">
                <a:solidFill>
                  <a:prstClr val="black"/>
                </a:solidFill>
              </a:rPr>
              <a:t>свіжість</a:t>
            </a:r>
            <a:r>
              <a:rPr lang="ru-RU" sz="2400" b="1" i="1" spc="300" dirty="0">
                <a:solidFill>
                  <a:prstClr val="black"/>
                </a:solidFill>
              </a:rPr>
              <a:t> </a:t>
            </a:r>
            <a:r>
              <a:rPr lang="ru-RU" sz="2400" b="1" i="1" spc="300" dirty="0" err="1">
                <a:solidFill>
                  <a:prstClr val="black"/>
                </a:solidFill>
              </a:rPr>
              <a:t>цих</a:t>
            </a:r>
            <a:r>
              <a:rPr lang="ru-RU" sz="2400" b="1" i="1" spc="300" dirty="0">
                <a:solidFill>
                  <a:prstClr val="black"/>
                </a:solidFill>
              </a:rPr>
              <a:t> </a:t>
            </a:r>
            <a:r>
              <a:rPr lang="ru-RU" sz="2400" b="1" i="1" spc="300" dirty="0" err="1">
                <a:solidFill>
                  <a:prstClr val="black"/>
                </a:solidFill>
              </a:rPr>
              <a:t>лілій</a:t>
            </a:r>
            <a:r>
              <a:rPr lang="ru-RU" sz="2400" b="1" i="1" spc="300" dirty="0">
                <a:solidFill>
                  <a:prstClr val="black"/>
                </a:solidFill>
              </a:rPr>
              <a:t>...</a:t>
            </a:r>
            <a:br>
              <a:rPr lang="ru-RU" sz="2400" b="1" i="1" spc="300" dirty="0">
                <a:solidFill>
                  <a:prstClr val="black"/>
                </a:solidFill>
              </a:rPr>
            </a:br>
            <a:r>
              <a:rPr lang="ru-RU" sz="2400" b="1" i="1" spc="300" dirty="0" err="1">
                <a:solidFill>
                  <a:prstClr val="black"/>
                </a:solidFill>
              </a:rPr>
              <a:t>Зриваю</a:t>
            </a:r>
            <a:r>
              <a:rPr lang="ru-RU" sz="2400" b="1" i="1" spc="300" dirty="0">
                <a:solidFill>
                  <a:prstClr val="black"/>
                </a:solidFill>
              </a:rPr>
              <a:t> </a:t>
            </a:r>
            <a:r>
              <a:rPr lang="ru-RU" sz="2400" b="1" i="1" spc="300" dirty="0" err="1">
                <a:solidFill>
                  <a:prstClr val="black"/>
                </a:solidFill>
              </a:rPr>
              <a:t>квіти</a:t>
            </a:r>
            <a:r>
              <a:rPr lang="ru-RU" sz="2400" b="1" i="1" spc="300" dirty="0">
                <a:solidFill>
                  <a:prstClr val="black"/>
                </a:solidFill>
              </a:rPr>
              <a:t>, </a:t>
            </a:r>
            <a:r>
              <a:rPr lang="ru-RU" sz="2400" b="1" i="1" spc="300" dirty="0" err="1">
                <a:solidFill>
                  <a:prstClr val="black"/>
                </a:solidFill>
              </a:rPr>
              <a:t>граюсь</a:t>
            </a:r>
            <a:r>
              <a:rPr lang="ru-RU" sz="2400" b="1" i="1" spc="300" dirty="0">
                <a:solidFill>
                  <a:prstClr val="black"/>
                </a:solidFill>
              </a:rPr>
              <a:t> </a:t>
            </a:r>
            <a:r>
              <a:rPr lang="ru-RU" sz="2400" b="1" i="1" spc="300" dirty="0" err="1">
                <a:solidFill>
                  <a:prstClr val="black"/>
                </a:solidFill>
              </a:rPr>
              <a:t>перлинами</a:t>
            </a:r>
            <a:r>
              <a:rPr lang="ru-RU" sz="2400" b="1" i="1" spc="300" dirty="0">
                <a:solidFill>
                  <a:prstClr val="black"/>
                </a:solidFill>
              </a:rPr>
              <a:t> </a:t>
            </a:r>
            <a:br>
              <a:rPr lang="ru-RU" sz="2400" b="1" i="1" spc="300" dirty="0">
                <a:solidFill>
                  <a:prstClr val="black"/>
                </a:solidFill>
              </a:rPr>
            </a:br>
            <a:r>
              <a:rPr lang="ru-RU" sz="2400" b="1" i="1" spc="300" dirty="0">
                <a:solidFill>
                  <a:prstClr val="black"/>
                </a:solidFill>
              </a:rPr>
              <a:t>на </a:t>
            </a:r>
            <a:r>
              <a:rPr lang="ru-RU" sz="2400" b="1" i="1" spc="300" dirty="0" err="1">
                <a:solidFill>
                  <a:prstClr val="black"/>
                </a:solidFill>
              </a:rPr>
              <a:t>пелюстках</a:t>
            </a:r>
            <a:r>
              <a:rPr lang="ru-RU" sz="2400" b="1" i="1" spc="300" dirty="0">
                <a:solidFill>
                  <a:prstClr val="black"/>
                </a:solidFill>
              </a:rPr>
              <a:t>, </a:t>
            </a:r>
            <a:r>
              <a:rPr lang="ru-RU" sz="2400" b="1" i="1" spc="300" dirty="0" err="1">
                <a:solidFill>
                  <a:prstClr val="black"/>
                </a:solidFill>
              </a:rPr>
              <a:t>хвилюється</a:t>
            </a:r>
            <a:r>
              <a:rPr lang="ru-RU" sz="2400" b="1" i="1" spc="300" dirty="0">
                <a:solidFill>
                  <a:prstClr val="black"/>
                </a:solidFill>
              </a:rPr>
              <a:t> заводь...</a:t>
            </a:r>
            <a:br>
              <a:rPr lang="ru-RU" sz="2400" b="1" i="1" spc="300" dirty="0">
                <a:solidFill>
                  <a:prstClr val="black"/>
                </a:solidFill>
              </a:rPr>
            </a:br>
            <a:r>
              <a:rPr lang="ru-RU" sz="2400" b="1" i="1" spc="300" dirty="0">
                <a:solidFill>
                  <a:prstClr val="black"/>
                </a:solidFill>
              </a:rPr>
              <a:t>Дивна </a:t>
            </a:r>
            <a:r>
              <a:rPr lang="ru-RU" sz="2400" b="1" i="1" spc="300" dirty="0" err="1">
                <a:solidFill>
                  <a:prstClr val="black"/>
                </a:solidFill>
              </a:rPr>
              <a:t>ця</a:t>
            </a:r>
            <a:r>
              <a:rPr lang="ru-RU" sz="2400" b="1" i="1" spc="300" dirty="0">
                <a:solidFill>
                  <a:prstClr val="black"/>
                </a:solidFill>
              </a:rPr>
              <a:t> година...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spc="300" dirty="0" err="1">
                <a:solidFill>
                  <a:prstClr val="black"/>
                </a:solidFill>
              </a:rPr>
              <a:t>Громадяться</a:t>
            </a:r>
            <a:r>
              <a:rPr lang="ru-RU" sz="2400" b="1" i="1" spc="300" dirty="0">
                <a:solidFill>
                  <a:prstClr val="black"/>
                </a:solidFill>
              </a:rPr>
              <a:t> </a:t>
            </a:r>
            <a:r>
              <a:rPr lang="ru-RU" sz="2400" b="1" i="1" spc="300" dirty="0" err="1">
                <a:solidFill>
                  <a:prstClr val="black"/>
                </a:solidFill>
              </a:rPr>
              <a:t>шовкові</a:t>
            </a:r>
            <a:r>
              <a:rPr lang="ru-RU" sz="2400" b="1" i="1" spc="300" dirty="0">
                <a:solidFill>
                  <a:prstClr val="black"/>
                </a:solidFill>
              </a:rPr>
              <a:t> хмари...</a:t>
            </a:r>
            <a:br>
              <a:rPr lang="ru-RU" sz="2400" b="1" i="1" spc="300" dirty="0">
                <a:solidFill>
                  <a:prstClr val="black"/>
                </a:solidFill>
              </a:rPr>
            </a:br>
            <a:r>
              <a:rPr lang="ru-RU" sz="2400" b="1" i="1" spc="300" dirty="0" err="1">
                <a:solidFill>
                  <a:prstClr val="black"/>
                </a:solidFill>
              </a:rPr>
              <a:t>Хотів</a:t>
            </a:r>
            <a:r>
              <a:rPr lang="ru-RU" sz="2400" b="1" i="1" spc="300" dirty="0">
                <a:solidFill>
                  <a:prstClr val="black"/>
                </a:solidFill>
              </a:rPr>
              <a:t> </a:t>
            </a:r>
            <a:r>
              <a:rPr lang="ru-RU" sz="2400" b="1" i="1" spc="300" dirty="0" err="1">
                <a:solidFill>
                  <a:prstClr val="black"/>
                </a:solidFill>
              </a:rPr>
              <a:t>би</a:t>
            </a:r>
            <a:r>
              <a:rPr lang="ru-RU" sz="2400" b="1" i="1" spc="300" dirty="0">
                <a:solidFill>
                  <a:prstClr val="black"/>
                </a:solidFill>
              </a:rPr>
              <a:t> </a:t>
            </a:r>
            <a:r>
              <a:rPr lang="ru-RU" sz="2400" b="1" i="1" spc="300" dirty="0" err="1">
                <a:solidFill>
                  <a:prstClr val="black"/>
                </a:solidFill>
              </a:rPr>
              <a:t>подарувати</a:t>
            </a:r>
            <a:r>
              <a:rPr lang="ru-RU" sz="2400" b="1" i="1" spc="300" dirty="0">
                <a:solidFill>
                  <a:prstClr val="black"/>
                </a:solidFill>
              </a:rPr>
              <a:t> </a:t>
            </a:r>
            <a:r>
              <a:rPr lang="ru-RU" sz="2400" b="1" i="1" spc="300" dirty="0" err="1">
                <a:solidFill>
                  <a:prstClr val="black"/>
                </a:solidFill>
              </a:rPr>
              <a:t>це</a:t>
            </a:r>
            <a:r>
              <a:rPr lang="ru-RU" sz="2400" b="1" i="1" spc="300" dirty="0">
                <a:solidFill>
                  <a:prstClr val="black"/>
                </a:solidFill>
              </a:rPr>
              <a:t> все тому, </a:t>
            </a:r>
            <a:br>
              <a:rPr lang="ru-RU" sz="2400" b="1" i="1" spc="300" dirty="0">
                <a:solidFill>
                  <a:prstClr val="black"/>
                </a:solidFill>
              </a:rPr>
            </a:br>
            <a:r>
              <a:rPr lang="ru-RU" sz="2400" b="1" i="1" spc="300" dirty="0" err="1">
                <a:solidFill>
                  <a:prstClr val="black"/>
                </a:solidFill>
              </a:rPr>
              <a:t>хто</a:t>
            </a:r>
            <a:r>
              <a:rPr lang="ru-RU" sz="2400" b="1" i="1" spc="300" dirty="0">
                <a:solidFill>
                  <a:prstClr val="black"/>
                </a:solidFill>
              </a:rPr>
              <a:t> за далеким </a:t>
            </a:r>
            <a:r>
              <a:rPr lang="ru-RU" sz="2400" b="1" i="1" spc="300" dirty="0" err="1">
                <a:solidFill>
                  <a:prstClr val="black"/>
                </a:solidFill>
              </a:rPr>
              <a:t>небокраєм</a:t>
            </a:r>
            <a:r>
              <a:rPr lang="ru-RU" sz="2400" b="1" i="1" spc="300" dirty="0">
                <a:solidFill>
                  <a:prstClr val="black"/>
                </a:solidFill>
              </a:rPr>
              <a:t>;</a:t>
            </a:r>
            <a:br>
              <a:rPr lang="ru-RU" sz="2400" b="1" i="1" spc="300" dirty="0">
                <a:solidFill>
                  <a:prstClr val="black"/>
                </a:solidFill>
              </a:rPr>
            </a:br>
            <a:r>
              <a:rPr lang="ru-RU" sz="2400" b="1" i="1" spc="300" dirty="0">
                <a:solidFill>
                  <a:prstClr val="black"/>
                </a:solidFill>
              </a:rPr>
              <a:t>з </a:t>
            </a:r>
            <a:r>
              <a:rPr lang="ru-RU" sz="2400" b="1" i="1" spc="300" dirty="0" err="1">
                <a:solidFill>
                  <a:prstClr val="black"/>
                </a:solidFill>
              </a:rPr>
              <a:t>тим</a:t>
            </a:r>
            <a:r>
              <a:rPr lang="ru-RU" sz="2400" b="1" i="1" spc="300" dirty="0">
                <a:solidFill>
                  <a:prstClr val="black"/>
                </a:solidFill>
              </a:rPr>
              <a:t>, про кого думаю, нам не </a:t>
            </a:r>
            <a:r>
              <a:rPr lang="ru-RU" sz="2400" b="1" i="1" spc="300" dirty="0" err="1">
                <a:solidFill>
                  <a:prstClr val="black"/>
                </a:solidFill>
              </a:rPr>
              <a:t>зустрітись</a:t>
            </a:r>
            <a:r>
              <a:rPr lang="ru-RU" sz="2400" b="1" i="1" spc="300" dirty="0">
                <a:solidFill>
                  <a:prstClr val="black"/>
                </a:solidFill>
              </a:rPr>
              <a:t> </a:t>
            </a:r>
            <a:r>
              <a:rPr lang="ru-RU" sz="2400" b="1" i="1" spc="300" dirty="0" err="1">
                <a:solidFill>
                  <a:prstClr val="black"/>
                </a:solidFill>
              </a:rPr>
              <a:t>більше</a:t>
            </a:r>
            <a:r>
              <a:rPr lang="ru-RU" sz="2400" b="1" i="1" spc="300" dirty="0">
                <a:solidFill>
                  <a:prstClr val="black"/>
                </a:solidFill>
              </a:rPr>
              <a:t>...</a:t>
            </a:r>
            <a:br>
              <a:rPr lang="ru-RU" sz="2400" b="1" i="1" spc="300" dirty="0">
                <a:solidFill>
                  <a:prstClr val="black"/>
                </a:solidFill>
              </a:rPr>
            </a:br>
            <a:r>
              <a:rPr lang="ru-RU" sz="2400" b="1" i="1" spc="300" dirty="0">
                <a:solidFill>
                  <a:prstClr val="black"/>
                </a:solidFill>
              </a:rPr>
              <a:t>У </a:t>
            </a:r>
            <a:r>
              <a:rPr lang="ru-RU" sz="2400" b="1" i="1" spc="300" dirty="0" err="1">
                <a:solidFill>
                  <a:prstClr val="black"/>
                </a:solidFill>
              </a:rPr>
              <a:t>горі</a:t>
            </a:r>
            <a:r>
              <a:rPr lang="ru-RU" sz="2400" b="1" i="1" spc="300" dirty="0">
                <a:solidFill>
                  <a:prstClr val="black"/>
                </a:solidFill>
              </a:rPr>
              <a:t> й </a:t>
            </a:r>
            <a:r>
              <a:rPr lang="ru-RU" sz="2400" b="1" i="1" spc="300" dirty="0" err="1">
                <a:solidFill>
                  <a:prstClr val="black"/>
                </a:solidFill>
              </a:rPr>
              <a:t>надії</a:t>
            </a:r>
            <a:r>
              <a:rPr lang="ru-RU" sz="2400" b="1" i="1" spc="300" dirty="0">
                <a:solidFill>
                  <a:prstClr val="black"/>
                </a:solidFill>
              </a:rPr>
              <a:t> </a:t>
            </a:r>
            <a:r>
              <a:rPr lang="ru-RU" sz="2400" b="1" i="1" spc="300" dirty="0" err="1">
                <a:solidFill>
                  <a:prstClr val="black"/>
                </a:solidFill>
              </a:rPr>
              <a:t>дивлюся</a:t>
            </a:r>
            <a:r>
              <a:rPr lang="ru-RU" sz="2400" b="1" i="1" spc="300" dirty="0">
                <a:solidFill>
                  <a:prstClr val="black"/>
                </a:solidFill>
              </a:rPr>
              <a:t> </a:t>
            </a:r>
            <a:r>
              <a:rPr lang="ru-RU" sz="2400" b="1" i="1" spc="300" dirty="0" err="1">
                <a:solidFill>
                  <a:prstClr val="black"/>
                </a:solidFill>
              </a:rPr>
              <a:t>туди</a:t>
            </a:r>
            <a:r>
              <a:rPr lang="ru-RU" sz="2400" b="1" i="1" spc="300" dirty="0">
                <a:solidFill>
                  <a:prstClr val="black"/>
                </a:solidFill>
              </a:rPr>
              <a:t>...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spc="300" dirty="0" err="1">
                <a:solidFill>
                  <a:prstClr val="black"/>
                </a:solidFill>
              </a:rPr>
              <a:t>Північний</a:t>
            </a:r>
            <a:r>
              <a:rPr lang="ru-RU" sz="2400" b="1" i="1" spc="300" dirty="0">
                <a:solidFill>
                  <a:prstClr val="black"/>
                </a:solidFill>
              </a:rPr>
              <a:t> </a:t>
            </a:r>
            <a:r>
              <a:rPr lang="ru-RU" sz="2400" b="1" i="1" spc="300" dirty="0" err="1">
                <a:solidFill>
                  <a:prstClr val="black"/>
                </a:solidFill>
              </a:rPr>
              <a:t>вітер</a:t>
            </a:r>
            <a:r>
              <a:rPr lang="ru-RU" sz="2400" b="1" i="1" spc="300" dirty="0">
                <a:solidFill>
                  <a:prstClr val="black"/>
                </a:solidFill>
              </a:rPr>
              <a:t> в </a:t>
            </a:r>
            <a:r>
              <a:rPr lang="ru-RU" sz="2400" b="1" i="1" spc="300" dirty="0" err="1">
                <a:solidFill>
                  <a:prstClr val="black"/>
                </a:solidFill>
              </a:rPr>
              <a:t>обличчя</a:t>
            </a:r>
            <a:r>
              <a:rPr lang="ru-RU" sz="2400" b="1" i="1" spc="300" dirty="0">
                <a:solidFill>
                  <a:prstClr val="black"/>
                </a:solidFill>
              </a:rPr>
              <a:t>. </a:t>
            </a:r>
            <a:endParaRPr lang="en-US" sz="2400" b="1" i="1" spc="3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spc="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  </a:t>
            </a:r>
            <a:r>
              <a:rPr lang="ru-RU" sz="1400" b="1" i="1" spc="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 БО</a:t>
            </a:r>
          </a:p>
        </p:txBody>
      </p:sp>
    </p:spTree>
    <p:extLst>
      <p:ext uri="{BB962C8B-B14F-4D97-AF65-F5344CB8AC3E}">
        <p14:creationId xmlns:p14="http://schemas.microsoft.com/office/powerpoint/2010/main" val="125360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img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A"/>
              </a:clrFrom>
              <a:clrTo>
                <a:srgbClr val="F9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0" y="4786313"/>
            <a:ext cx="1500188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813" y="285750"/>
            <a:ext cx="7572375" cy="1262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rgbClr val="C00000"/>
                </a:solidFill>
              </a:rPr>
              <a:t>Картини-сувої</a:t>
            </a:r>
            <a:r>
              <a:rPr lang="uk-UA" sz="2800" dirty="0">
                <a:solidFill>
                  <a:srgbClr val="C00000"/>
                </a:solidFill>
              </a:rPr>
              <a:t> </a:t>
            </a:r>
          </a:p>
          <a:p>
            <a:pPr algn="just">
              <a:defRPr/>
            </a:pPr>
            <a:r>
              <a:rPr lang="uk-UA" sz="2400" dirty="0">
                <a:solidFill>
                  <a:prstClr val="black"/>
                </a:solidFill>
              </a:rPr>
              <a:t>У китайському живописі існує особливий вид картин  </a:t>
            </a:r>
            <a:r>
              <a:rPr lang="uk-UA" sz="2400" dirty="0">
                <a:solidFill>
                  <a:prstClr val="black"/>
                </a:solidFill>
                <a:latin typeface="Calibri"/>
                <a:cs typeface="Calibri"/>
              </a:rPr>
              <a:t>̶</a:t>
            </a:r>
            <a:r>
              <a:rPr lang="uk-UA" sz="2400" dirty="0">
                <a:solidFill>
                  <a:prstClr val="black"/>
                </a:solidFill>
              </a:rPr>
              <a:t> картини-сувої.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428625" y="1638300"/>
            <a:ext cx="8358188" cy="10763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  <a:cs typeface="Times New Roman" pitchFamily="18" charset="0"/>
              </a:rPr>
              <a:t>Живопис наклеювався на цупкий папір, обрамленням йому слугувала досить широка смуга шовку. Картина зберігалася зазвичай у спеціальному футлярі, згорнута, ніби рулон паперу. Звідси і її назва  </a:t>
            </a:r>
            <a:r>
              <a:rPr lang="uk-UA" b="1" dirty="0">
                <a:solidFill>
                  <a:prstClr val="black"/>
                </a:solidFill>
                <a:latin typeface="Calibri"/>
                <a:cs typeface="Calibri"/>
              </a:rPr>
              <a:t>̶</a:t>
            </a:r>
            <a:r>
              <a:rPr lang="uk-UA" b="1" dirty="0">
                <a:solidFill>
                  <a:prstClr val="black"/>
                </a:solidFill>
                <a:cs typeface="Times New Roman" pitchFamily="18" charset="0"/>
              </a:rPr>
              <a:t>  сувій.</a:t>
            </a:r>
            <a:endParaRPr lang="uk-UA" sz="2800" b="1" dirty="0">
              <a:solidFill>
                <a:prstClr val="black"/>
              </a:solidFill>
            </a:endParaRPr>
          </a:p>
        </p:txBody>
      </p:sp>
      <p:sp>
        <p:nvSpPr>
          <p:cNvPr id="4101" name="Прямоугольник 5"/>
          <p:cNvSpPr>
            <a:spLocks noChangeArrowheads="1"/>
          </p:cNvSpPr>
          <p:nvPr/>
        </p:nvSpPr>
        <p:spPr bwMode="auto">
          <a:xfrm>
            <a:off x="285750" y="5786438"/>
            <a:ext cx="6929438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C00000"/>
                </a:solidFill>
                <a:cs typeface="Times New Roman" pitchFamily="18" charset="0"/>
              </a:rPr>
              <a:t>Сувої були двох видів  </a:t>
            </a:r>
            <a:r>
              <a:rPr lang="uk-UA" b="1" dirty="0">
                <a:solidFill>
                  <a:srgbClr val="C00000"/>
                </a:solidFill>
                <a:latin typeface="Calibri"/>
                <a:cs typeface="Calibri"/>
              </a:rPr>
              <a:t>̶</a:t>
            </a:r>
            <a:r>
              <a:rPr lang="uk-UA" b="1" dirty="0">
                <a:solidFill>
                  <a:srgbClr val="C00000"/>
                </a:solidFill>
                <a:cs typeface="Times New Roman" pitchFamily="18" charset="0"/>
              </a:rPr>
              <a:t>  горизонтальні й вертикальні.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102" name="Рисунок 1" descr="img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68760">
            <a:off x="6443663" y="4092575"/>
            <a:ext cx="1778000" cy="2484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 descr="E:\Мои документы\Рисунки\китай\Рисунок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2714625"/>
            <a:ext cx="4857750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570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50" y="2071688"/>
            <a:ext cx="4500563" cy="24622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7188" algn="r">
              <a:defRPr/>
            </a:pPr>
            <a:r>
              <a:rPr lang="uk-UA" sz="2200" b="1" dirty="0">
                <a:solidFill>
                  <a:prstClr val="black"/>
                </a:solidFill>
              </a:rPr>
              <a:t>Вишуканість ієрогліфів </a:t>
            </a:r>
            <a:br>
              <a:rPr lang="uk-UA" sz="2200" b="1" dirty="0">
                <a:solidFill>
                  <a:prstClr val="black"/>
                </a:solidFill>
              </a:rPr>
            </a:br>
            <a:r>
              <a:rPr lang="uk-UA" sz="2200" b="1" dirty="0">
                <a:solidFill>
                  <a:prstClr val="black"/>
                </a:solidFill>
              </a:rPr>
              <a:t>і поезія вірша не тільки доповнювали </a:t>
            </a:r>
            <a:br>
              <a:rPr lang="uk-UA" sz="2200" b="1" dirty="0">
                <a:solidFill>
                  <a:prstClr val="black"/>
                </a:solidFill>
              </a:rPr>
            </a:br>
            <a:r>
              <a:rPr lang="uk-UA" sz="2200" b="1" dirty="0">
                <a:solidFill>
                  <a:prstClr val="black"/>
                </a:solidFill>
              </a:rPr>
              <a:t>й підкреслювали основний зміст та ідею картини, </a:t>
            </a:r>
            <a:br>
              <a:rPr lang="uk-UA" sz="2200" b="1" dirty="0">
                <a:solidFill>
                  <a:prstClr val="black"/>
                </a:solidFill>
              </a:rPr>
            </a:br>
            <a:r>
              <a:rPr lang="uk-UA" sz="2200" b="1" dirty="0">
                <a:solidFill>
                  <a:prstClr val="black"/>
                </a:solidFill>
              </a:rPr>
              <a:t>але й, поєднуючись, надавали їй особливої краси й завершеності. </a:t>
            </a:r>
            <a:endParaRPr lang="ru-RU" sz="2200" b="1" dirty="0">
              <a:solidFill>
                <a:prstClr val="black"/>
              </a:solidFill>
            </a:endParaRPr>
          </a:p>
        </p:txBody>
      </p:sp>
      <p:pic>
        <p:nvPicPr>
          <p:cNvPr id="35842" name="Picture 2" descr="E:\Мои документы\Рисунки\китай\Рисунок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14313"/>
            <a:ext cx="2490788" cy="4319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313" y="500063"/>
            <a:ext cx="4572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uk-UA" sz="2000" b="1" dirty="0">
                <a:solidFill>
                  <a:srgbClr val="C00000"/>
                </a:solidFill>
              </a:rPr>
              <a:t>Між китайською каліграфією </a:t>
            </a:r>
            <a:br>
              <a:rPr lang="uk-UA" sz="2000" b="1" dirty="0">
                <a:solidFill>
                  <a:srgbClr val="C00000"/>
                </a:solidFill>
              </a:rPr>
            </a:br>
            <a:r>
              <a:rPr lang="uk-UA" sz="2000" b="1" dirty="0">
                <a:solidFill>
                  <a:srgbClr val="C00000"/>
                </a:solidFill>
              </a:rPr>
              <a:t>й живописом так багато спільного, що вони вважаються рідними сестрами.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E:\Мои документы\Рисунки\китай\Рисунок89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6359525" y="1285875"/>
            <a:ext cx="2500313" cy="520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8019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57375" y="6215063"/>
            <a:ext cx="6858000" cy="642937"/>
          </a:xfrm>
        </p:spPr>
        <p:txBody>
          <a:bodyPr/>
          <a:lstStyle/>
          <a:p>
            <a:pPr marL="53975" eaLnBrk="1" hangingPunct="1"/>
            <a:r>
              <a:rPr lang="ru-RU" sz="1800" b="1" smtClean="0"/>
              <a:t>Го Сі. Рання весна</a:t>
            </a:r>
            <a:r>
              <a:rPr lang="ru-RU" sz="2800" b="1" smtClean="0">
                <a:solidFill>
                  <a:srgbClr val="C00000"/>
                </a:solidFill>
              </a:rPr>
              <a:t/>
            </a:r>
            <a:br>
              <a:rPr lang="ru-RU" sz="2800" b="1" smtClean="0">
                <a:solidFill>
                  <a:srgbClr val="C00000"/>
                </a:solidFill>
              </a:rPr>
            </a:br>
            <a:endParaRPr lang="ru-RU" sz="2800" b="1" smtClean="0">
              <a:solidFill>
                <a:srgbClr val="C00000"/>
              </a:solidFill>
            </a:endParaRPr>
          </a:p>
        </p:txBody>
      </p:sp>
      <p:pic>
        <p:nvPicPr>
          <p:cNvPr id="18435" name="Содержимое 5" descr="94.jpg">
            <a:hlinkClick r:id="rId2" action="ppaction://hlinksldjump"/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lum contrast="10000"/>
          </a:blip>
          <a:srcRect/>
          <a:stretch>
            <a:fillRect/>
          </a:stretch>
        </p:blipFill>
        <p:spPr>
          <a:xfrm>
            <a:off x="3714750" y="142875"/>
            <a:ext cx="5214938" cy="59055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428625" y="214313"/>
            <a:ext cx="3135313" cy="41544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>
                <a:solidFill>
                  <a:srgbClr val="C00000"/>
                </a:solidFill>
              </a:rPr>
              <a:t>«</a:t>
            </a:r>
            <a:r>
              <a:rPr lang="uk-UA" sz="2400" b="1" i="1" dirty="0" err="1">
                <a:solidFill>
                  <a:srgbClr val="C00000"/>
                </a:solidFill>
              </a:rPr>
              <a:t>...світле</a:t>
            </a:r>
            <a:r>
              <a:rPr lang="uk-UA" sz="2400" b="1" i="1" dirty="0">
                <a:solidFill>
                  <a:srgbClr val="C00000"/>
                </a:solidFill>
              </a:rPr>
              <a:t> вікно, чистий стіл, прекрасний пензель, туш, шовк </a:t>
            </a:r>
            <a:br>
              <a:rPr lang="uk-UA" sz="2400" b="1" i="1" dirty="0">
                <a:solidFill>
                  <a:srgbClr val="C00000"/>
                </a:solidFill>
              </a:rPr>
            </a:br>
            <a:r>
              <a:rPr lang="uk-UA" sz="2400" b="1" i="1" dirty="0">
                <a:solidFill>
                  <a:srgbClr val="C00000"/>
                </a:solidFill>
              </a:rPr>
              <a:t>і </a:t>
            </a:r>
            <a:r>
              <a:rPr lang="uk-UA" sz="2400" b="1" i="1" dirty="0" err="1">
                <a:solidFill>
                  <a:srgbClr val="C00000"/>
                </a:solidFill>
              </a:rPr>
              <a:t>тушниця</a:t>
            </a:r>
            <a:r>
              <a:rPr lang="uk-UA" sz="2400" b="1" i="1" dirty="0">
                <a:solidFill>
                  <a:srgbClr val="C00000"/>
                </a:solidFill>
              </a:rPr>
              <a:t> приносять людям естетичну насолоду, створюючи особливу атмосферу художності під час роботи живописця».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4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Содержимое 3" descr="0075.jpg">
            <a:hlinkClick r:id="rId2" action="ppaction://hlinksldjump"/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214313"/>
            <a:ext cx="6143625" cy="57118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000750"/>
            <a:ext cx="6215063" cy="603250"/>
          </a:xfrm>
        </p:spPr>
        <p:txBody>
          <a:bodyPr/>
          <a:lstStyle/>
          <a:p>
            <a:pPr marL="53975" eaLnBrk="1" hangingPunct="1"/>
            <a:r>
              <a:rPr lang="ru-RU" sz="1800" b="1" smtClean="0"/>
              <a:t>Ма Юань. Качки, скеля й мейхуа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29375" y="214313"/>
            <a:ext cx="2714625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Зображення дикої сливи в Китаї надзвичайно популярне. Квіти, </a:t>
            </a:r>
            <a:r>
              <a:rPr lang="en-US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uk-UA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з їхніми ніжними білими або рожевими пелюстками, персоніфікували сонячне начало, </a:t>
            </a:r>
            <a:r>
              <a:rPr lang="en-US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uk-UA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у живописі їх ототожнювали із чоловічим началом </a:t>
            </a:r>
            <a:r>
              <a:rPr lang="uk-UA" b="1" i="1" dirty="0" err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ян</a:t>
            </a:r>
            <a:r>
              <a:rPr lang="uk-UA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, а стовбур і галуззя, наповнені соками землі, виражали силу </a:t>
            </a:r>
            <a:r>
              <a:rPr lang="uk-UA" b="1" i="1" dirty="0" err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інь</a:t>
            </a:r>
            <a:r>
              <a:rPr lang="uk-UA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(жіночого начала). Квіти сливи символізують шляхетну чистоту, стійкість, непохитність. </a:t>
            </a:r>
            <a:endParaRPr lang="uk-U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17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2857500"/>
            <a:ext cx="2357437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4214813" y="5072063"/>
            <a:ext cx="4572000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Китайські картини – мистецтво, яке </a:t>
            </a:r>
            <a:br>
              <a:rPr lang="uk-UA" b="1" dirty="0">
                <a:solidFill>
                  <a:prstClr val="black"/>
                </a:solidFill>
              </a:rPr>
            </a:br>
            <a:r>
              <a:rPr lang="uk-UA" b="1" dirty="0">
                <a:solidFill>
                  <a:prstClr val="black"/>
                </a:solidFill>
              </a:rPr>
              <a:t>є неможливим без «співучасті» автора </a:t>
            </a:r>
            <a:r>
              <a:rPr lang="en-US" b="1" dirty="0">
                <a:solidFill>
                  <a:prstClr val="black"/>
                </a:solidFill>
              </a:rPr>
              <a:t/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uk-UA" b="1" dirty="0">
                <a:solidFill>
                  <a:prstClr val="black"/>
                </a:solidFill>
              </a:rPr>
              <a:t>і глядача. 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8433" name="Picture 1" descr="E:\Мои документы\Рисунки\китай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571500"/>
            <a:ext cx="2312987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" descr="E:\Мои документы\Рисунки\китай\Рисунок1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357188"/>
            <a:ext cx="2012950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4"/>
          <p:cNvPicPr/>
          <p:nvPr/>
        </p:nvPicPr>
        <p:blipFill>
          <a:blip r:embed="rId5"/>
          <a:srcRect l="2439" t="1818" r="36585" b="7273"/>
          <a:stretch>
            <a:fillRect/>
          </a:stretch>
        </p:blipFill>
        <p:spPr bwMode="auto">
          <a:xfrm>
            <a:off x="6072188" y="785813"/>
            <a:ext cx="2143125" cy="3929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3698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1500188" y="642938"/>
            <a:ext cx="7215187" cy="1323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C00000"/>
                </a:solidFill>
              </a:rPr>
              <a:t>В арсеналі художника було чимало образотворчих мотивів  </a:t>
            </a:r>
            <a:r>
              <a:rPr lang="uk-UA" sz="2000" b="1" dirty="0">
                <a:solidFill>
                  <a:srgbClr val="C00000"/>
                </a:solidFill>
                <a:latin typeface="Calibri"/>
                <a:cs typeface="Calibri"/>
              </a:rPr>
              <a:t>̶</a:t>
            </a:r>
            <a:r>
              <a:rPr lang="uk-UA" sz="2000" b="1" dirty="0">
                <a:solidFill>
                  <a:srgbClr val="C00000"/>
                </a:solidFill>
              </a:rPr>
              <a:t> гори, сосни, камені, водні потоки  тощо. Це були не просто образотворчі мотиви, це були символи, які в комбінації являли собою побажання.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500063" y="2286000"/>
            <a:ext cx="3857625" cy="34782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dirty="0">
                <a:solidFill>
                  <a:prstClr val="black"/>
                </a:solidFill>
              </a:rPr>
              <a:t>Так, старе каміння символізувало довголіття, </a:t>
            </a:r>
            <a:br>
              <a:rPr lang="uk-UA" sz="2200" b="1" dirty="0">
                <a:solidFill>
                  <a:prstClr val="black"/>
                </a:solidFill>
              </a:rPr>
            </a:br>
            <a:r>
              <a:rPr lang="uk-UA" sz="2200" b="1" dirty="0">
                <a:solidFill>
                  <a:prstClr val="black"/>
                </a:solidFill>
              </a:rPr>
              <a:t>а бамбук був символом істинно шляхетної людини, яка, згинаючись від життєвих негод, завжди знаходить у собі сили піднятися і яка мудрість життя вбирає так само, як бамбук вологу. </a:t>
            </a:r>
            <a:endParaRPr lang="ru-RU" sz="2200" b="1" dirty="0">
              <a:solidFill>
                <a:prstClr val="black"/>
              </a:solidFill>
            </a:endParaRPr>
          </a:p>
        </p:txBody>
      </p:sp>
      <p:pic>
        <p:nvPicPr>
          <p:cNvPr id="17409" name="Picture 1" descr="E:\Мои документы\Рисунки\китай\китай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214688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89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3"/>
          <p:cNvPicPr>
            <a:picLocks noChangeAspect="1" noChangeArrowheads="1"/>
          </p:cNvPicPr>
          <p:nvPr/>
        </p:nvPicPr>
        <p:blipFill rotWithShape="1">
          <a:blip r:embed="rId2">
            <a:lum bright="-20000" contrast="20000"/>
          </a:blip>
          <a:srcRect l="5564" t="4264" r="4213" b="5312"/>
          <a:stretch/>
        </p:blipFill>
        <p:spPr bwMode="auto">
          <a:xfrm>
            <a:off x="5154613" y="887413"/>
            <a:ext cx="3643312" cy="516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14375" y="1000125"/>
            <a:ext cx="4286250" cy="1200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indent="45085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Яке </a:t>
            </a:r>
            <a:r>
              <a:rPr lang="ru-RU" sz="2400" b="1" dirty="0" err="1">
                <a:solidFill>
                  <a:srgbClr val="C00000"/>
                </a:solidFill>
                <a:cs typeface="Times New Roman" pitchFamily="18" charset="0"/>
              </a:rPr>
              <a:t>побажання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cs typeface="Times New Roman" pitchFamily="18" charset="0"/>
              </a:rPr>
              <a:t>з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cs typeface="Times New Roman" pitchFamily="18" charset="0"/>
              </a:rPr>
              <a:t>погляду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cs typeface="Times New Roman" pitchFamily="18" charset="0"/>
              </a:rPr>
              <a:t>китайських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cs typeface="Times New Roman" pitchFamily="18" charset="0"/>
              </a:rPr>
              <a:t>філософів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cs typeface="Times New Roman" pitchFamily="18" charset="0"/>
              </a:rPr>
              <a:t>зашифроване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 в </a:t>
            </a:r>
            <a:r>
              <a:rPr lang="ru-RU" sz="2400" b="1" dirty="0" err="1">
                <a:solidFill>
                  <a:srgbClr val="C00000"/>
                </a:solidFill>
                <a:cs typeface="Times New Roman" pitchFamily="18" charset="0"/>
              </a:rPr>
              <a:t>цій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cs typeface="Times New Roman" pitchFamily="18" charset="0"/>
              </a:rPr>
              <a:t>картині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?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00063" y="5357813"/>
            <a:ext cx="45720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prstClr val="black"/>
                </a:solidFill>
              </a:rPr>
              <a:t>Збоку приписаний рядок: «Свіжіє вітер, виявляючи непохитність бамбука». 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19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454</Words>
  <Application>Microsoft Office PowerPoint</Application>
  <PresentationFormat>Экран (4:3)</PresentationFormat>
  <Paragraphs>61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Го Сі. Рання весна </vt:lpstr>
      <vt:lpstr>Ма Юань. Качки, скеля й мейхуа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Лян Кай. Портрет поета Лі Бо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2012-06-03T18:33:43Z</dcterms:created>
  <dcterms:modified xsi:type="dcterms:W3CDTF">2012-06-03T18:35:14Z</dcterms:modified>
</cp:coreProperties>
</file>