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2" r:id="rId4"/>
    <p:sldId id="257" r:id="rId5"/>
    <p:sldId id="268" r:id="rId6"/>
    <p:sldId id="258" r:id="rId7"/>
    <p:sldId id="259" r:id="rId8"/>
    <p:sldId id="260" r:id="rId9"/>
    <p:sldId id="261" r:id="rId10"/>
    <p:sldId id="262" r:id="rId11"/>
    <p:sldId id="269" r:id="rId12"/>
    <p:sldId id="263" r:id="rId13"/>
    <p:sldId id="264" r:id="rId14"/>
    <p:sldId id="270" r:id="rId15"/>
    <p:sldId id="265" r:id="rId16"/>
    <p:sldId id="266" r:id="rId17"/>
    <p:sldId id="271" r:id="rId18"/>
    <p:sldId id="267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08-4787-48DD-908A-89EE2EE019AA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86C2-4C97-489F-A489-F170F7181EFF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08-4787-48DD-908A-89EE2EE019AA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86C2-4C97-489F-A489-F170F7181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08-4787-48DD-908A-89EE2EE019AA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86C2-4C97-489F-A489-F170F7181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08-4787-48DD-908A-89EE2EE019AA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86C2-4C97-489F-A489-F170F7181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08-4787-48DD-908A-89EE2EE019AA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86C2-4C97-489F-A489-F170F7181EF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08-4787-48DD-908A-89EE2EE019AA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86C2-4C97-489F-A489-F170F7181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08-4787-48DD-908A-89EE2EE019AA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86C2-4C97-489F-A489-F170F7181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08-4787-48DD-908A-89EE2EE019AA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86C2-4C97-489F-A489-F170F7181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08-4787-48DD-908A-89EE2EE019AA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86C2-4C97-489F-A489-F170F7181E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08-4787-48DD-908A-89EE2EE019AA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86C2-4C97-489F-A489-F170F7181EFF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6F08-4787-48DD-908A-89EE2EE019AA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86C2-4C97-489F-A489-F170F7181EFF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FCA6F08-4787-48DD-908A-89EE2EE019AA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2F486C2-4C97-489F-A489-F170F7181EF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1%80%D1%8E%D0%BD%D0%B2%D0%B0%D0%BB%D1%8C%D0%B4%D1%81%D1%8C%D0%BA%D0%B0_%D0%B1%D0%B8%D1%82%D0%B2%D0%B0" TargetMode="External"/><Relationship Id="rId2" Type="http://schemas.openxmlformats.org/officeDocument/2006/relationships/hyperlink" Target="http://uk.wikipedia.org/wiki/%D0%AF%D0%B3%D0%B0%D0%B9%D0%BB%D0%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1%83%D0%BD%D0%B0%D1%81%D1%81%D0%BA%D0%B8%D0%B9_%D0%B7%D0%B0%D0%BC%D0%BE%D0%B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0%B8%D1%82%D0%BE%D0%B2%D1%81%D1%8C%D0%BA%D0%B0_%D0%BC%D0%BE%D0%B2%D0%B0" TargetMode="External"/><Relationship Id="rId7" Type="http://schemas.openxmlformats.org/officeDocument/2006/relationships/hyperlink" Target="http://uk.wikipedia.org/wiki/%D0%9A%D0%B5%D0%B9%D1%81%D1%82%D1%83%D1%82" TargetMode="External"/><Relationship Id="rId2" Type="http://schemas.openxmlformats.org/officeDocument/2006/relationships/hyperlink" Target="http://uk.wikipedia.org/wiki/%D0%91%D1%96%D0%BB%D0%BE%D1%80%D1%83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430" TargetMode="External"/><Relationship Id="rId5" Type="http://schemas.openxmlformats.org/officeDocument/2006/relationships/hyperlink" Target="http://uk.wikipedia.org/wiki/27_%D0%B6%D0%BE%D0%B2%D1%82%D0%BD%D1%8F" TargetMode="External"/><Relationship Id="rId4" Type="http://schemas.openxmlformats.org/officeDocument/2006/relationships/hyperlink" Target="http://uk.wikipedia.org/wiki/135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5%D0%BB%D0%B8%D0%BA%D0%B5_%D0%BA%D0%BD%D1%8F%D0%B7%D1%96%D0%B2%D1%81%D1%82%D0%B2%D0%BE_%D0%9B%D0%B8%D1%82%D0%BE%D0%B2%D1%81%D1%8C%D0%BA%D0%B5" TargetMode="External"/><Relationship Id="rId13" Type="http://schemas.openxmlformats.org/officeDocument/2006/relationships/hyperlink" Target="http://uk.wikipedia.org/wiki/%D0%92%D0%BE%D0%BB%D0%B8%D0%BD%D1%81%D1%8C%D0%BA%D0%B5_%D0%BA%D0%BD%D1%8F%D0%B7%D1%96%D0%B2%D1%81%D1%82%D0%B2%D0%BE" TargetMode="External"/><Relationship Id="rId18" Type="http://schemas.openxmlformats.org/officeDocument/2006/relationships/hyperlink" Target="http://uk.wikipedia.org/wiki/%D0%A7%D0%BE%D1%80%D0%BD%D0%B5_%D0%BC%D0%BE%D1%80%D0%B5" TargetMode="External"/><Relationship Id="rId3" Type="http://schemas.openxmlformats.org/officeDocument/2006/relationships/hyperlink" Target="http://uk.wikipedia.org/wiki/1376" TargetMode="External"/><Relationship Id="rId21" Type="http://schemas.openxmlformats.org/officeDocument/2006/relationships/hyperlink" Target="http://uk.wikipedia.org/wiki/%D0%A7%D0%B5%D1%80%D0%BA%D0%B0%D1%81%D0%B8" TargetMode="External"/><Relationship Id="rId7" Type="http://schemas.openxmlformats.org/officeDocument/2006/relationships/hyperlink" Target="http://uk.wikipedia.org/wiki/1385" TargetMode="External"/><Relationship Id="rId12" Type="http://schemas.openxmlformats.org/officeDocument/2006/relationships/hyperlink" Target="http://uk.wikipedia.org/wiki/%D0%AF%D0%B3%D0%B0%D0%B9%D0%BB%D0%BE" TargetMode="External"/><Relationship Id="rId17" Type="http://schemas.openxmlformats.org/officeDocument/2006/relationships/hyperlink" Target="http://uk.wikipedia.org/wiki/%D0%9F%D0%BE%D0%B4%D1%96%D0%BB%D0%BB%D1%8F" TargetMode="External"/><Relationship Id="rId2" Type="http://schemas.openxmlformats.org/officeDocument/2006/relationships/hyperlink" Target="http://uk.wikipedia.org/wiki/1370" TargetMode="External"/><Relationship Id="rId16" Type="http://schemas.openxmlformats.org/officeDocument/2006/relationships/hyperlink" Target="http://uk.wikipedia.org/w/index.php?title=%D0%9F%D0%BE%D0%B4%D1%96%D0%BB%D1%8C%D1%81%D1%8C%D0%BA%D0%B5_%D0%BA%D0%BD%D1%8F%D0%B7%D1%96%D0%B2%D1%81%D1%82%D0%B2%D0%BE&amp;action=edit&amp;redlink=1" TargetMode="External"/><Relationship Id="rId20" Type="http://schemas.openxmlformats.org/officeDocument/2006/relationships/hyperlink" Target="http://uk.wikipedia.org/wiki/%D0%91%D1%80%D0%B0%D1%86%D0%BB%D0%B0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1%80%D0%B5%D0%B2%D1%81%D1%8C%D0%BA%D0%B0_%D1%83%D0%BD%D1%96%D1%8F" TargetMode="External"/><Relationship Id="rId11" Type="http://schemas.openxmlformats.org/officeDocument/2006/relationships/hyperlink" Target="http://uk.wikipedia.org/wiki/1392" TargetMode="External"/><Relationship Id="rId5" Type="http://schemas.openxmlformats.org/officeDocument/2006/relationships/hyperlink" Target="http://uk.wikipedia.org/wiki/1372" TargetMode="External"/><Relationship Id="rId15" Type="http://schemas.openxmlformats.org/officeDocument/2006/relationships/hyperlink" Target="http://uk.wikipedia.org/wiki/%D0%A1%D1%96%D0%B2%D0%B5%D1%80%D1%81%D1%8C%D0%BA%D0%B5_%D0%BA%D0%BD%D1%8F%D0%B7%D1%96%D0%B2%D1%81%D1%82%D0%B2%D0%BE" TargetMode="External"/><Relationship Id="rId23" Type="http://schemas.openxmlformats.org/officeDocument/2006/relationships/hyperlink" Target="http://uk.wikipedia.org/wiki/%D0%97%D0%BE%D0%BB%D0%BE%D1%82%D0%B0_%D0%9E%D1%80%D0%B4%D0%B0" TargetMode="External"/><Relationship Id="rId10" Type="http://schemas.openxmlformats.org/officeDocument/2006/relationships/hyperlink" Target="http://uk.wikipedia.org/wiki/%D0%9B%D0%B8%D1%82%D0%BE%D0%B2%D1%81%D1%8C%D0%BA%D0%BE-%D1%80%D1%83%D1%81%D1%8C%D0%BA%D0%B0_%D0%B3%D1%80%D0%BE%D0%BC%D0%B0%D0%B4%D1%8F%D0%BD%D1%81%D1%8C%D0%BA%D0%B0_%D0%B2%D1%96%D0%B9%D0%BD%D0%B0_(1389%E2%80%931392)" TargetMode="External"/><Relationship Id="rId19" Type="http://schemas.openxmlformats.org/officeDocument/2006/relationships/hyperlink" Target="http://uk.wikipedia.org/wiki/%D0%9A%D0%B8%D1%97%D0%B2%D1%81%D1%8C%D0%BA%D0%B0_%D0%A0%D1%83%D1%81%D1%8C" TargetMode="External"/><Relationship Id="rId4" Type="http://schemas.openxmlformats.org/officeDocument/2006/relationships/hyperlink" Target="http://uk.wikipedia.org/wiki/%D0%A2%D0%B5%D0%B2%D1%82%D0%BE%D0%BD%D1%81%D1%8C%D0%BA%D0%B8%D0%B9_%D0%BE%D1%80%D0%B4%D0%B5%D0%BD" TargetMode="External"/><Relationship Id="rId9" Type="http://schemas.openxmlformats.org/officeDocument/2006/relationships/hyperlink" Target="http://uk.wikipedia.org/wiki/%D0%9A%D0%BE%D1%80%D0%BE%D0%BB%D1%96%D0%B2%D1%81%D1%82%D0%B2%D0%BE_%D0%9F%D0%BE%D0%BB%D1%8C%D1%81%D1%8C%D0%BA%D0%B5" TargetMode="External"/><Relationship Id="rId14" Type="http://schemas.openxmlformats.org/officeDocument/2006/relationships/hyperlink" Target="http://uk.wikipedia.org/wiki/%D0%9A%D0%B8%D1%97%D0%B2%D1%81%D1%8C%D0%BA%D0%B5_%D0%BA%D0%BD%D1%8F%D0%B7%D1%96%D0%B2%D1%81%D1%82%D0%B2%D0%BE" TargetMode="External"/><Relationship Id="rId22" Type="http://schemas.openxmlformats.org/officeDocument/2006/relationships/hyperlink" Target="http://uk.wikipedia.org/wiki/%D0%94%D0%BD%D1%96%D1%81%D1%82%D1%80%D0%BE%D0%B2%D1%81%D1%8C%D0%BA%D0%B8%D0%B9_%D0%BB%D0%B8%D0%BC%D0%B0%D0%B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4419600" cy="1600327"/>
          </a:xfrm>
        </p:spPr>
        <p:txBody>
          <a:bodyPr>
            <a:noAutofit/>
          </a:bodyPr>
          <a:lstStyle/>
          <a:p>
            <a:r>
              <a:rPr lang="uk-UA" sz="4400" dirty="0" err="1" smtClean="0"/>
              <a:t>Вітовт-великий</a:t>
            </a:r>
            <a:r>
              <a:rPr lang="uk-UA" sz="4400" dirty="0" smtClean="0"/>
              <a:t> князь Литовський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836057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12102" y="6093296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err="1"/>
              <a:t>Войцех</a:t>
            </a:r>
            <a:r>
              <a:rPr lang="ru-RU" dirty="0"/>
              <a:t> </a:t>
            </a:r>
            <a:r>
              <a:rPr lang="ru-RU" dirty="0" err="1"/>
              <a:t>Герсон</a:t>
            </a:r>
            <a:r>
              <a:rPr lang="ru-RU" dirty="0"/>
              <a:t>, </a:t>
            </a:r>
            <a:r>
              <a:rPr lang="ru-RU" dirty="0" err="1"/>
              <a:t>Кейстут</a:t>
            </a:r>
            <a:r>
              <a:rPr lang="ru-RU" dirty="0"/>
              <a:t> и </a:t>
            </a:r>
            <a:r>
              <a:rPr lang="ru-RU" dirty="0" err="1"/>
              <a:t>Витовт</a:t>
            </a:r>
            <a:r>
              <a:rPr lang="ru-RU" dirty="0"/>
              <a:t> в плену у Ягайло, 1873</a:t>
            </a:r>
          </a:p>
        </p:txBody>
      </p:sp>
    </p:spTree>
    <p:extLst>
      <p:ext uri="{BB962C8B-B14F-4D97-AF65-F5344CB8AC3E}">
        <p14:creationId xmlns:p14="http://schemas.microsoft.com/office/powerpoint/2010/main" val="20224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В 1410 р. </a:t>
            </a:r>
            <a:r>
              <a:rPr lang="ru-RU" dirty="0" err="1"/>
              <a:t>Вітовт</a:t>
            </a:r>
            <a:r>
              <a:rPr lang="ru-RU" dirty="0"/>
              <a:t> разом з </a:t>
            </a:r>
            <a:r>
              <a:rPr lang="ru-RU" dirty="0" err="1">
                <a:hlinkClick r:id="rId2" tooltip="Ягайло"/>
              </a:rPr>
              <a:t>Ягайлом</a:t>
            </a:r>
            <a:r>
              <a:rPr lang="ru-RU" dirty="0"/>
              <a:t> </a:t>
            </a:r>
            <a:r>
              <a:rPr lang="ru-RU" dirty="0" err="1"/>
              <a:t>очолював</a:t>
            </a:r>
            <a:r>
              <a:rPr lang="ru-RU" dirty="0"/>
              <a:t> </a:t>
            </a:r>
            <a:r>
              <a:rPr lang="ru-RU" dirty="0" err="1"/>
              <a:t>польсько-білорусько-литовсько-українські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завдали</a:t>
            </a:r>
            <a:r>
              <a:rPr lang="ru-RU" dirty="0"/>
              <a:t> </a:t>
            </a:r>
            <a:r>
              <a:rPr lang="ru-RU" dirty="0" err="1"/>
              <a:t>поразки</a:t>
            </a:r>
            <a:r>
              <a:rPr lang="ru-RU" dirty="0"/>
              <a:t> </a:t>
            </a:r>
            <a:r>
              <a:rPr lang="ru-RU" dirty="0" err="1"/>
              <a:t>німецьким</a:t>
            </a:r>
            <a:r>
              <a:rPr lang="ru-RU" dirty="0"/>
              <a:t> </a:t>
            </a:r>
            <a:r>
              <a:rPr lang="ru-RU" dirty="0" err="1"/>
              <a:t>рицарям</a:t>
            </a:r>
            <a:r>
              <a:rPr lang="ru-RU" dirty="0"/>
              <a:t> у </a:t>
            </a:r>
            <a:r>
              <a:rPr lang="ru-RU" dirty="0" err="1">
                <a:hlinkClick r:id="rId3" tooltip="Грюнвальдська битва"/>
              </a:rPr>
              <a:t>Грюнвальдській</a:t>
            </a:r>
            <a:r>
              <a:rPr lang="ru-RU" dirty="0">
                <a:hlinkClick r:id="rId3" tooltip="Грюнвальдська битва"/>
              </a:rPr>
              <a:t> </a:t>
            </a:r>
            <a:r>
              <a:rPr lang="ru-RU" dirty="0" err="1">
                <a:hlinkClick r:id="rId3" tooltip="Грюнвальдська битва"/>
              </a:rPr>
              <a:t>битві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9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97"/>
            <a:ext cx="4716016" cy="684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51288" y="6021288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Ян Матейко. «</a:t>
            </a:r>
            <a:r>
              <a:rPr lang="ru-RU" dirty="0" err="1"/>
              <a:t>Грюнвальдская</a:t>
            </a:r>
            <a:r>
              <a:rPr lang="ru-RU" dirty="0"/>
              <a:t> битва», 1878. Фрагмент картины, изображающий </a:t>
            </a:r>
            <a:r>
              <a:rPr lang="ru-RU" dirty="0" err="1"/>
              <a:t>Витовта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" y="0"/>
            <a:ext cx="39515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6093296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/>
              <a:t>Князь </a:t>
            </a:r>
            <a:r>
              <a:rPr lang="ru-RU" dirty="0" err="1"/>
              <a:t>Витовт</a:t>
            </a:r>
            <a:r>
              <a:rPr lang="ru-RU" dirty="0"/>
              <a:t> на Памятнике "1000-летие России" в Великом Новгороде</a:t>
            </a:r>
          </a:p>
        </p:txBody>
      </p:sp>
    </p:spTree>
    <p:extLst>
      <p:ext uri="{BB962C8B-B14F-4D97-AF65-F5344CB8AC3E}">
        <p14:creationId xmlns:p14="http://schemas.microsoft.com/office/powerpoint/2010/main" val="8802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Великою </a:t>
            </a:r>
            <a:r>
              <a:rPr lang="ru-RU" dirty="0" err="1"/>
              <a:t>помилкою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втручання</a:t>
            </a:r>
            <a:r>
              <a:rPr lang="ru-RU" dirty="0"/>
              <a:t> в </a:t>
            </a:r>
            <a:r>
              <a:rPr lang="ru-RU" dirty="0" err="1"/>
              <a:t>татарські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справи</a:t>
            </a:r>
            <a:r>
              <a:rPr lang="ru-RU" dirty="0"/>
              <a:t>: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ханів</a:t>
            </a:r>
            <a:r>
              <a:rPr lang="ru-RU" dirty="0"/>
              <a:t> </a:t>
            </a:r>
            <a:r>
              <a:rPr lang="ru-RU" dirty="0" err="1"/>
              <a:t>Золотої</a:t>
            </a:r>
            <a:r>
              <a:rPr lang="ru-RU" dirty="0"/>
              <a:t> </a:t>
            </a:r>
            <a:r>
              <a:rPr lang="ru-RU" dirty="0" err="1"/>
              <a:t>Орди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підтримати</a:t>
            </a:r>
            <a:r>
              <a:rPr lang="ru-RU" dirty="0"/>
              <a:t> </a:t>
            </a:r>
            <a:r>
              <a:rPr lang="ru-RU" dirty="0" err="1" smtClean="0"/>
              <a:t>Тохтамиша</a:t>
            </a:r>
            <a:r>
              <a:rPr lang="en-US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/>
              <a:t>Едигея</a:t>
            </a:r>
            <a:r>
              <a:rPr lang="ru-RU" dirty="0"/>
              <a:t>. Перемога </a:t>
            </a:r>
            <a:r>
              <a:rPr lang="ru-RU" dirty="0" err="1"/>
              <a:t>була</a:t>
            </a:r>
            <a:r>
              <a:rPr lang="ru-RU" dirty="0"/>
              <a:t> на </a:t>
            </a:r>
            <a:r>
              <a:rPr lang="ru-RU" dirty="0" err="1"/>
              <a:t>боці</a:t>
            </a:r>
            <a:r>
              <a:rPr lang="ru-RU" dirty="0"/>
              <a:t> </a:t>
            </a:r>
            <a:r>
              <a:rPr lang="ru-RU" dirty="0" err="1"/>
              <a:t>Едигея</a:t>
            </a:r>
            <a:r>
              <a:rPr lang="ru-RU" dirty="0"/>
              <a:t>. Над </a:t>
            </a:r>
            <a:r>
              <a:rPr lang="ru-RU" dirty="0" err="1"/>
              <a:t>Ворсклою</a:t>
            </a:r>
            <a:r>
              <a:rPr lang="ru-RU" dirty="0"/>
              <a:t> 1399 року </a:t>
            </a:r>
            <a:r>
              <a:rPr lang="ru-RU" dirty="0" err="1" smtClean="0"/>
              <a:t>татарирозгромили</a:t>
            </a:r>
            <a:r>
              <a:rPr lang="ru-RU" dirty="0" smtClean="0"/>
              <a:t> </a:t>
            </a:r>
            <a:r>
              <a:rPr lang="ru-RU" dirty="0" err="1"/>
              <a:t>Вітовтове</a:t>
            </a:r>
            <a:r>
              <a:rPr lang="ru-RU" dirty="0"/>
              <a:t> </a:t>
            </a:r>
            <a:r>
              <a:rPr lang="ru-RU" dirty="0" err="1"/>
              <a:t>військо</a:t>
            </a:r>
            <a:r>
              <a:rPr lang="ru-RU" dirty="0"/>
              <a:t>: забито </a:t>
            </a:r>
            <a:r>
              <a:rPr lang="ru-RU" dirty="0" err="1"/>
              <a:t>було</a:t>
            </a:r>
            <a:r>
              <a:rPr lang="ru-RU" dirty="0"/>
              <a:t> десятки </a:t>
            </a:r>
            <a:r>
              <a:rPr lang="ru-RU" dirty="0" err="1"/>
              <a:t>князів</a:t>
            </a:r>
            <a:r>
              <a:rPr lang="ru-RU" dirty="0"/>
              <a:t>, </a:t>
            </a:r>
            <a:r>
              <a:rPr lang="ru-RU" dirty="0" err="1"/>
              <a:t>поліг</a:t>
            </a:r>
            <a:r>
              <a:rPr lang="ru-RU" dirty="0"/>
              <a:t> </a:t>
            </a:r>
            <a:r>
              <a:rPr lang="ru-RU" dirty="0" err="1"/>
              <a:t>цвіт</a:t>
            </a:r>
            <a:r>
              <a:rPr lang="ru-RU" dirty="0"/>
              <a:t> </a:t>
            </a:r>
            <a:r>
              <a:rPr lang="ru-RU" dirty="0" err="1" smtClean="0"/>
              <a:t>литовсько-руського</a:t>
            </a:r>
            <a:r>
              <a:rPr lang="ru-RU" dirty="0" smtClean="0"/>
              <a:t> </a:t>
            </a:r>
            <a:r>
              <a:rPr lang="ru-RU" dirty="0" err="1"/>
              <a:t>лицарства</a:t>
            </a:r>
            <a:r>
              <a:rPr lang="ru-RU" dirty="0"/>
              <a:t>. Про </a:t>
            </a:r>
            <a:r>
              <a:rPr lang="ru-RU" dirty="0" err="1"/>
              <a:t>коронацію</a:t>
            </a:r>
            <a:r>
              <a:rPr lang="ru-RU" dirty="0"/>
              <a:t> не могло бути й </a:t>
            </a:r>
            <a:r>
              <a:rPr lang="ru-RU" dirty="0" err="1"/>
              <a:t>мови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2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437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5661248"/>
            <a:ext cx="32941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Битва на </a:t>
            </a:r>
            <a:r>
              <a:rPr lang="ru-RU" dirty="0" err="1"/>
              <a:t>Ворскле</a:t>
            </a:r>
            <a:r>
              <a:rPr lang="ru-RU" dirty="0"/>
              <a:t> на миниатюре из Лицевого летописного свода</a:t>
            </a:r>
          </a:p>
        </p:txBody>
      </p:sp>
    </p:spTree>
    <p:extLst>
      <p:ext uri="{BB962C8B-B14F-4D97-AF65-F5344CB8AC3E}">
        <p14:creationId xmlns:p14="http://schemas.microsoft.com/office/powerpoint/2010/main" val="20016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19138"/>
            <a:ext cx="800100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9789" y="6021288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/>
              <a:t>Битва на </a:t>
            </a:r>
            <a:r>
              <a:rPr lang="ru-RU" dirty="0" err="1"/>
              <a:t>Ворскле</a:t>
            </a:r>
            <a:r>
              <a:rPr lang="ru-RU" dirty="0"/>
              <a:t> на современной реконструкции.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33032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Року 1401 у </a:t>
            </a:r>
            <a:r>
              <a:rPr lang="ru-RU" dirty="0" err="1"/>
              <a:t>Вільнівідбувся</a:t>
            </a:r>
            <a:r>
              <a:rPr lang="ru-RU" dirty="0" smtClean="0"/>
              <a:t> </a:t>
            </a:r>
            <a:r>
              <a:rPr lang="ru-RU" dirty="0" err="1"/>
              <a:t>з'їзд</a:t>
            </a:r>
            <a:r>
              <a:rPr lang="ru-RU" dirty="0"/>
              <a:t> </a:t>
            </a:r>
            <a:r>
              <a:rPr lang="ru-RU" dirty="0" err="1"/>
              <a:t>визначних</a:t>
            </a:r>
            <a:r>
              <a:rPr lang="ru-RU" dirty="0"/>
              <a:t> </a:t>
            </a:r>
            <a:r>
              <a:rPr lang="ru-RU" dirty="0" err="1"/>
              <a:t>литовських</a:t>
            </a:r>
            <a:r>
              <a:rPr lang="ru-RU" dirty="0"/>
              <a:t> </a:t>
            </a:r>
            <a:r>
              <a:rPr lang="ru-RU" dirty="0" err="1"/>
              <a:t>панів</a:t>
            </a:r>
            <a:r>
              <a:rPr lang="ru-RU" dirty="0"/>
              <a:t>, але з земель,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 smtClean="0"/>
              <a:t>належних</a:t>
            </a:r>
            <a:r>
              <a:rPr lang="en-US" dirty="0" smtClean="0"/>
              <a:t> </a:t>
            </a:r>
            <a:r>
              <a:rPr lang="ru-RU" dirty="0" err="1" smtClean="0"/>
              <a:t>Вітовтові</a:t>
            </a:r>
            <a:r>
              <a:rPr lang="ru-RU" dirty="0"/>
              <a:t>; </a:t>
            </a:r>
            <a:r>
              <a:rPr lang="ru-RU" dirty="0" err="1"/>
              <a:t>князі-володарі</a:t>
            </a:r>
            <a:r>
              <a:rPr lang="ru-RU" dirty="0"/>
              <a:t> </a:t>
            </a:r>
            <a:r>
              <a:rPr lang="ru-RU" dirty="0" err="1" smtClean="0"/>
              <a:t>участ</a:t>
            </a:r>
            <a:r>
              <a:rPr lang="en-US" dirty="0" smtClean="0"/>
              <a:t>s </a:t>
            </a:r>
            <a:r>
              <a:rPr lang="ru-RU" dirty="0" smtClean="0"/>
              <a:t>в </a:t>
            </a:r>
            <a:r>
              <a:rPr lang="ru-RU" dirty="0" err="1"/>
              <a:t>з'їзді</a:t>
            </a:r>
            <a:r>
              <a:rPr lang="ru-RU" dirty="0"/>
              <a:t> не взяли. На </a:t>
            </a:r>
            <a:r>
              <a:rPr lang="ru-RU" dirty="0" err="1"/>
              <a:t>нараді</a:t>
            </a:r>
            <a:r>
              <a:rPr lang="ru-RU" dirty="0"/>
              <a:t> </a:t>
            </a:r>
            <a:r>
              <a:rPr lang="ru-RU" dirty="0" err="1"/>
              <a:t>укладено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грамоти</a:t>
            </a:r>
            <a:r>
              <a:rPr lang="ru-RU" dirty="0"/>
              <a:t>: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/>
              <a:t>підписаній</a:t>
            </a:r>
            <a:r>
              <a:rPr lang="ru-RU" dirty="0"/>
              <a:t> </a:t>
            </a:r>
            <a:r>
              <a:rPr lang="ru-RU" dirty="0" err="1"/>
              <a:t>Вітовтом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обіцяв</a:t>
            </a:r>
            <a:r>
              <a:rPr lang="ru-RU" dirty="0"/>
              <a:t> </a:t>
            </a:r>
            <a:r>
              <a:rPr lang="ru-RU" dirty="0" err="1"/>
              <a:t>вірність</a:t>
            </a:r>
            <a:r>
              <a:rPr lang="ru-RU" dirty="0"/>
              <a:t> </a:t>
            </a:r>
            <a:r>
              <a:rPr lang="ru-RU" dirty="0" err="1"/>
              <a:t>Ягайлові</a:t>
            </a:r>
            <a:r>
              <a:rPr lang="ru-RU" dirty="0"/>
              <a:t> та </a:t>
            </a:r>
            <a:r>
              <a:rPr lang="ru-RU" dirty="0" err="1"/>
              <a:t>Короні</a:t>
            </a:r>
            <a:r>
              <a:rPr lang="ru-RU" dirty="0"/>
              <a:t> </a:t>
            </a:r>
            <a:r>
              <a:rPr lang="ru-RU" dirty="0" err="1"/>
              <a:t>Польській</a:t>
            </a:r>
            <a:r>
              <a:rPr lang="ru-RU" dirty="0"/>
              <a:t> </a:t>
            </a:r>
            <a:r>
              <a:rPr lang="ru-RU" dirty="0" smtClean="0"/>
              <a:t>і</a:t>
            </a:r>
            <a:r>
              <a:rPr lang="en-US" dirty="0" smtClean="0"/>
              <a:t> </a:t>
            </a:r>
            <a:r>
              <a:rPr lang="ru-RU" dirty="0" err="1" smtClean="0"/>
              <a:t>зазначав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смерт</a:t>
            </a:r>
            <a:r>
              <a:rPr lang="en-US" dirty="0" smtClean="0"/>
              <a:t>s </a:t>
            </a:r>
            <a:r>
              <a:rPr lang="ru-RU" dirty="0" err="1" smtClean="0"/>
              <a:t>великокняжа</a:t>
            </a:r>
            <a:r>
              <a:rPr lang="ru-RU" dirty="0" smtClean="0"/>
              <a:t> </a:t>
            </a:r>
            <a:r>
              <a:rPr lang="ru-RU" dirty="0" err="1"/>
              <a:t>влада</a:t>
            </a:r>
            <a:r>
              <a:rPr lang="ru-RU" dirty="0"/>
              <a:t> та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повертаються</a:t>
            </a:r>
            <a:r>
              <a:rPr lang="ru-RU" dirty="0"/>
              <a:t> </a:t>
            </a:r>
            <a:r>
              <a:rPr lang="ru-RU" dirty="0" err="1"/>
              <a:t>Яґайлові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грамоті</a:t>
            </a:r>
            <a:r>
              <a:rPr lang="ru-RU" dirty="0"/>
              <a:t> «</a:t>
            </a:r>
            <a:r>
              <a:rPr lang="ru-RU" dirty="0" err="1"/>
              <a:t>прелати</a:t>
            </a:r>
            <a:r>
              <a:rPr lang="ru-RU" dirty="0"/>
              <a:t>, </a:t>
            </a:r>
            <a:r>
              <a:rPr lang="ru-RU" dirty="0" err="1"/>
              <a:t>барони</a:t>
            </a:r>
            <a:r>
              <a:rPr lang="ru-RU" dirty="0"/>
              <a:t>, </a:t>
            </a:r>
            <a:r>
              <a:rPr lang="ru-RU" dirty="0" err="1"/>
              <a:t>шляхтичі</a:t>
            </a:r>
            <a:r>
              <a:rPr lang="ru-RU" dirty="0"/>
              <a:t> й </a:t>
            </a:r>
            <a:r>
              <a:rPr lang="ru-RU" dirty="0" err="1"/>
              <a:t>зем'яни</a:t>
            </a:r>
            <a:r>
              <a:rPr lang="ru-RU" dirty="0"/>
              <a:t>» </a:t>
            </a:r>
            <a:r>
              <a:rPr lang="ru-RU" dirty="0" err="1"/>
              <a:t>ручилися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/>
              <a:t>смерти </a:t>
            </a:r>
            <a:r>
              <a:rPr lang="ru-RU" dirty="0" err="1"/>
              <a:t>Вітовта</a:t>
            </a:r>
            <a:r>
              <a:rPr lang="ru-RU" dirty="0"/>
              <a:t> повернуться </a:t>
            </a:r>
            <a:r>
              <a:rPr lang="ru-RU" dirty="0" err="1"/>
              <a:t>Ягайлові</a:t>
            </a:r>
            <a:r>
              <a:rPr lang="ru-RU" dirty="0"/>
              <a:t> та </a:t>
            </a:r>
            <a:r>
              <a:rPr lang="ru-RU" dirty="0" err="1"/>
              <a:t>Короні</a:t>
            </a:r>
            <a:r>
              <a:rPr lang="ru-RU" dirty="0"/>
              <a:t>, та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шукатимуть</a:t>
            </a:r>
            <a:r>
              <a:rPr lang="ru-RU" dirty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/>
              <a:t>володаря</a:t>
            </a:r>
            <a:r>
              <a:rPr lang="ru-RU" dirty="0"/>
              <a:t>, але </a:t>
            </a:r>
            <a:r>
              <a:rPr lang="ru-RU" dirty="0" err="1"/>
              <a:t>застерігали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,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бездітности</a:t>
            </a:r>
            <a:r>
              <a:rPr lang="ru-RU" dirty="0"/>
              <a:t> </a:t>
            </a:r>
            <a:r>
              <a:rPr lang="ru-RU" dirty="0" smtClean="0"/>
              <a:t>Я</a:t>
            </a:r>
            <a:r>
              <a:rPr lang="uk-UA" dirty="0"/>
              <a:t>г</a:t>
            </a:r>
            <a:r>
              <a:rPr lang="ru-RU" dirty="0" err="1" smtClean="0"/>
              <a:t>айла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 </a:t>
            </a:r>
            <a:r>
              <a:rPr lang="ru-RU" dirty="0" err="1" smtClean="0"/>
              <a:t>польські</a:t>
            </a:r>
            <a:r>
              <a:rPr lang="ru-RU" dirty="0" smtClean="0"/>
              <a:t> </a:t>
            </a:r>
            <a:r>
              <a:rPr lang="ru-RU" dirty="0"/>
              <a:t>пани не </a:t>
            </a:r>
            <a:r>
              <a:rPr lang="ru-RU" dirty="0" err="1"/>
              <a:t>можуть</a:t>
            </a:r>
            <a:r>
              <a:rPr lang="ru-RU" dirty="0"/>
              <a:t> обрати короля без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Вітовта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14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Картина литовского художника </a:t>
            </a:r>
            <a:r>
              <a:rPr lang="ru-RU" dirty="0" err="1"/>
              <a:t>Римаса</a:t>
            </a:r>
            <a:r>
              <a:rPr lang="ru-RU" dirty="0"/>
              <a:t> </a:t>
            </a:r>
            <a:r>
              <a:rPr lang="ru-RU" dirty="0" err="1"/>
              <a:t>Мацквявичуса</a:t>
            </a:r>
            <a:r>
              <a:rPr lang="ru-RU" dirty="0"/>
              <a:t> ,”</a:t>
            </a:r>
            <a:r>
              <a:rPr lang="ru-RU" dirty="0" err="1"/>
              <a:t>Витовт</a:t>
            </a:r>
            <a:r>
              <a:rPr lang="ru-RU" dirty="0"/>
              <a:t> Великий на съезде в Луцке”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001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6001163"/>
            <a:ext cx="59046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Картина литовского художника </a:t>
            </a:r>
            <a:r>
              <a:rPr lang="ru-RU" dirty="0" err="1"/>
              <a:t>Римаса</a:t>
            </a:r>
            <a:r>
              <a:rPr lang="ru-RU" dirty="0"/>
              <a:t> </a:t>
            </a:r>
            <a:r>
              <a:rPr lang="ru-RU" dirty="0" err="1"/>
              <a:t>Мацквявичуса</a:t>
            </a:r>
            <a:r>
              <a:rPr lang="ru-RU" dirty="0"/>
              <a:t> ,”</a:t>
            </a:r>
            <a:r>
              <a:rPr lang="ru-RU" dirty="0" err="1"/>
              <a:t>Витовт</a:t>
            </a:r>
            <a:r>
              <a:rPr lang="ru-RU" dirty="0"/>
              <a:t> Великий на съезде в Луцке” </a:t>
            </a:r>
          </a:p>
        </p:txBody>
      </p:sp>
    </p:spTree>
    <p:extLst>
      <p:ext uri="{BB962C8B-B14F-4D97-AF65-F5344CB8AC3E}">
        <p14:creationId xmlns:p14="http://schemas.microsoft.com/office/powerpoint/2010/main" val="10578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7" y="508030"/>
            <a:ext cx="819866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6237312"/>
            <a:ext cx="26854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Руины </a:t>
            </a:r>
            <a:r>
              <a:rPr lang="ru-RU" dirty="0">
                <a:hlinkClick r:id="rId3" tooltip="Каунасский замок"/>
              </a:rPr>
              <a:t>Каунасского замка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6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32657"/>
            <a:ext cx="5503574" cy="68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5805264"/>
            <a:ext cx="29878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Князівство</a:t>
            </a:r>
            <a:r>
              <a:rPr lang="ru-RU" dirty="0"/>
              <a:t> </a:t>
            </a:r>
            <a:r>
              <a:rPr lang="ru-RU" dirty="0" err="1"/>
              <a:t>Литовське</a:t>
            </a:r>
            <a:r>
              <a:rPr lang="ru-RU" dirty="0"/>
              <a:t>, </a:t>
            </a:r>
            <a:r>
              <a:rPr lang="ru-RU" dirty="0" err="1"/>
              <a:t>Руське</a:t>
            </a:r>
            <a:r>
              <a:rPr lang="ru-RU" dirty="0"/>
              <a:t> і </a:t>
            </a:r>
            <a:r>
              <a:rPr lang="ru-RU" dirty="0" err="1"/>
              <a:t>Жемайтійське</a:t>
            </a:r>
            <a:r>
              <a:rPr lang="ru-RU" dirty="0"/>
              <a:t> (1386—1434).</a:t>
            </a:r>
          </a:p>
        </p:txBody>
      </p:sp>
    </p:spTree>
    <p:extLst>
      <p:ext uri="{BB962C8B-B14F-4D97-AF65-F5344CB8AC3E}">
        <p14:creationId xmlns:p14="http://schemas.microsoft.com/office/powerpoint/2010/main" val="1522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b="1" dirty="0" err="1"/>
              <a:t>Вітовт</a:t>
            </a:r>
            <a:r>
              <a:rPr lang="ru-RU" sz="3200" dirty="0"/>
              <a:t> (</a:t>
            </a:r>
            <a:r>
              <a:rPr lang="ru-RU" sz="3200" i="1" dirty="0" err="1"/>
              <a:t>ще</a:t>
            </a:r>
            <a:r>
              <a:rPr lang="ru-RU" sz="3200" i="1" dirty="0"/>
              <a:t> </a:t>
            </a:r>
            <a:r>
              <a:rPr lang="ru-RU" sz="3200" i="1" dirty="0" err="1"/>
              <a:t>називають</a:t>
            </a:r>
            <a:r>
              <a:rPr lang="ru-RU" sz="3200" i="1" dirty="0"/>
              <a:t> — </a:t>
            </a:r>
            <a:r>
              <a:rPr lang="ru-RU" sz="3200" i="1" dirty="0" err="1"/>
              <a:t>Вітовт</a:t>
            </a:r>
            <a:r>
              <a:rPr lang="ru-RU" sz="3200" i="1" dirty="0"/>
              <a:t> Великий</a:t>
            </a:r>
            <a:r>
              <a:rPr lang="ru-RU" sz="3200" dirty="0"/>
              <a:t>) (</a:t>
            </a:r>
            <a:r>
              <a:rPr lang="ru-RU" sz="3200" dirty="0" err="1">
                <a:hlinkClick r:id="rId2" tooltip="Білоруська мова"/>
              </a:rPr>
              <a:t>біл</a:t>
            </a:r>
            <a:r>
              <a:rPr lang="ru-RU" sz="3200" dirty="0">
                <a:hlinkClick r:id="rId2" tooltip="Білоруська мова"/>
              </a:rPr>
              <a:t>.</a:t>
            </a:r>
            <a:r>
              <a:rPr lang="ru-RU" sz="3200" dirty="0"/>
              <a:t> </a:t>
            </a:r>
            <a:r>
              <a:rPr lang="ru-RU" sz="3200" i="1" dirty="0" err="1"/>
              <a:t>Вітаўт</a:t>
            </a:r>
            <a:r>
              <a:rPr lang="ru-RU" sz="3200" dirty="0"/>
              <a:t>, </a:t>
            </a:r>
            <a:r>
              <a:rPr lang="ru-RU" sz="3200" dirty="0">
                <a:hlinkClick r:id="rId3" tooltip="Литовська мова"/>
              </a:rPr>
              <a:t>лит.</a:t>
            </a:r>
            <a:r>
              <a:rPr lang="ru-RU" sz="3200" dirty="0"/>
              <a:t> </a:t>
            </a:r>
            <a:r>
              <a:rPr lang="en-US" sz="3200" i="1" dirty="0" err="1"/>
              <a:t>Vytautas</a:t>
            </a:r>
            <a:r>
              <a:rPr lang="en-US" sz="3200" dirty="0"/>
              <a:t>) (</a:t>
            </a:r>
            <a:r>
              <a:rPr lang="en-US" sz="3200" dirty="0">
                <a:hlinkClick r:id="rId4" tooltip="1350"/>
              </a:rPr>
              <a:t>1350</a:t>
            </a:r>
            <a:r>
              <a:rPr lang="en-US" sz="3200" dirty="0"/>
              <a:t> — †</a:t>
            </a:r>
            <a:r>
              <a:rPr lang="en-US" sz="3200" dirty="0">
                <a:hlinkClick r:id="rId5" tooltip="27 жовтня"/>
              </a:rPr>
              <a:t>27 </a:t>
            </a:r>
            <a:r>
              <a:rPr lang="ru-RU" sz="3200" dirty="0" err="1">
                <a:hlinkClick r:id="rId5" tooltip="27 жовтня"/>
              </a:rPr>
              <a:t>жовтня</a:t>
            </a:r>
            <a:r>
              <a:rPr lang="ru-RU" sz="3200" dirty="0"/>
              <a:t> </a:t>
            </a:r>
            <a:r>
              <a:rPr lang="ru-RU" sz="3200" dirty="0">
                <a:hlinkClick r:id="rId6" tooltip="1430"/>
              </a:rPr>
              <a:t>1430</a:t>
            </a:r>
            <a:r>
              <a:rPr lang="ru-RU" sz="3200" dirty="0"/>
              <a:t>) — Великий князь </a:t>
            </a:r>
            <a:r>
              <a:rPr lang="ru-RU" sz="3200" dirty="0" err="1"/>
              <a:t>Литовський</a:t>
            </a:r>
            <a:r>
              <a:rPr lang="ru-RU" sz="3200" dirty="0"/>
              <a:t> (1392—1430), </a:t>
            </a:r>
            <a:r>
              <a:rPr lang="ru-RU" sz="3200" dirty="0" err="1"/>
              <a:t>син</a:t>
            </a:r>
            <a:r>
              <a:rPr lang="ru-RU" sz="3200" dirty="0"/>
              <a:t> </a:t>
            </a:r>
            <a:r>
              <a:rPr lang="ru-RU" sz="3200" dirty="0" err="1">
                <a:hlinkClick r:id="rId7" tooltip="Кейстут"/>
              </a:rPr>
              <a:t>Кейстута</a:t>
            </a:r>
            <a:r>
              <a:rPr lang="ru-RU" sz="3200" dirty="0"/>
              <a:t>. З 1398 року - Великий князь </a:t>
            </a:r>
            <a:r>
              <a:rPr lang="ru-RU" sz="3200" dirty="0" err="1"/>
              <a:t>Литовський</a:t>
            </a:r>
            <a:r>
              <a:rPr lang="ru-RU" sz="3200" dirty="0"/>
              <a:t>, </a:t>
            </a:r>
            <a:r>
              <a:rPr lang="ru-RU" sz="3200" dirty="0" err="1"/>
              <a:t>Руський</a:t>
            </a:r>
            <a:r>
              <a:rPr lang="ru-RU" sz="3200" dirty="0"/>
              <a:t> та </a:t>
            </a:r>
            <a:r>
              <a:rPr lang="ru-RU" sz="3200" dirty="0" err="1"/>
              <a:t>Жемантійський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65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4910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6216" y="6021288"/>
            <a:ext cx="8441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Витовт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0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600" dirty="0"/>
              <a:t>В </a:t>
            </a:r>
            <a:r>
              <a:rPr lang="ru-RU" sz="2600" dirty="0">
                <a:hlinkClick r:id="rId2" tooltip="1370"/>
              </a:rPr>
              <a:t>1370</a:t>
            </a:r>
            <a:r>
              <a:rPr lang="ru-RU" sz="2600" dirty="0"/>
              <a:t>—</a:t>
            </a:r>
            <a:r>
              <a:rPr lang="ru-RU" sz="2600" dirty="0">
                <a:hlinkClick r:id="rId3" tooltip="1376"/>
              </a:rPr>
              <a:t>1376</a:t>
            </a:r>
            <a:r>
              <a:rPr lang="ru-RU" sz="2600" dirty="0"/>
              <a:t> </a:t>
            </a:r>
            <a:r>
              <a:rPr lang="ru-RU" sz="2600" dirty="0" err="1"/>
              <a:t>рр</a:t>
            </a:r>
            <a:r>
              <a:rPr lang="ru-RU" sz="2600" dirty="0"/>
              <a:t>. брав участь у походах </a:t>
            </a:r>
            <a:r>
              <a:rPr lang="ru-RU" sz="2600" dirty="0" err="1"/>
              <a:t>проти</a:t>
            </a:r>
            <a:r>
              <a:rPr lang="ru-RU" sz="2600" dirty="0"/>
              <a:t> </a:t>
            </a:r>
            <a:r>
              <a:rPr lang="ru-RU" sz="2600" dirty="0" err="1">
                <a:hlinkClick r:id="rId4" tooltip="Тевтонський орден"/>
              </a:rPr>
              <a:t>Тевтонського</a:t>
            </a:r>
            <a:r>
              <a:rPr lang="ru-RU" sz="2600" dirty="0">
                <a:hlinkClick r:id="rId4" tooltip="Тевтонський орден"/>
              </a:rPr>
              <a:t> ордену</a:t>
            </a:r>
            <a:r>
              <a:rPr lang="ru-RU" sz="2600" dirty="0"/>
              <a:t>, а </a:t>
            </a:r>
            <a:r>
              <a:rPr lang="ru-RU" sz="2600" dirty="0">
                <a:hlinkClick r:id="rId5" tooltip="1372"/>
              </a:rPr>
              <a:t>1372</a:t>
            </a:r>
            <a:r>
              <a:rPr lang="ru-RU" sz="2600" dirty="0"/>
              <a:t> р. — на Москву. </a:t>
            </a:r>
            <a:r>
              <a:rPr lang="ru-RU" sz="2600" dirty="0" err="1"/>
              <a:t>Виступав</a:t>
            </a:r>
            <a:r>
              <a:rPr lang="ru-RU" sz="2600" dirty="0"/>
              <a:t> </a:t>
            </a:r>
            <a:r>
              <a:rPr lang="ru-RU" sz="2600" dirty="0" err="1"/>
              <a:t>проти</a:t>
            </a:r>
            <a:r>
              <a:rPr lang="ru-RU" sz="2600" dirty="0"/>
              <a:t> умов </a:t>
            </a:r>
            <a:r>
              <a:rPr lang="ru-RU" sz="2600" dirty="0" err="1">
                <a:hlinkClick r:id="rId6" tooltip="Кревська унія"/>
              </a:rPr>
              <a:t>Кревської</a:t>
            </a:r>
            <a:r>
              <a:rPr lang="ru-RU" sz="2600" dirty="0">
                <a:hlinkClick r:id="rId6" tooltip="Кревська унія"/>
              </a:rPr>
              <a:t> </a:t>
            </a:r>
            <a:r>
              <a:rPr lang="ru-RU" sz="2600" dirty="0" err="1">
                <a:hlinkClick r:id="rId6" tooltip="Кревська унія"/>
              </a:rPr>
              <a:t>унії</a:t>
            </a:r>
            <a:r>
              <a:rPr lang="ru-RU" sz="2600" dirty="0"/>
              <a:t> </a:t>
            </a:r>
            <a:r>
              <a:rPr lang="ru-RU" sz="2600" dirty="0">
                <a:hlinkClick r:id="rId7" tooltip="1385"/>
              </a:rPr>
              <a:t>1385</a:t>
            </a:r>
            <a:r>
              <a:rPr lang="ru-RU" sz="2600" dirty="0"/>
              <a:t> р., </a:t>
            </a:r>
            <a:r>
              <a:rPr lang="ru-RU" sz="2600" dirty="0" err="1"/>
              <a:t>боровся</a:t>
            </a:r>
            <a:r>
              <a:rPr lang="ru-RU" sz="2600" dirty="0"/>
              <a:t> за </a:t>
            </a:r>
            <a:r>
              <a:rPr lang="ru-RU" sz="2600" dirty="0" err="1"/>
              <a:t>політичну</a:t>
            </a:r>
            <a:r>
              <a:rPr lang="ru-RU" sz="2600" dirty="0"/>
              <a:t> </a:t>
            </a:r>
            <a:r>
              <a:rPr lang="ru-RU" sz="2600" dirty="0" err="1"/>
              <a:t>незалежність</a:t>
            </a:r>
            <a:r>
              <a:rPr lang="ru-RU" sz="2600" dirty="0"/>
              <a:t> </a:t>
            </a:r>
            <a:r>
              <a:rPr lang="ru-RU" sz="2600" dirty="0">
                <a:hlinkClick r:id="rId8" tooltip="Велике князівство Литовське"/>
              </a:rPr>
              <a:t>Великого </a:t>
            </a:r>
            <a:r>
              <a:rPr lang="ru-RU" sz="2600" dirty="0" err="1">
                <a:hlinkClick r:id="rId8" tooltip="Велике князівство Литовське"/>
              </a:rPr>
              <a:t>князівства</a:t>
            </a:r>
            <a:r>
              <a:rPr lang="ru-RU" sz="2600" dirty="0">
                <a:hlinkClick r:id="rId8" tooltip="Велике князівство Литовське"/>
              </a:rPr>
              <a:t> </a:t>
            </a:r>
            <a:r>
              <a:rPr lang="ru-RU" sz="2600" dirty="0" err="1">
                <a:hlinkClick r:id="rId8" tooltip="Велике князівство Литовське"/>
              </a:rPr>
              <a:t>Литовського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>
                <a:hlinkClick r:id="rId9" tooltip="Королівство Польське"/>
              </a:rPr>
              <a:t>Польського</a:t>
            </a:r>
            <a:r>
              <a:rPr lang="ru-RU" sz="2600" dirty="0">
                <a:hlinkClick r:id="rId9" tooltip="Королівство Польське"/>
              </a:rPr>
              <a:t> </a:t>
            </a:r>
            <a:r>
              <a:rPr lang="ru-RU" sz="2600" dirty="0" err="1">
                <a:hlinkClick r:id="rId9" tooltip="Королівство Польське"/>
              </a:rPr>
              <a:t>королівства</a:t>
            </a:r>
            <a:r>
              <a:rPr lang="ru-RU" sz="2600" dirty="0"/>
              <a:t>.</a:t>
            </a:r>
          </a:p>
          <a:p>
            <a:r>
              <a:rPr lang="ru-RU" sz="2600" dirty="0" err="1"/>
              <a:t>Під</a:t>
            </a:r>
            <a:r>
              <a:rPr lang="ru-RU" sz="2600" dirty="0"/>
              <a:t> час </a:t>
            </a:r>
            <a:r>
              <a:rPr lang="ru-RU" sz="2600" dirty="0" err="1">
                <a:hlinkClick r:id="rId10" tooltip="Литовсько-руська громадянська війна (1389–1392)"/>
              </a:rPr>
              <a:t>Литовсько-руської</a:t>
            </a:r>
            <a:r>
              <a:rPr lang="ru-RU" sz="2600" dirty="0">
                <a:hlinkClick r:id="rId10" tooltip="Литовсько-руська громадянська війна (1389–1392)"/>
              </a:rPr>
              <a:t> </a:t>
            </a:r>
            <a:r>
              <a:rPr lang="ru-RU" sz="2600" dirty="0" err="1">
                <a:hlinkClick r:id="rId10" tooltip="Литовсько-руська громадянська війна (1389–1392)"/>
              </a:rPr>
              <a:t>громадянської</a:t>
            </a:r>
            <a:r>
              <a:rPr lang="ru-RU" sz="2600" dirty="0">
                <a:hlinkClick r:id="rId10" tooltip="Литовсько-руська громадянська війна (1389–1392)"/>
              </a:rPr>
              <a:t> </a:t>
            </a:r>
            <a:r>
              <a:rPr lang="ru-RU" sz="2600" dirty="0" err="1">
                <a:hlinkClick r:id="rId10" tooltip="Литовсько-руська громадянська війна (1389–1392)"/>
              </a:rPr>
              <a:t>війни</a:t>
            </a:r>
            <a:r>
              <a:rPr lang="ru-RU" sz="2600" dirty="0">
                <a:hlinkClick r:id="rId10" tooltip="Литовсько-руська громадянська війна (1389–1392)"/>
              </a:rPr>
              <a:t> (1389—1392 </a:t>
            </a:r>
            <a:r>
              <a:rPr lang="ru-RU" sz="2600" dirty="0" err="1">
                <a:hlinkClick r:id="rId10" tooltip="Литовсько-руська громадянська війна (1389–1392)"/>
              </a:rPr>
              <a:t>рр</a:t>
            </a:r>
            <a:r>
              <a:rPr lang="ru-RU" sz="2600" dirty="0">
                <a:hlinkClick r:id="rId10" tooltip="Литовсько-руська громадянська війна (1389–1392)"/>
              </a:rPr>
              <a:t>.)</a:t>
            </a:r>
            <a:r>
              <a:rPr lang="ru-RU" sz="2600" dirty="0"/>
              <a:t>, за </a:t>
            </a:r>
            <a:r>
              <a:rPr lang="ru-RU" sz="2600" dirty="0" err="1"/>
              <a:t>підтримки</a:t>
            </a:r>
            <a:r>
              <a:rPr lang="ru-RU" sz="2600" dirty="0"/>
              <a:t> </a:t>
            </a:r>
            <a:r>
              <a:rPr lang="ru-RU" sz="2600" dirty="0" err="1"/>
              <a:t>місцевих</a:t>
            </a:r>
            <a:r>
              <a:rPr lang="ru-RU" sz="2600" dirty="0"/>
              <a:t> </a:t>
            </a:r>
            <a:r>
              <a:rPr lang="ru-RU" sz="2600" dirty="0" err="1"/>
              <a:t>князів</a:t>
            </a:r>
            <a:r>
              <a:rPr lang="ru-RU" sz="2600" dirty="0"/>
              <a:t>, </a:t>
            </a:r>
            <a:r>
              <a:rPr lang="ru-RU" sz="2600" dirty="0" err="1"/>
              <a:t>намагався</a:t>
            </a:r>
            <a:r>
              <a:rPr lang="ru-RU" sz="2600" dirty="0"/>
              <a:t> </a:t>
            </a:r>
            <a:r>
              <a:rPr lang="ru-RU" sz="2600" dirty="0" err="1"/>
              <a:t>вибороти</a:t>
            </a:r>
            <a:r>
              <a:rPr lang="ru-RU" sz="2600" dirty="0"/>
              <a:t> </a:t>
            </a:r>
            <a:r>
              <a:rPr lang="ru-RU" sz="2600" dirty="0" err="1"/>
              <a:t>політичну</a:t>
            </a:r>
            <a:r>
              <a:rPr lang="ru-RU" sz="2600" dirty="0"/>
              <a:t> </a:t>
            </a:r>
            <a:r>
              <a:rPr lang="ru-RU" sz="2600" dirty="0" err="1"/>
              <a:t>незалежність</a:t>
            </a:r>
            <a:r>
              <a:rPr lang="ru-RU" sz="2600" dirty="0"/>
              <a:t> </a:t>
            </a:r>
            <a:r>
              <a:rPr lang="ru-RU" sz="2600" dirty="0">
                <a:hlinkClick r:id="rId8" tooltip="Велике князівство Литовське"/>
              </a:rPr>
              <a:t>ВКЛ</a:t>
            </a:r>
            <a:r>
              <a:rPr lang="ru-RU" sz="2600" dirty="0"/>
              <a:t>.</a:t>
            </a:r>
          </a:p>
          <a:p>
            <a:r>
              <a:rPr lang="ru-RU" sz="2600" dirty="0"/>
              <a:t>За </a:t>
            </a:r>
            <a:r>
              <a:rPr lang="ru-RU" sz="2600" dirty="0" err="1"/>
              <a:t>угодою</a:t>
            </a:r>
            <a:r>
              <a:rPr lang="ru-RU" sz="2600" dirty="0"/>
              <a:t>, </a:t>
            </a:r>
            <a:r>
              <a:rPr lang="ru-RU" sz="2600" dirty="0" err="1"/>
              <a:t>укладеною</a:t>
            </a:r>
            <a:r>
              <a:rPr lang="ru-RU" sz="2600" dirty="0"/>
              <a:t> в </a:t>
            </a:r>
            <a:r>
              <a:rPr lang="ru-RU" sz="2600" dirty="0">
                <a:hlinkClick r:id="rId11" tooltip="1392"/>
              </a:rPr>
              <a:t>1392</a:t>
            </a:r>
            <a:r>
              <a:rPr lang="ru-RU" sz="2600" dirty="0"/>
              <a:t> р. в </a:t>
            </a:r>
            <a:r>
              <a:rPr lang="ru-RU" sz="2600" dirty="0" err="1"/>
              <a:t>Острові</a:t>
            </a:r>
            <a:r>
              <a:rPr lang="ru-RU" sz="2600" dirty="0"/>
              <a:t>, </a:t>
            </a:r>
            <a:r>
              <a:rPr lang="ru-RU" sz="2600" dirty="0" err="1"/>
              <a:t>Вітовт</a:t>
            </a:r>
            <a:r>
              <a:rPr lang="ru-RU" sz="2600" dirty="0"/>
              <a:t> </a:t>
            </a:r>
            <a:r>
              <a:rPr lang="ru-RU" sz="2600" dirty="0" err="1"/>
              <a:t>був</a:t>
            </a:r>
            <a:r>
              <a:rPr lang="ru-RU" sz="2600" dirty="0"/>
              <a:t> </a:t>
            </a:r>
            <a:r>
              <a:rPr lang="ru-RU" sz="2600" dirty="0" err="1"/>
              <a:t>визнаний</a:t>
            </a:r>
            <a:r>
              <a:rPr lang="ru-RU" sz="2600" dirty="0"/>
              <a:t> </a:t>
            </a:r>
            <a:r>
              <a:rPr lang="ru-RU" sz="2600" dirty="0" err="1"/>
              <a:t>польським</a:t>
            </a:r>
            <a:r>
              <a:rPr lang="ru-RU" sz="2600" dirty="0"/>
              <a:t> королем </a:t>
            </a:r>
            <a:r>
              <a:rPr lang="ru-RU" sz="2600" dirty="0" err="1">
                <a:hlinkClick r:id="rId12" tooltip="Ягайло"/>
              </a:rPr>
              <a:t>Ягайлом</a:t>
            </a:r>
            <a:r>
              <a:rPr lang="ru-RU" sz="2600" dirty="0"/>
              <a:t> </a:t>
            </a:r>
            <a:r>
              <a:rPr lang="ru-RU" sz="2600" dirty="0" err="1"/>
              <a:t>довічним</a:t>
            </a:r>
            <a:r>
              <a:rPr lang="ru-RU" sz="2600" dirty="0"/>
              <a:t> правителем </a:t>
            </a:r>
            <a:r>
              <a:rPr lang="ru-RU" sz="2600" dirty="0" err="1">
                <a:hlinkClick r:id="rId8" tooltip="Велике князівство Литовське"/>
              </a:rPr>
              <a:t>Литовського</a:t>
            </a:r>
            <a:r>
              <a:rPr lang="ru-RU" sz="2600" dirty="0">
                <a:hlinkClick r:id="rId8" tooltip="Велике князівство Литовське"/>
              </a:rPr>
              <a:t> </a:t>
            </a:r>
            <a:r>
              <a:rPr lang="ru-RU" sz="2600" dirty="0" err="1">
                <a:hlinkClick r:id="rId8" tooltip="Велике князівство Литовське"/>
              </a:rPr>
              <a:t>князівства</a:t>
            </a:r>
            <a:r>
              <a:rPr lang="ru-RU" sz="2600" dirty="0"/>
              <a:t>. </a:t>
            </a:r>
            <a:r>
              <a:rPr lang="ru-RU" sz="2600" dirty="0" err="1"/>
              <a:t>Ліквідував</a:t>
            </a:r>
            <a:r>
              <a:rPr lang="ru-RU" sz="2600" dirty="0"/>
              <a:t> на </a:t>
            </a:r>
            <a:r>
              <a:rPr lang="ru-RU" sz="2600" dirty="0" err="1"/>
              <a:t>території</a:t>
            </a:r>
            <a:r>
              <a:rPr lang="ru-RU" sz="2600" dirty="0"/>
              <a:t> </a:t>
            </a:r>
            <a:r>
              <a:rPr lang="ru-RU" sz="2600" dirty="0" err="1"/>
              <a:t>України</a:t>
            </a:r>
            <a:r>
              <a:rPr lang="ru-RU" sz="2600" dirty="0"/>
              <a:t> </a:t>
            </a:r>
            <a:r>
              <a:rPr lang="ru-RU" sz="2600" dirty="0" err="1"/>
              <a:t>найбільші</a:t>
            </a:r>
            <a:r>
              <a:rPr lang="ru-RU" sz="2600" dirty="0"/>
              <a:t> </a:t>
            </a:r>
            <a:r>
              <a:rPr lang="ru-RU" sz="2600" dirty="0" err="1"/>
              <a:t>удільні</a:t>
            </a:r>
            <a:r>
              <a:rPr lang="ru-RU" sz="2600" dirty="0"/>
              <a:t> </a:t>
            </a:r>
            <a:r>
              <a:rPr lang="ru-RU" sz="2600" dirty="0" err="1"/>
              <a:t>князівства</a:t>
            </a:r>
            <a:r>
              <a:rPr lang="ru-RU" sz="2600" dirty="0"/>
              <a:t> — </a:t>
            </a:r>
            <a:r>
              <a:rPr lang="ru-RU" sz="2600" dirty="0" err="1">
                <a:hlinkClick r:id="rId13" tooltip="Волинське князівство"/>
              </a:rPr>
              <a:t>Волинське</a:t>
            </a:r>
            <a:r>
              <a:rPr lang="ru-RU" sz="2600" dirty="0"/>
              <a:t>, </a:t>
            </a:r>
            <a:r>
              <a:rPr lang="ru-RU" sz="2600" dirty="0" err="1">
                <a:hlinkClick r:id="rId14" tooltip="Київське князівство"/>
              </a:rPr>
              <a:t>Київське</a:t>
            </a:r>
            <a:r>
              <a:rPr lang="ru-RU" sz="2600" dirty="0"/>
              <a:t>, </a:t>
            </a:r>
            <a:r>
              <a:rPr lang="ru-RU" sz="2600" dirty="0">
                <a:hlinkClick r:id="rId15" tooltip="Сіверське князівство"/>
              </a:rPr>
              <a:t>Новгород-</a:t>
            </a:r>
            <a:r>
              <a:rPr lang="ru-RU" sz="2600" dirty="0" err="1">
                <a:hlinkClick r:id="rId15" tooltip="Сіверське князівство"/>
              </a:rPr>
              <a:t>Сіверське</a:t>
            </a:r>
            <a:r>
              <a:rPr lang="ru-RU" sz="2600" dirty="0"/>
              <a:t> та </a:t>
            </a:r>
            <a:r>
              <a:rPr lang="ru-RU" sz="2600" dirty="0" err="1">
                <a:hlinkClick r:id="rId16" tooltip="Подільське князівство (ще не написана)"/>
              </a:rPr>
              <a:t>Подільське</a:t>
            </a:r>
            <a:r>
              <a:rPr lang="ru-RU" sz="2600" dirty="0"/>
              <a:t>, створив </a:t>
            </a:r>
            <a:r>
              <a:rPr lang="ru-RU" sz="2600" dirty="0" err="1"/>
              <a:t>замість</a:t>
            </a:r>
            <a:r>
              <a:rPr lang="ru-RU" sz="2600" dirty="0"/>
              <a:t> них </a:t>
            </a:r>
            <a:r>
              <a:rPr lang="ru-RU" sz="2600" dirty="0" err="1"/>
              <a:t>звичайні</a:t>
            </a:r>
            <a:r>
              <a:rPr lang="ru-RU" sz="2600" dirty="0"/>
              <a:t> </a:t>
            </a:r>
            <a:r>
              <a:rPr lang="ru-RU" sz="2600" dirty="0" err="1"/>
              <a:t>литовські</a:t>
            </a:r>
            <a:r>
              <a:rPr lang="ru-RU" sz="2600" dirty="0"/>
              <a:t> </a:t>
            </a:r>
            <a:r>
              <a:rPr lang="ru-RU" sz="2600" dirty="0" err="1"/>
              <a:t>провінції</a:t>
            </a:r>
            <a:r>
              <a:rPr lang="ru-RU" sz="2600" dirty="0"/>
              <a:t>, в </a:t>
            </a:r>
            <a:r>
              <a:rPr lang="ru-RU" sz="2600" dirty="0" err="1"/>
              <a:t>яких</a:t>
            </a:r>
            <a:r>
              <a:rPr lang="ru-RU" sz="2600" dirty="0"/>
              <a:t> правили </a:t>
            </a:r>
            <a:r>
              <a:rPr lang="ru-RU" sz="2600" dirty="0" err="1"/>
              <a:t>великокнязівські</a:t>
            </a:r>
            <a:r>
              <a:rPr lang="ru-RU" sz="2600" dirty="0"/>
              <a:t> </a:t>
            </a:r>
            <a:r>
              <a:rPr lang="ru-RU" sz="2600" dirty="0" err="1"/>
              <a:t>намісники</a:t>
            </a:r>
            <a:r>
              <a:rPr lang="ru-RU" sz="2600" dirty="0"/>
              <a:t>, а </a:t>
            </a:r>
            <a:r>
              <a:rPr lang="ru-RU" sz="2600" dirty="0" err="1"/>
              <a:t>Західне</a:t>
            </a:r>
            <a:r>
              <a:rPr lang="ru-RU" sz="2600" dirty="0"/>
              <a:t> </a:t>
            </a:r>
            <a:r>
              <a:rPr lang="ru-RU" sz="2600" dirty="0" err="1">
                <a:hlinkClick r:id="rId17" tooltip="Поділля"/>
              </a:rPr>
              <a:t>Поділля</a:t>
            </a:r>
            <a:r>
              <a:rPr lang="ru-RU" sz="2600" dirty="0"/>
              <a:t> </a:t>
            </a:r>
            <a:r>
              <a:rPr lang="ru-RU" sz="2600" dirty="0" err="1"/>
              <a:t>змушений</a:t>
            </a:r>
            <a:r>
              <a:rPr lang="ru-RU" sz="2600" dirty="0"/>
              <a:t> </a:t>
            </a:r>
            <a:r>
              <a:rPr lang="ru-RU" sz="2600" dirty="0" err="1"/>
              <a:t>був</a:t>
            </a:r>
            <a:r>
              <a:rPr lang="ru-RU" sz="2600" dirty="0"/>
              <a:t> </a:t>
            </a:r>
            <a:r>
              <a:rPr lang="ru-RU" sz="2600" dirty="0" err="1"/>
              <a:t>передати</a:t>
            </a:r>
            <a:r>
              <a:rPr lang="ru-RU" sz="2600" dirty="0"/>
              <a:t> </a:t>
            </a:r>
            <a:r>
              <a:rPr lang="ru-RU" sz="2600" dirty="0" err="1"/>
              <a:t>Ягайлові</a:t>
            </a:r>
            <a:r>
              <a:rPr lang="ru-RU" sz="2600" dirty="0"/>
              <a:t>.</a:t>
            </a:r>
          </a:p>
          <a:p>
            <a:r>
              <a:rPr lang="ru-RU" sz="2600" dirty="0" err="1"/>
              <a:t>Під</a:t>
            </a:r>
            <a:r>
              <a:rPr lang="ru-RU" sz="2600" dirty="0"/>
              <a:t> час </a:t>
            </a:r>
            <a:r>
              <a:rPr lang="ru-RU" sz="2600" dirty="0" err="1"/>
              <a:t>князювання</a:t>
            </a:r>
            <a:r>
              <a:rPr lang="ru-RU" sz="2600" dirty="0"/>
              <a:t> </a:t>
            </a:r>
            <a:r>
              <a:rPr lang="ru-RU" sz="2600" dirty="0" err="1"/>
              <a:t>Вітовта</a:t>
            </a:r>
            <a:r>
              <a:rPr lang="ru-RU" sz="2600" dirty="0"/>
              <a:t> </a:t>
            </a:r>
            <a:r>
              <a:rPr lang="ru-RU" sz="2600" dirty="0" err="1"/>
              <a:t>значно</a:t>
            </a:r>
            <a:r>
              <a:rPr lang="ru-RU" sz="2600" dirty="0"/>
              <a:t> </a:t>
            </a:r>
            <a:r>
              <a:rPr lang="ru-RU" sz="2600" dirty="0" err="1"/>
              <a:t>поширилась</a:t>
            </a:r>
            <a:r>
              <a:rPr lang="ru-RU" sz="2600" dirty="0"/>
              <a:t> </a:t>
            </a:r>
            <a:r>
              <a:rPr lang="ru-RU" sz="2600" dirty="0" err="1"/>
              <a:t>українська</a:t>
            </a:r>
            <a:r>
              <a:rPr lang="ru-RU" sz="2600" dirty="0"/>
              <a:t> </a:t>
            </a:r>
            <a:r>
              <a:rPr lang="ru-RU" sz="2600" dirty="0" err="1"/>
              <a:t>територіальна</a:t>
            </a:r>
            <a:r>
              <a:rPr lang="ru-RU" sz="2600" dirty="0"/>
              <a:t> </a:t>
            </a:r>
            <a:r>
              <a:rPr lang="ru-RU" sz="2600" dirty="0" err="1"/>
              <a:t>колонізація</a:t>
            </a:r>
            <a:r>
              <a:rPr lang="ru-RU" sz="2600" dirty="0"/>
              <a:t> на </a:t>
            </a:r>
            <a:r>
              <a:rPr lang="ru-RU" sz="2600" dirty="0" err="1"/>
              <a:t>південь</a:t>
            </a:r>
            <a:r>
              <a:rPr lang="ru-RU" sz="2600" dirty="0"/>
              <a:t> та </a:t>
            </a:r>
            <a:r>
              <a:rPr lang="ru-RU" sz="2600" dirty="0" err="1"/>
              <a:t>схід</a:t>
            </a:r>
            <a:r>
              <a:rPr lang="ru-RU" sz="2600" dirty="0"/>
              <a:t>, аж до </a:t>
            </a:r>
            <a:r>
              <a:rPr lang="ru-RU" sz="2600" dirty="0" err="1">
                <a:hlinkClick r:id="rId18" tooltip="Чорне море"/>
              </a:rPr>
              <a:t>Чорного</a:t>
            </a:r>
            <a:r>
              <a:rPr lang="ru-RU" sz="2600" dirty="0">
                <a:hlinkClick r:id="rId18" tooltip="Чорне море"/>
              </a:rPr>
              <a:t> моря</a:t>
            </a:r>
            <a:r>
              <a:rPr lang="ru-RU" sz="2600" dirty="0"/>
              <a:t>. </a:t>
            </a:r>
            <a:r>
              <a:rPr lang="ru-RU" sz="2600" dirty="0" err="1"/>
              <a:t>Вітовт</a:t>
            </a:r>
            <a:r>
              <a:rPr lang="ru-RU" sz="2600" dirty="0"/>
              <a:t>, </a:t>
            </a:r>
            <a:r>
              <a:rPr lang="ru-RU" sz="2600" dirty="0" err="1"/>
              <a:t>виконуючи</a:t>
            </a:r>
            <a:r>
              <a:rPr lang="ru-RU" sz="2600" dirty="0"/>
              <a:t> </a:t>
            </a:r>
            <a:r>
              <a:rPr lang="ru-RU" sz="2600" dirty="0" err="1"/>
              <a:t>плани</a:t>
            </a:r>
            <a:r>
              <a:rPr lang="ru-RU" sz="2600" dirty="0"/>
              <a:t> «великого </a:t>
            </a:r>
            <a:r>
              <a:rPr lang="ru-RU" sz="2600" dirty="0" err="1"/>
              <a:t>княжіння</a:t>
            </a:r>
            <a:r>
              <a:rPr lang="ru-RU" sz="2600" dirty="0"/>
              <a:t> на </a:t>
            </a:r>
            <a:r>
              <a:rPr lang="ru-RU" sz="2600" dirty="0" err="1"/>
              <a:t>всій</a:t>
            </a:r>
            <a:r>
              <a:rPr lang="ru-RU" sz="2600" dirty="0"/>
              <a:t> </a:t>
            </a:r>
            <a:r>
              <a:rPr lang="ru-RU" sz="2600" dirty="0" err="1">
                <a:hlinkClick r:id="rId19" tooltip="Київська Русь"/>
              </a:rPr>
              <a:t>руській</a:t>
            </a:r>
            <a:r>
              <a:rPr lang="ru-RU" sz="2600" dirty="0">
                <a:hlinkClick r:id="rId19" tooltip="Київська Русь"/>
              </a:rPr>
              <a:t> </a:t>
            </a:r>
            <a:r>
              <a:rPr lang="ru-RU" sz="2600" dirty="0" err="1">
                <a:hlinkClick r:id="rId19" tooltip="Київська Русь"/>
              </a:rPr>
              <a:t>землі</a:t>
            </a:r>
            <a:r>
              <a:rPr lang="ru-RU" sz="2600" dirty="0">
                <a:hlinkClick r:id="rId19" tooltip="Київська Русь"/>
              </a:rPr>
              <a:t>»</a:t>
            </a:r>
            <a:r>
              <a:rPr lang="ru-RU" sz="2600" dirty="0"/>
              <a:t>, </a:t>
            </a:r>
            <a:r>
              <a:rPr lang="ru-RU" sz="2600" dirty="0" err="1"/>
              <a:t>розбудовує</a:t>
            </a:r>
            <a:r>
              <a:rPr lang="ru-RU" sz="2600" dirty="0"/>
              <a:t> на </a:t>
            </a:r>
            <a:r>
              <a:rPr lang="ru-RU" sz="2600" dirty="0" err="1"/>
              <a:t>півдні</a:t>
            </a:r>
            <a:r>
              <a:rPr lang="ru-RU" sz="2600" dirty="0"/>
              <a:t> </a:t>
            </a:r>
            <a:r>
              <a:rPr lang="ru-RU" sz="2600" dirty="0" err="1"/>
              <a:t>українських</a:t>
            </a:r>
            <a:r>
              <a:rPr lang="ru-RU" sz="2600" dirty="0"/>
              <a:t> земель систему </a:t>
            </a:r>
            <a:r>
              <a:rPr lang="ru-RU" sz="2600" dirty="0" err="1"/>
              <a:t>опорних</a:t>
            </a:r>
            <a:r>
              <a:rPr lang="ru-RU" sz="2600" dirty="0"/>
              <a:t> </a:t>
            </a:r>
            <a:r>
              <a:rPr lang="ru-RU" sz="2600" dirty="0" err="1"/>
              <a:t>укріплень</a:t>
            </a:r>
            <a:r>
              <a:rPr lang="ru-RU" sz="2600" dirty="0"/>
              <a:t> (в </a:t>
            </a:r>
            <a:r>
              <a:rPr lang="ru-RU" sz="2600" dirty="0" err="1">
                <a:hlinkClick r:id="rId20" tooltip="Брацлав"/>
              </a:rPr>
              <a:t>Брацлаві</a:t>
            </a:r>
            <a:r>
              <a:rPr lang="ru-RU" sz="2600" dirty="0"/>
              <a:t>, </a:t>
            </a:r>
            <a:r>
              <a:rPr lang="ru-RU" sz="2600" dirty="0" err="1">
                <a:hlinkClick r:id="rId21" tooltip="Черкаси"/>
              </a:rPr>
              <a:t>Черкасах</a:t>
            </a:r>
            <a:r>
              <a:rPr lang="ru-RU" sz="2600" dirty="0"/>
              <a:t>, та </a:t>
            </a:r>
            <a:r>
              <a:rPr lang="ru-RU" sz="2600" dirty="0" err="1"/>
              <a:t>ін</a:t>
            </a:r>
            <a:r>
              <a:rPr lang="ru-RU" sz="2600" dirty="0"/>
              <a:t>. </a:t>
            </a:r>
            <a:r>
              <a:rPr lang="ru-RU" sz="2600" dirty="0" err="1"/>
              <a:t>містах</a:t>
            </a:r>
            <a:r>
              <a:rPr lang="ru-RU" sz="2600" dirty="0"/>
              <a:t>), ставить </a:t>
            </a:r>
            <a:r>
              <a:rPr lang="ru-RU" sz="2600" dirty="0" err="1"/>
              <a:t>фортеці</a:t>
            </a:r>
            <a:r>
              <a:rPr lang="ru-RU" sz="2600" dirty="0"/>
              <a:t> у </a:t>
            </a:r>
            <a:r>
              <a:rPr lang="ru-RU" sz="2600" dirty="0" err="1"/>
              <a:t>південних</a:t>
            </a:r>
            <a:r>
              <a:rPr lang="ru-RU" sz="2600" dirty="0"/>
              <a:t> степах (</a:t>
            </a:r>
            <a:r>
              <a:rPr lang="ru-RU" sz="2600" dirty="0" err="1">
                <a:hlinkClick r:id="rId22" tooltip="Дністровський лиман"/>
              </a:rPr>
              <a:t>Дністровський</a:t>
            </a:r>
            <a:r>
              <a:rPr lang="ru-RU" sz="2600" dirty="0">
                <a:hlinkClick r:id="rId22" tooltip="Дністровський лиман"/>
              </a:rPr>
              <a:t> лиман</a:t>
            </a:r>
            <a:r>
              <a:rPr lang="ru-RU" sz="2600" dirty="0"/>
              <a:t>), </a:t>
            </a:r>
            <a:r>
              <a:rPr lang="ru-RU" sz="2600" dirty="0" err="1"/>
              <a:t>здійснює</a:t>
            </a:r>
            <a:r>
              <a:rPr lang="ru-RU" sz="2600" dirty="0"/>
              <a:t> у 1397—1398 </a:t>
            </a:r>
            <a:r>
              <a:rPr lang="ru-RU" sz="2600" dirty="0" err="1"/>
              <a:t>рр</a:t>
            </a:r>
            <a:r>
              <a:rPr lang="ru-RU" sz="2600" dirty="0"/>
              <a:t>. два </a:t>
            </a:r>
            <a:r>
              <a:rPr lang="ru-RU" sz="2600" dirty="0" err="1"/>
              <a:t>переможних</a:t>
            </a:r>
            <a:r>
              <a:rPr lang="ru-RU" sz="2600" dirty="0"/>
              <a:t> походи </a:t>
            </a:r>
            <a:r>
              <a:rPr lang="ru-RU" sz="2600" dirty="0" err="1"/>
              <a:t>проти</a:t>
            </a:r>
            <a:r>
              <a:rPr lang="ru-RU" sz="2600" dirty="0"/>
              <a:t> </a:t>
            </a:r>
            <a:r>
              <a:rPr lang="ru-RU" sz="2600" dirty="0" err="1">
                <a:hlinkClick r:id="rId23" tooltip="Золота Орда"/>
              </a:rPr>
              <a:t>Золотої</a:t>
            </a:r>
            <a:r>
              <a:rPr lang="ru-RU" sz="2600" dirty="0">
                <a:hlinkClick r:id="rId23" tooltip="Золота Орда"/>
              </a:rPr>
              <a:t> </a:t>
            </a:r>
            <a:r>
              <a:rPr lang="ru-RU" sz="2600" dirty="0" err="1">
                <a:hlinkClick r:id="rId23" tooltip="Золота Орда"/>
              </a:rPr>
              <a:t>Орди</a:t>
            </a:r>
            <a:r>
              <a:rPr lang="ru-RU" sz="2600" dirty="0"/>
              <a:t>.</a:t>
            </a:r>
          </a:p>
          <a:p>
            <a:pPr algn="ctr"/>
            <a:r>
              <a:rPr lang="ru-RU" sz="2600" dirty="0"/>
              <a:t>З 1398 р. </a:t>
            </a:r>
            <a:r>
              <a:rPr lang="ru-RU" sz="2600" dirty="0" err="1"/>
              <a:t>Литовська</a:t>
            </a:r>
            <a:r>
              <a:rPr lang="ru-RU" sz="2600" dirty="0"/>
              <a:t> держава стала </a:t>
            </a:r>
            <a:r>
              <a:rPr lang="ru-RU" sz="2600" dirty="0" err="1"/>
              <a:t>називатися</a:t>
            </a:r>
            <a:r>
              <a:rPr lang="ru-RU" sz="2600" dirty="0"/>
              <a:t> </a:t>
            </a:r>
            <a:r>
              <a:rPr lang="ru-RU" sz="2600" b="1" dirty="0" err="1"/>
              <a:t>Велике</a:t>
            </a:r>
            <a:r>
              <a:rPr lang="ru-RU" sz="2600" b="1" dirty="0"/>
              <a:t> </a:t>
            </a:r>
            <a:r>
              <a:rPr lang="ru-RU" sz="2600" b="1" dirty="0" err="1"/>
              <a:t>князівство</a:t>
            </a:r>
            <a:r>
              <a:rPr lang="ru-RU" sz="2600" b="1" dirty="0"/>
              <a:t> </a:t>
            </a:r>
            <a:r>
              <a:rPr lang="ru-RU" sz="2600" b="1" dirty="0" err="1"/>
              <a:t>Литовське</a:t>
            </a:r>
            <a:r>
              <a:rPr lang="ru-RU" sz="2600" b="1" dirty="0"/>
              <a:t>, </a:t>
            </a:r>
            <a:r>
              <a:rPr lang="ru-RU" sz="2600" b="1" dirty="0" err="1"/>
              <a:t>Руське</a:t>
            </a:r>
            <a:r>
              <a:rPr lang="ru-RU" sz="2600" b="1" dirty="0"/>
              <a:t> і </a:t>
            </a:r>
            <a:r>
              <a:rPr lang="ru-RU" sz="2600" b="1" dirty="0" err="1"/>
              <a:t>Жемайтійське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1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0"/>
            <a:ext cx="48234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6165304"/>
            <a:ext cx="35108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Великий князь Литовский </a:t>
            </a:r>
            <a:r>
              <a:rPr lang="ru-RU" dirty="0" err="1"/>
              <a:t>Кейстут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1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3" y="548680"/>
            <a:ext cx="4104456" cy="348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094" y="4517685"/>
            <a:ext cx="37799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Большая («</a:t>
            </a:r>
            <a:r>
              <a:rPr lang="ru-RU" dirty="0" err="1"/>
              <a:t>маестатная</a:t>
            </a:r>
            <a:r>
              <a:rPr lang="ru-RU" dirty="0"/>
              <a:t>») печать </a:t>
            </a:r>
            <a:r>
              <a:rPr lang="ru-RU" dirty="0" err="1"/>
              <a:t>Витовта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40448"/>
            <a:ext cx="48006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1643545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Денарий с копьем и легендой по кругу "ПЕЧАТ". </a:t>
            </a:r>
            <a:r>
              <a:rPr lang="ru-RU" dirty="0" err="1"/>
              <a:t>Витовт</a:t>
            </a:r>
            <a:r>
              <a:rPr lang="ru-RU" dirty="0"/>
              <a:t>, 1392-1396.</a:t>
            </a:r>
          </a:p>
        </p:txBody>
      </p:sp>
    </p:spTree>
    <p:extLst>
      <p:ext uri="{BB962C8B-B14F-4D97-AF65-F5344CB8AC3E}">
        <p14:creationId xmlns:p14="http://schemas.microsoft.com/office/powerpoint/2010/main" val="37450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5" y="76200"/>
            <a:ext cx="4998876" cy="6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6"/>
            <a:ext cx="4546292" cy="684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4038" y="5733256"/>
            <a:ext cx="4572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/>
              <a:t>Великий князь Московский Василий Дмитриевич в гостях у великого князя Литовского </a:t>
            </a:r>
            <a:r>
              <a:rPr lang="ru-RU" dirty="0" err="1"/>
              <a:t>Витовта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3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67</TotalTime>
  <Words>265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Паркет</vt:lpstr>
      <vt:lpstr>Вітовт-великий князь Литовський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2011-12-16T21:10:51Z</dcterms:created>
  <dcterms:modified xsi:type="dcterms:W3CDTF">2011-12-16T22:26:57Z</dcterms:modified>
</cp:coreProperties>
</file>