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67" r:id="rId5"/>
    <p:sldId id="264" r:id="rId6"/>
    <p:sldId id="268" r:id="rId7"/>
    <p:sldId id="258" r:id="rId8"/>
    <p:sldId id="265" r:id="rId9"/>
    <p:sldId id="269" r:id="rId10"/>
    <p:sldId id="259" r:id="rId11"/>
    <p:sldId id="274" r:id="rId12"/>
    <p:sldId id="270" r:id="rId13"/>
    <p:sldId id="260" r:id="rId14"/>
    <p:sldId id="271" r:id="rId15"/>
    <p:sldId id="261" r:id="rId16"/>
    <p:sldId id="272" r:id="rId17"/>
    <p:sldId id="262" r:id="rId18"/>
    <p:sldId id="263" r:id="rId19"/>
    <p:sldId id="273" r:id="rId20"/>
    <p:sldId id="279" r:id="rId21"/>
    <p:sldId id="278" r:id="rId22"/>
    <p:sldId id="277" r:id="rId23"/>
    <p:sldId id="276"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31E6659-C265-42A7-B991-B3B11063C4CA}" type="datetimeFigureOut">
              <a:rPr lang="ru-RU" smtClean="0"/>
              <a:pPr/>
              <a:t>21.02.2012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32FDEBD-762A-4AB5-947C-689E9FEAEEB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1E6659-C265-42A7-B991-B3B11063C4CA}"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32FDEBD-762A-4AB5-947C-689E9FEAEE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31E6659-C265-42A7-B991-B3B11063C4CA}" type="datetimeFigureOut">
              <a:rPr lang="ru-RU" smtClean="0"/>
              <a:pPr/>
              <a:t>21.02.2012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32FDEBD-762A-4AB5-947C-689E9FEAEE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1E6659-C265-42A7-B991-B3B11063C4CA}"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32FDEBD-762A-4AB5-947C-689E9FEAEEB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31E6659-C265-42A7-B991-B3B11063C4CA}" type="datetimeFigureOut">
              <a:rPr lang="ru-RU" smtClean="0"/>
              <a:pPr/>
              <a:t>21.02.2012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32FDEBD-762A-4AB5-947C-689E9FEAEEB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1E6659-C265-42A7-B991-B3B11063C4CA}"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32FDEBD-762A-4AB5-947C-689E9FEAEEB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31E6659-C265-42A7-B991-B3B11063C4CA}" type="datetimeFigureOut">
              <a:rPr lang="ru-RU" smtClean="0"/>
              <a:pPr/>
              <a:t>21.02.2012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32FDEBD-762A-4AB5-947C-689E9FEAEEB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31E6659-C265-42A7-B991-B3B11063C4CA}" type="datetimeFigureOut">
              <a:rPr lang="ru-RU" smtClean="0"/>
              <a:pPr/>
              <a:t>21.02.2012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32FDEBD-762A-4AB5-947C-689E9FEAEEB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31E6659-C265-42A7-B991-B3B11063C4CA}" type="datetimeFigureOut">
              <a:rPr lang="ru-RU" smtClean="0"/>
              <a:pPr/>
              <a:t>21.02.2012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32FDEBD-762A-4AB5-947C-689E9FEAEEB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1E6659-C265-42A7-B991-B3B11063C4CA}"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32FDEBD-762A-4AB5-947C-689E9FEAEEB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31E6659-C265-42A7-B991-B3B11063C4CA}"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32FDEBD-762A-4AB5-947C-689E9FEAEEB5}"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31E6659-C265-42A7-B991-B3B11063C4CA}" type="datetimeFigureOut">
              <a:rPr lang="ru-RU" smtClean="0"/>
              <a:pPr/>
              <a:t>21.02.2012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32FDEBD-762A-4AB5-947C-689E9FEAEEB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56" y="533400"/>
            <a:ext cx="6614912" cy="2868168"/>
          </a:xfrm>
        </p:spPr>
        <p:txBody>
          <a:bodyPr/>
          <a:lstStyle/>
          <a:p>
            <a:r>
              <a:rPr lang="uk-UA" sz="7200" dirty="0" smtClean="0"/>
              <a:t>битва</a:t>
            </a:r>
            <a:r>
              <a:rPr lang="en-US" sz="7200" dirty="0" smtClean="0"/>
              <a:t> </a:t>
            </a:r>
            <a:r>
              <a:rPr lang="uk-UA" sz="7200" dirty="0" smtClean="0"/>
              <a:t>НА Річці Калці</a:t>
            </a:r>
            <a:endParaRPr lang="ru-RU" sz="7200" dirty="0"/>
          </a:p>
        </p:txBody>
      </p:sp>
      <p:sp>
        <p:nvSpPr>
          <p:cNvPr id="3" name="Подзаголовок 2"/>
          <p:cNvSpPr>
            <a:spLocks noGrp="1"/>
          </p:cNvSpPr>
          <p:nvPr>
            <p:ph type="subTitle" idx="1"/>
          </p:nvPr>
        </p:nvSpPr>
        <p:spPr>
          <a:xfrm>
            <a:off x="3786182" y="5286388"/>
            <a:ext cx="5114778" cy="1101248"/>
          </a:xfrm>
        </p:spPr>
        <p:txBody>
          <a:bodyPr>
            <a:normAutofit fontScale="77500" lnSpcReduction="20000"/>
          </a:bodyPr>
          <a:lstStyle/>
          <a:p>
            <a:r>
              <a:rPr lang="uk-UA" b="1" dirty="0" smtClean="0"/>
              <a:t>Автор: Кодола Валентина Іванівна</a:t>
            </a:r>
            <a:endParaRPr lang="ru-RU" b="1" dirty="0" smtClean="0"/>
          </a:p>
          <a:p>
            <a:r>
              <a:rPr lang="uk-UA" b="1" dirty="0" err="1" smtClean="0"/>
              <a:t>Шендерівський</a:t>
            </a:r>
            <a:r>
              <a:rPr lang="uk-UA" b="1" dirty="0" smtClean="0"/>
              <a:t> НВК </a:t>
            </a:r>
            <a:endParaRPr lang="ru-RU" b="1" dirty="0" smtClean="0"/>
          </a:p>
          <a:p>
            <a:r>
              <a:rPr lang="uk-UA" b="1" dirty="0" smtClean="0"/>
              <a:t>К-Шевченківський р-н</a:t>
            </a:r>
            <a:endParaRPr lang="ru-RU" b="1" dirty="0" smtClean="0"/>
          </a:p>
          <a:p>
            <a:r>
              <a:rPr lang="uk-UA" b="1" dirty="0" smtClean="0"/>
              <a:t>Черкаська обл.</a:t>
            </a:r>
            <a:endParaRPr lang="ru-RU" b="1"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1" y="428604"/>
            <a:ext cx="8129152" cy="5500726"/>
          </a:xfrm>
          <a:prstGeom prst="rect">
            <a:avLst/>
          </a:prstGeom>
          <a:noFill/>
          <a:ln w="9525">
            <a:noFill/>
            <a:miter lim="800000"/>
            <a:headEnd/>
            <a:tailEnd/>
          </a:ln>
          <a:effectLst/>
        </p:spPr>
      </p:pic>
      <p:sp>
        <p:nvSpPr>
          <p:cNvPr id="5" name="Прямоугольник 4"/>
          <p:cNvSpPr/>
          <p:nvPr/>
        </p:nvSpPr>
        <p:spPr>
          <a:xfrm>
            <a:off x="2857488" y="6215082"/>
            <a:ext cx="3437159" cy="369332"/>
          </a:xfrm>
          <a:prstGeom prst="rect">
            <a:avLst/>
          </a:prstGeom>
        </p:spPr>
        <p:txBody>
          <a:bodyPr wrap="none">
            <a:spAutoFit/>
          </a:bodyPr>
          <a:lstStyle/>
          <a:p>
            <a:r>
              <a:rPr lang="ru-RU" dirty="0" smtClean="0"/>
              <a:t>Карта схема «Битва на Калке»</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a:hlinkClick r:id="" action="ppaction://noaction" highlightClick="1"/>
          </p:cNvPr>
          <p:cNvSpPr>
            <a:spLocks noChangeArrowheads="1"/>
          </p:cNvSpPr>
          <p:nvPr/>
        </p:nvSpPr>
        <p:spPr bwMode="auto">
          <a:xfrm>
            <a:off x="1547813" y="6391275"/>
            <a:ext cx="1042987" cy="466725"/>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2054" name="Picture 6"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t="1123" b="1880"/>
          <a:stretch>
            <a:fillRect/>
          </a:stretch>
        </p:blipFill>
        <p:spPr bwMode="auto">
          <a:xfrm>
            <a:off x="0" y="0"/>
            <a:ext cx="9144000" cy="6308725"/>
          </a:xfrm>
          <a:prstGeom prst="rect">
            <a:avLst/>
          </a:prstGeom>
          <a:noFill/>
          <a:extLst>
            <a:ext uri="{909E8E84-426E-40DD-AFC4-6F175D3DCCD1}">
              <a14:hiddenFill xmlns:a14="http://schemas.microsoft.com/office/drawing/2010/main">
                <a:solidFill>
                  <a:srgbClr val="FFFFFF"/>
                </a:solidFill>
              </a14:hiddenFill>
            </a:ext>
          </a:extLst>
        </p:spPr>
      </p:pic>
      <p:sp>
        <p:nvSpPr>
          <p:cNvPr id="2055" name="AutoShape 7"/>
          <p:cNvSpPr>
            <a:spLocks noChangeArrowheads="1"/>
          </p:cNvSpPr>
          <p:nvPr/>
        </p:nvSpPr>
        <p:spPr bwMode="auto">
          <a:xfrm rot="-1497549">
            <a:off x="3903663" y="2655888"/>
            <a:ext cx="4024312" cy="2519362"/>
          </a:xfrm>
          <a:prstGeom prst="rightArrowCallout">
            <a:avLst>
              <a:gd name="adj1" fmla="val 10824"/>
              <a:gd name="adj2" fmla="val 9523"/>
              <a:gd name="adj3" fmla="val 31673"/>
              <a:gd name="adj4" fmla="val 66667"/>
            </a:avLst>
          </a:prstGeom>
          <a:solidFill>
            <a:srgbClr val="FF0000">
              <a:alpha val="19000"/>
            </a:srgbClr>
          </a:solidFill>
          <a:ln w="38100" cap="rnd">
            <a:solidFill>
              <a:srgbClr val="CC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6" name="Rectangle 8"/>
          <p:cNvSpPr>
            <a:spLocks noChangeArrowheads="1"/>
          </p:cNvSpPr>
          <p:nvPr/>
        </p:nvSpPr>
        <p:spPr bwMode="auto">
          <a:xfrm rot="16200000">
            <a:off x="323056" y="4580732"/>
            <a:ext cx="1800225" cy="792162"/>
          </a:xfrm>
          <a:prstGeom prst="rect">
            <a:avLst/>
          </a:prstGeom>
          <a:noFill/>
          <a:ln w="114300" cmpd="tri">
            <a:pattFill prst="sphere">
              <a:fgClr>
                <a:srgbClr val="CC0000"/>
              </a:fgClr>
              <a:bgClr>
                <a:schemeClr val="bg2"/>
              </a:bgClr>
            </a:pattFill>
            <a:miter lim="800000"/>
            <a:headEnd/>
            <a:tailEnd/>
          </a:ln>
          <a:effectLst/>
          <a:extLst>
            <a:ext uri="{909E8E84-426E-40DD-AFC4-6F175D3DCCD1}">
              <a14:hiddenFill xmlns:a14="http://schemas.microsoft.com/office/drawing/2010/main">
                <a:solidFill>
                  <a:srgbClr val="F7A7A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Freeform 9"/>
          <p:cNvSpPr>
            <a:spLocks/>
          </p:cNvSpPr>
          <p:nvPr/>
        </p:nvSpPr>
        <p:spPr bwMode="auto">
          <a:xfrm>
            <a:off x="2628900" y="3419475"/>
            <a:ext cx="3313113" cy="296863"/>
          </a:xfrm>
          <a:custGeom>
            <a:avLst/>
            <a:gdLst>
              <a:gd name="T0" fmla="*/ 2087 w 2087"/>
              <a:gd name="T1" fmla="*/ 187 h 187"/>
              <a:gd name="T2" fmla="*/ 1658 w 2087"/>
              <a:gd name="T3" fmla="*/ 0 h 187"/>
              <a:gd name="T4" fmla="*/ 0 w 2087"/>
              <a:gd name="T5" fmla="*/ 97 h 187"/>
            </a:gdLst>
            <a:ahLst/>
            <a:cxnLst>
              <a:cxn ang="0">
                <a:pos x="T0" y="T1"/>
              </a:cxn>
              <a:cxn ang="0">
                <a:pos x="T2" y="T3"/>
              </a:cxn>
              <a:cxn ang="0">
                <a:pos x="T4" y="T5"/>
              </a:cxn>
            </a:cxnLst>
            <a:rect l="0" t="0" r="r" b="b"/>
            <a:pathLst>
              <a:path w="2087" h="187">
                <a:moveTo>
                  <a:pt x="2087" y="187"/>
                </a:moveTo>
                <a:lnTo>
                  <a:pt x="1658" y="0"/>
                </a:lnTo>
                <a:lnTo>
                  <a:pt x="0" y="97"/>
                </a:lnTo>
              </a:path>
            </a:pathLst>
          </a:custGeom>
          <a:noFill/>
          <a:ln w="28575" cap="flat" cmpd="sng">
            <a:solidFill>
              <a:srgbClr val="CC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8" name="Freeform 10"/>
          <p:cNvSpPr>
            <a:spLocks/>
          </p:cNvSpPr>
          <p:nvPr/>
        </p:nvSpPr>
        <p:spPr bwMode="auto">
          <a:xfrm>
            <a:off x="2557463" y="3717925"/>
            <a:ext cx="2376487" cy="576263"/>
          </a:xfrm>
          <a:custGeom>
            <a:avLst/>
            <a:gdLst>
              <a:gd name="T0" fmla="*/ 1497 w 1497"/>
              <a:gd name="T1" fmla="*/ 363 h 363"/>
              <a:gd name="T2" fmla="*/ 1119 w 1497"/>
              <a:gd name="T3" fmla="*/ 71 h 363"/>
              <a:gd name="T4" fmla="*/ 0 w 1497"/>
              <a:gd name="T5" fmla="*/ 0 h 363"/>
            </a:gdLst>
            <a:ahLst/>
            <a:cxnLst>
              <a:cxn ang="0">
                <a:pos x="T0" y="T1"/>
              </a:cxn>
              <a:cxn ang="0">
                <a:pos x="T2" y="T3"/>
              </a:cxn>
              <a:cxn ang="0">
                <a:pos x="T4" y="T5"/>
              </a:cxn>
            </a:cxnLst>
            <a:rect l="0" t="0" r="r" b="b"/>
            <a:pathLst>
              <a:path w="1497" h="363">
                <a:moveTo>
                  <a:pt x="1497" y="363"/>
                </a:moveTo>
                <a:lnTo>
                  <a:pt x="1119" y="71"/>
                </a:lnTo>
                <a:lnTo>
                  <a:pt x="0" y="0"/>
                </a:lnTo>
              </a:path>
            </a:pathLst>
          </a:custGeom>
          <a:noFill/>
          <a:ln w="28575" cap="rnd" cmpd="sng">
            <a:solidFill>
              <a:srgbClr val="CC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59" name="Line 11"/>
          <p:cNvSpPr>
            <a:spLocks noChangeShapeType="1"/>
          </p:cNvSpPr>
          <p:nvPr/>
        </p:nvSpPr>
        <p:spPr bwMode="auto">
          <a:xfrm flipH="1">
            <a:off x="2339975" y="4724400"/>
            <a:ext cx="1800225" cy="0"/>
          </a:xfrm>
          <a:prstGeom prst="line">
            <a:avLst/>
          </a:prstGeom>
          <a:noFill/>
          <a:ln w="28575" cap="rnd">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60" name="Line 12"/>
          <p:cNvSpPr>
            <a:spLocks noChangeShapeType="1"/>
          </p:cNvSpPr>
          <p:nvPr/>
        </p:nvSpPr>
        <p:spPr bwMode="auto">
          <a:xfrm flipH="1" flipV="1">
            <a:off x="1331913" y="1844675"/>
            <a:ext cx="1584325" cy="576263"/>
          </a:xfrm>
          <a:prstGeom prst="line">
            <a:avLst/>
          </a:prstGeom>
          <a:noFill/>
          <a:ln w="28575" cap="rnd">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61" name="Oval 13"/>
          <p:cNvSpPr>
            <a:spLocks noChangeArrowheads="1"/>
          </p:cNvSpPr>
          <p:nvPr/>
        </p:nvSpPr>
        <p:spPr bwMode="auto">
          <a:xfrm>
            <a:off x="468313" y="3860800"/>
            <a:ext cx="1511300" cy="2232025"/>
          </a:xfrm>
          <a:prstGeom prst="ellipse">
            <a:avLst/>
          </a:prstGeom>
          <a:noFill/>
          <a:ln w="1047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062" name="Group 14"/>
          <p:cNvGrpSpPr>
            <a:grpSpLocks/>
          </p:cNvGrpSpPr>
          <p:nvPr/>
        </p:nvGrpSpPr>
        <p:grpSpPr bwMode="auto">
          <a:xfrm>
            <a:off x="5940425" y="2565400"/>
            <a:ext cx="481013" cy="2447925"/>
            <a:chOff x="3787" y="1891"/>
            <a:chExt cx="303" cy="947"/>
          </a:xfrm>
        </p:grpSpPr>
        <p:sp>
          <p:nvSpPr>
            <p:cNvPr id="2063" name="Rectangle 15"/>
            <p:cNvSpPr>
              <a:spLocks noChangeArrowheads="1"/>
            </p:cNvSpPr>
            <p:nvPr/>
          </p:nvSpPr>
          <p:spPr bwMode="auto">
            <a:xfrm rot="14722949">
              <a:off x="3465" y="2213"/>
              <a:ext cx="947" cy="303"/>
            </a:xfrm>
            <a:prstGeom prst="rect">
              <a:avLst/>
            </a:prstGeom>
            <a:solidFill>
              <a:srgbClr val="F7A7AD"/>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ru-RU"/>
            </a:p>
          </p:txBody>
        </p:sp>
        <p:sp>
          <p:nvSpPr>
            <p:cNvPr id="2064" name="Text Box 16"/>
            <p:cNvSpPr txBox="1">
              <a:spLocks noChangeArrowheads="1"/>
            </p:cNvSpPr>
            <p:nvPr/>
          </p:nvSpPr>
          <p:spPr bwMode="auto">
            <a:xfrm rot="3862278">
              <a:off x="3674" y="2264"/>
              <a:ext cx="55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b="1">
                  <a:solidFill>
                    <a:schemeClr val="bg2"/>
                  </a:solidFill>
                </a:rPr>
                <a:t>ПОЛОВЦЫ</a:t>
              </a:r>
            </a:p>
          </p:txBody>
        </p:sp>
      </p:grpSp>
      <p:grpSp>
        <p:nvGrpSpPr>
          <p:cNvPr id="2065" name="Group 17"/>
          <p:cNvGrpSpPr>
            <a:grpSpLocks/>
          </p:cNvGrpSpPr>
          <p:nvPr/>
        </p:nvGrpSpPr>
        <p:grpSpPr bwMode="auto">
          <a:xfrm>
            <a:off x="4932363" y="3429000"/>
            <a:ext cx="481012" cy="1531938"/>
            <a:chOff x="3787" y="1891"/>
            <a:chExt cx="303" cy="965"/>
          </a:xfrm>
        </p:grpSpPr>
        <p:sp>
          <p:nvSpPr>
            <p:cNvPr id="2066" name="Rectangle 18"/>
            <p:cNvSpPr>
              <a:spLocks noChangeArrowheads="1"/>
            </p:cNvSpPr>
            <p:nvPr/>
          </p:nvSpPr>
          <p:spPr bwMode="auto">
            <a:xfrm rot="14722949">
              <a:off x="3465" y="2213"/>
              <a:ext cx="947" cy="303"/>
            </a:xfrm>
            <a:prstGeom prst="rect">
              <a:avLst/>
            </a:prstGeom>
            <a:solidFill>
              <a:srgbClr val="F7A7AD"/>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ru-RU"/>
            </a:p>
          </p:txBody>
        </p:sp>
        <p:sp>
          <p:nvSpPr>
            <p:cNvPr id="2067" name="Text Box 19"/>
            <p:cNvSpPr txBox="1">
              <a:spLocks noChangeArrowheads="1"/>
            </p:cNvSpPr>
            <p:nvPr/>
          </p:nvSpPr>
          <p:spPr bwMode="auto">
            <a:xfrm rot="3862278">
              <a:off x="3493" y="2278"/>
              <a:ext cx="9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b="1">
                  <a:solidFill>
                    <a:schemeClr val="bg2"/>
                  </a:solidFill>
                </a:rPr>
                <a:t>ВОЛЫНЦЫ</a:t>
              </a:r>
            </a:p>
          </p:txBody>
        </p:sp>
      </p:grpSp>
      <p:grpSp>
        <p:nvGrpSpPr>
          <p:cNvPr id="2068" name="Group 20"/>
          <p:cNvGrpSpPr>
            <a:grpSpLocks/>
          </p:cNvGrpSpPr>
          <p:nvPr/>
        </p:nvGrpSpPr>
        <p:grpSpPr bwMode="auto">
          <a:xfrm>
            <a:off x="4067175" y="3789363"/>
            <a:ext cx="481013" cy="1514475"/>
            <a:chOff x="3787" y="1891"/>
            <a:chExt cx="303" cy="954"/>
          </a:xfrm>
        </p:grpSpPr>
        <p:sp>
          <p:nvSpPr>
            <p:cNvPr id="2069" name="Rectangle 21"/>
            <p:cNvSpPr>
              <a:spLocks noChangeArrowheads="1"/>
            </p:cNvSpPr>
            <p:nvPr/>
          </p:nvSpPr>
          <p:spPr bwMode="auto">
            <a:xfrm rot="14722949">
              <a:off x="3465" y="2213"/>
              <a:ext cx="947" cy="303"/>
            </a:xfrm>
            <a:prstGeom prst="rect">
              <a:avLst/>
            </a:prstGeom>
            <a:solidFill>
              <a:srgbClr val="F7A7AD"/>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ru-RU"/>
            </a:p>
          </p:txBody>
        </p:sp>
        <p:sp>
          <p:nvSpPr>
            <p:cNvPr id="2070" name="Text Box 22"/>
            <p:cNvSpPr txBox="1">
              <a:spLocks noChangeArrowheads="1"/>
            </p:cNvSpPr>
            <p:nvPr/>
          </p:nvSpPr>
          <p:spPr bwMode="auto">
            <a:xfrm rot="3862278">
              <a:off x="3497" y="2273"/>
              <a:ext cx="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a:solidFill>
                    <a:schemeClr val="bg2"/>
                  </a:solidFill>
                </a:rPr>
                <a:t>ГАЛИЧАНЕ</a:t>
              </a:r>
            </a:p>
          </p:txBody>
        </p:sp>
      </p:grpSp>
      <p:grpSp>
        <p:nvGrpSpPr>
          <p:cNvPr id="2071" name="Group 23"/>
          <p:cNvGrpSpPr>
            <a:grpSpLocks/>
          </p:cNvGrpSpPr>
          <p:nvPr/>
        </p:nvGrpSpPr>
        <p:grpSpPr bwMode="auto">
          <a:xfrm rot="16480210">
            <a:off x="2963862" y="1581151"/>
            <a:ext cx="481013" cy="1871662"/>
            <a:chOff x="4652" y="2376"/>
            <a:chExt cx="303" cy="1179"/>
          </a:xfrm>
        </p:grpSpPr>
        <p:sp>
          <p:nvSpPr>
            <p:cNvPr id="2072" name="Rectangle 24"/>
            <p:cNvSpPr>
              <a:spLocks noChangeArrowheads="1"/>
            </p:cNvSpPr>
            <p:nvPr/>
          </p:nvSpPr>
          <p:spPr bwMode="auto">
            <a:xfrm rot="14722949">
              <a:off x="4214" y="2814"/>
              <a:ext cx="1179" cy="303"/>
            </a:xfrm>
            <a:prstGeom prst="rect">
              <a:avLst/>
            </a:prstGeom>
            <a:solidFill>
              <a:srgbClr val="F7A7AD"/>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p>
          </p:txBody>
        </p:sp>
        <p:sp>
          <p:nvSpPr>
            <p:cNvPr id="2073" name="Text Box 25"/>
            <p:cNvSpPr txBox="1">
              <a:spLocks noChangeArrowheads="1"/>
            </p:cNvSpPr>
            <p:nvPr/>
          </p:nvSpPr>
          <p:spPr bwMode="auto">
            <a:xfrm rot="3862278">
              <a:off x="4229" y="2852"/>
              <a:ext cx="11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b="1">
                  <a:solidFill>
                    <a:schemeClr val="bg2"/>
                  </a:solidFill>
                </a:rPr>
                <a:t>ЧЕРНИГОВЦЫ</a:t>
              </a:r>
            </a:p>
          </p:txBody>
        </p:sp>
      </p:grpSp>
      <p:grpSp>
        <p:nvGrpSpPr>
          <p:cNvPr id="2074" name="Group 26"/>
          <p:cNvGrpSpPr>
            <a:grpSpLocks/>
          </p:cNvGrpSpPr>
          <p:nvPr/>
        </p:nvGrpSpPr>
        <p:grpSpPr bwMode="auto">
          <a:xfrm rot="1476735">
            <a:off x="971550" y="4221163"/>
            <a:ext cx="481013" cy="1516062"/>
            <a:chOff x="3787" y="1891"/>
            <a:chExt cx="303" cy="955"/>
          </a:xfrm>
        </p:grpSpPr>
        <p:sp>
          <p:nvSpPr>
            <p:cNvPr id="2075" name="Rectangle 27"/>
            <p:cNvSpPr>
              <a:spLocks noChangeArrowheads="1"/>
            </p:cNvSpPr>
            <p:nvPr/>
          </p:nvSpPr>
          <p:spPr bwMode="auto">
            <a:xfrm rot="14722949">
              <a:off x="3465" y="2213"/>
              <a:ext cx="947" cy="303"/>
            </a:xfrm>
            <a:prstGeom prst="rect">
              <a:avLst/>
            </a:prstGeom>
            <a:solidFill>
              <a:srgbClr val="F7A7AD"/>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ru-RU"/>
            </a:p>
          </p:txBody>
        </p:sp>
        <p:sp>
          <p:nvSpPr>
            <p:cNvPr id="2076" name="Text Box 28"/>
            <p:cNvSpPr txBox="1">
              <a:spLocks noChangeArrowheads="1"/>
            </p:cNvSpPr>
            <p:nvPr/>
          </p:nvSpPr>
          <p:spPr bwMode="auto">
            <a:xfrm rot="3862278">
              <a:off x="3496" y="2274"/>
              <a:ext cx="9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a:solidFill>
                    <a:schemeClr val="bg2"/>
                  </a:solidFill>
                </a:rPr>
                <a:t>КИЕВЛЯНЕ</a:t>
              </a:r>
            </a:p>
          </p:txBody>
        </p:sp>
      </p:grpSp>
      <p:sp>
        <p:nvSpPr>
          <p:cNvPr id="2077" name="AutoShape 29"/>
          <p:cNvSpPr>
            <a:spLocks noChangeArrowheads="1"/>
          </p:cNvSpPr>
          <p:nvPr/>
        </p:nvSpPr>
        <p:spPr bwMode="auto">
          <a:xfrm rot="9282916">
            <a:off x="6407150" y="3259138"/>
            <a:ext cx="1544638" cy="2682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8B1ED"/>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78" name="AutoShape 30"/>
          <p:cNvSpPr>
            <a:spLocks noChangeArrowheads="1"/>
          </p:cNvSpPr>
          <p:nvPr/>
        </p:nvSpPr>
        <p:spPr bwMode="auto">
          <a:xfrm rot="9282916">
            <a:off x="5364163" y="3716338"/>
            <a:ext cx="1481137"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8B1ED"/>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079" name="Group 31"/>
          <p:cNvGrpSpPr>
            <a:grpSpLocks/>
          </p:cNvGrpSpPr>
          <p:nvPr/>
        </p:nvGrpSpPr>
        <p:grpSpPr bwMode="auto">
          <a:xfrm>
            <a:off x="7885113" y="1628775"/>
            <a:ext cx="574675" cy="2592388"/>
            <a:chOff x="5174" y="1249"/>
            <a:chExt cx="380" cy="898"/>
          </a:xfrm>
        </p:grpSpPr>
        <p:sp>
          <p:nvSpPr>
            <p:cNvPr id="2080" name="Rectangle 32"/>
            <p:cNvSpPr>
              <a:spLocks noChangeArrowheads="1"/>
            </p:cNvSpPr>
            <p:nvPr/>
          </p:nvSpPr>
          <p:spPr bwMode="auto">
            <a:xfrm rot="14722949">
              <a:off x="4915" y="1508"/>
              <a:ext cx="898" cy="380"/>
            </a:xfrm>
            <a:prstGeom prst="rect">
              <a:avLst/>
            </a:prstGeom>
            <a:solidFill>
              <a:srgbClr val="B8B1ED"/>
            </a:soli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81" name="Text Box 33"/>
            <p:cNvSpPr txBox="1">
              <a:spLocks noChangeArrowheads="1"/>
            </p:cNvSpPr>
            <p:nvPr/>
          </p:nvSpPr>
          <p:spPr bwMode="auto">
            <a:xfrm rot="3889026">
              <a:off x="5116" y="1531"/>
              <a:ext cx="40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b="1">
                  <a:solidFill>
                    <a:schemeClr val="bg2"/>
                  </a:solidFill>
                </a:rPr>
                <a:t>ТАТАРЫ</a:t>
              </a:r>
            </a:p>
          </p:txBody>
        </p:sp>
      </p:grpSp>
      <p:sp>
        <p:nvSpPr>
          <p:cNvPr id="2082" name="AutoShape 34"/>
          <p:cNvSpPr>
            <a:spLocks noChangeArrowheads="1"/>
          </p:cNvSpPr>
          <p:nvPr/>
        </p:nvSpPr>
        <p:spPr bwMode="auto">
          <a:xfrm rot="9282916">
            <a:off x="4448175" y="4132263"/>
            <a:ext cx="1050925"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8B1ED"/>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83" name="AutoShape 35"/>
          <p:cNvSpPr>
            <a:spLocks noChangeArrowheads="1"/>
          </p:cNvSpPr>
          <p:nvPr/>
        </p:nvSpPr>
        <p:spPr bwMode="auto">
          <a:xfrm rot="12083997">
            <a:off x="3429000" y="2727325"/>
            <a:ext cx="133985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8B1ED"/>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84" name="Rectangle 36"/>
          <p:cNvSpPr>
            <a:spLocks noChangeArrowheads="1"/>
          </p:cNvSpPr>
          <p:nvPr/>
        </p:nvSpPr>
        <p:spPr bwMode="auto">
          <a:xfrm rot="-3423005">
            <a:off x="4379119" y="2951957"/>
            <a:ext cx="1225550" cy="576262"/>
          </a:xfrm>
          <a:prstGeom prst="rect">
            <a:avLst/>
          </a:prstGeom>
          <a:solidFill>
            <a:srgbClr val="B8B1ED"/>
          </a:soli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85" name="Rectangle 37"/>
          <p:cNvSpPr>
            <a:spLocks noChangeArrowheads="1"/>
          </p:cNvSpPr>
          <p:nvPr/>
        </p:nvSpPr>
        <p:spPr bwMode="auto">
          <a:xfrm rot="14722949">
            <a:off x="5053012" y="3684588"/>
            <a:ext cx="1146175" cy="641350"/>
          </a:xfrm>
          <a:prstGeom prst="rect">
            <a:avLst/>
          </a:prstGeom>
          <a:solidFill>
            <a:srgbClr val="B8B1ED"/>
          </a:soli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86" name="Line 38"/>
          <p:cNvSpPr>
            <a:spLocks noChangeShapeType="1"/>
          </p:cNvSpPr>
          <p:nvPr/>
        </p:nvSpPr>
        <p:spPr bwMode="auto">
          <a:xfrm>
            <a:off x="684213" y="4149725"/>
            <a:ext cx="1008062" cy="1584325"/>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87" name="Line 39"/>
          <p:cNvSpPr>
            <a:spLocks noChangeShapeType="1"/>
          </p:cNvSpPr>
          <p:nvPr/>
        </p:nvSpPr>
        <p:spPr bwMode="auto">
          <a:xfrm flipV="1">
            <a:off x="684213" y="4221163"/>
            <a:ext cx="1079500" cy="1512887"/>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2088"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0"/>
            <a:ext cx="4995863"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 name="Rectangle 41"/>
          <p:cNvSpPr>
            <a:spLocks noChangeArrowheads="1"/>
          </p:cNvSpPr>
          <p:nvPr/>
        </p:nvSpPr>
        <p:spPr bwMode="auto">
          <a:xfrm>
            <a:off x="6588125" y="0"/>
            <a:ext cx="255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t>Битва на реке Калке. 31 мая 1223 г. </a:t>
            </a:r>
          </a:p>
        </p:txBody>
      </p:sp>
    </p:spTree>
    <p:extLst>
      <p:ext uri="{BB962C8B-B14F-4D97-AF65-F5344CB8AC3E}">
        <p14:creationId xmlns:p14="http://schemas.microsoft.com/office/powerpoint/2010/main" val="2763127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2055"/>
                                        </p:tgtEl>
                                      </p:cBhvr>
                                    </p:animEffect>
                                    <p:set>
                                      <p:cBhvr>
                                        <p:cTn id="12" dur="1" fill="hold">
                                          <p:stCondLst>
                                            <p:cond delay="1999"/>
                                          </p:stCondLst>
                                        </p:cTn>
                                        <p:tgtEl>
                                          <p:spTgt spid="2055"/>
                                        </p:tgtEl>
                                        <p:attrNameLst>
                                          <p:attrName>style.visibility</p:attrName>
                                        </p:attrNameLst>
                                      </p:cBhvr>
                                      <p:to>
                                        <p:strVal val="hidden"/>
                                      </p:to>
                                    </p:se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2077"/>
                                        </p:tgtEl>
                                        <p:attrNameLst>
                                          <p:attrName>style.visibility</p:attrName>
                                        </p:attrNameLst>
                                      </p:cBhvr>
                                      <p:to>
                                        <p:strVal val="visible"/>
                                      </p:to>
                                    </p:set>
                                    <p:animEffect transition="in" filter="wipe(right)">
                                      <p:cBhvr>
                                        <p:cTn id="16" dur="1000"/>
                                        <p:tgtEl>
                                          <p:spTgt spid="2077"/>
                                        </p:tgtEl>
                                      </p:cBhvr>
                                    </p:animEffect>
                                  </p:childTnLst>
                                </p:cTn>
                              </p:par>
                            </p:childTnLst>
                          </p:cTn>
                        </p:par>
                        <p:par>
                          <p:cTn id="17" fill="hold" nodeType="afterGroup">
                            <p:stCondLst>
                              <p:cond delay="3000"/>
                            </p:stCondLst>
                            <p:childTnLst>
                              <p:par>
                                <p:cTn id="18" presetID="0" presetClass="path" presetSubtype="0" fill="hold" nodeType="afterEffect">
                                  <p:stCondLst>
                                    <p:cond delay="0"/>
                                  </p:stCondLst>
                                  <p:childTnLst>
                                    <p:animMotion origin="layout" path="M -0.00382 -0.01364 L -0.16528 0.09135 " pathEditMode="relative" rAng="0" ptsTypes="AA">
                                      <p:cBhvr>
                                        <p:cTn id="19" dur="2000" fill="hold"/>
                                        <p:tgtEl>
                                          <p:spTgt spid="2079"/>
                                        </p:tgtEl>
                                        <p:attrNameLst>
                                          <p:attrName>ppt_x</p:attrName>
                                          <p:attrName>ppt_y</p:attrName>
                                        </p:attrNameLst>
                                      </p:cBhvr>
                                      <p:rCtr x="-8073" y="5250"/>
                                    </p:animMotion>
                                  </p:childTnLst>
                                </p:cTn>
                              </p:par>
                              <p:par>
                                <p:cTn id="20" presetID="22" presetClass="exit" presetSubtype="2" fill="hold" grpId="1" nodeType="withEffect">
                                  <p:stCondLst>
                                    <p:cond delay="0"/>
                                  </p:stCondLst>
                                  <p:childTnLst>
                                    <p:animEffect transition="out" filter="wipe(right)">
                                      <p:cBhvr>
                                        <p:cTn id="21" dur="2000"/>
                                        <p:tgtEl>
                                          <p:spTgt spid="2077"/>
                                        </p:tgtEl>
                                      </p:cBhvr>
                                    </p:animEffect>
                                    <p:set>
                                      <p:cBhvr>
                                        <p:cTn id="22" dur="1" fill="hold">
                                          <p:stCondLst>
                                            <p:cond delay="1999"/>
                                          </p:stCondLst>
                                        </p:cTn>
                                        <p:tgtEl>
                                          <p:spTgt spid="2077"/>
                                        </p:tgtEl>
                                        <p:attrNameLst>
                                          <p:attrName>style.visibility</p:attrName>
                                        </p:attrNameLst>
                                      </p:cBhvr>
                                      <p:to>
                                        <p:strVal val="hidden"/>
                                      </p:to>
                                    </p:set>
                                  </p:childTnLst>
                                </p:cTn>
                              </p:par>
                            </p:childTnLst>
                          </p:cTn>
                        </p:par>
                        <p:par>
                          <p:cTn id="23" fill="hold" nodeType="afterGroup">
                            <p:stCondLst>
                              <p:cond delay="5000"/>
                            </p:stCondLst>
                            <p:childTnLst>
                              <p:par>
                                <p:cTn id="24" presetID="9" presetClass="exit" presetSubtype="0" fill="hold" nodeType="afterEffect">
                                  <p:stCondLst>
                                    <p:cond delay="1500"/>
                                  </p:stCondLst>
                                  <p:childTnLst>
                                    <p:animEffect transition="out" filter="dissolve">
                                      <p:cBhvr>
                                        <p:cTn id="25" dur="2000"/>
                                        <p:tgtEl>
                                          <p:spTgt spid="2062"/>
                                        </p:tgtEl>
                                      </p:cBhvr>
                                    </p:animEffect>
                                    <p:set>
                                      <p:cBhvr>
                                        <p:cTn id="26" dur="1" fill="hold">
                                          <p:stCondLst>
                                            <p:cond delay="1999"/>
                                          </p:stCondLst>
                                        </p:cTn>
                                        <p:tgtEl>
                                          <p:spTgt spid="2062"/>
                                        </p:tgtEl>
                                        <p:attrNameLst>
                                          <p:attrName>style.visibility</p:attrName>
                                        </p:attrNameLst>
                                      </p:cBhvr>
                                      <p:to>
                                        <p:strVal val="hidden"/>
                                      </p:to>
                                    </p:set>
                                  </p:childTnLst>
                                </p:cTn>
                              </p:par>
                              <p:par>
                                <p:cTn id="27" presetID="22" presetClass="entr" presetSubtype="2" fill="hold" grpId="0" nodeType="withEffect">
                                  <p:stCondLst>
                                    <p:cond delay="1500"/>
                                  </p:stCondLst>
                                  <p:childTnLst>
                                    <p:set>
                                      <p:cBhvr>
                                        <p:cTn id="28" dur="1" fill="hold">
                                          <p:stCondLst>
                                            <p:cond delay="0"/>
                                          </p:stCondLst>
                                        </p:cTn>
                                        <p:tgtEl>
                                          <p:spTgt spid="2057"/>
                                        </p:tgtEl>
                                        <p:attrNameLst>
                                          <p:attrName>style.visibility</p:attrName>
                                        </p:attrNameLst>
                                      </p:cBhvr>
                                      <p:to>
                                        <p:strVal val="visible"/>
                                      </p:to>
                                    </p:set>
                                    <p:animEffect transition="in" filter="wipe(right)">
                                      <p:cBhvr>
                                        <p:cTn id="29" dur="2000"/>
                                        <p:tgtEl>
                                          <p:spTgt spid="2057"/>
                                        </p:tgtEl>
                                      </p:cBhvr>
                                    </p:animEffect>
                                  </p:childTnLst>
                                </p:cTn>
                              </p:par>
                            </p:childTnLst>
                          </p:cTn>
                        </p:par>
                        <p:par>
                          <p:cTn id="30" fill="hold" nodeType="afterGroup">
                            <p:stCondLst>
                              <p:cond delay="8500"/>
                            </p:stCondLst>
                            <p:childTnLst>
                              <p:par>
                                <p:cTn id="31" presetID="10" presetClass="exit" presetSubtype="0" fill="hold" grpId="1" nodeType="afterEffect">
                                  <p:stCondLst>
                                    <p:cond delay="0"/>
                                  </p:stCondLst>
                                  <p:childTnLst>
                                    <p:animEffect transition="out" filter="fade">
                                      <p:cBhvr>
                                        <p:cTn id="32" dur="500"/>
                                        <p:tgtEl>
                                          <p:spTgt spid="2057"/>
                                        </p:tgtEl>
                                      </p:cBhvr>
                                    </p:animEffect>
                                    <p:set>
                                      <p:cBhvr>
                                        <p:cTn id="33" dur="1" fill="hold">
                                          <p:stCondLst>
                                            <p:cond delay="499"/>
                                          </p:stCondLst>
                                        </p:cTn>
                                        <p:tgtEl>
                                          <p:spTgt spid="2057"/>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078"/>
                                        </p:tgtEl>
                                        <p:attrNameLst>
                                          <p:attrName>style.visibility</p:attrName>
                                        </p:attrNameLst>
                                      </p:cBhvr>
                                      <p:to>
                                        <p:strVal val="visible"/>
                                      </p:to>
                                    </p:set>
                                    <p:animEffect transition="in" filter="wipe(right)">
                                      <p:cBhvr>
                                        <p:cTn id="38" dur="1000"/>
                                        <p:tgtEl>
                                          <p:spTgt spid="2078"/>
                                        </p:tgtEl>
                                      </p:cBhvr>
                                    </p:animEffect>
                                  </p:childTnLst>
                                </p:cTn>
                              </p:par>
                            </p:childTnLst>
                          </p:cTn>
                        </p:par>
                        <p:par>
                          <p:cTn id="39" fill="hold" nodeType="afterGroup">
                            <p:stCondLst>
                              <p:cond delay="1000"/>
                            </p:stCondLst>
                            <p:childTnLst>
                              <p:par>
                                <p:cTn id="40" presetID="0" presetClass="path" presetSubtype="0" accel="50000" decel="50000" fill="hold" nodeType="afterEffect">
                                  <p:stCondLst>
                                    <p:cond delay="0"/>
                                  </p:stCondLst>
                                  <p:childTnLst>
                                    <p:animMotion origin="layout" path="M -0.16528 0.09135 L -0.27552 0.1649 " pathEditMode="relative" rAng="0" ptsTypes="AA">
                                      <p:cBhvr>
                                        <p:cTn id="41" dur="2000" fill="hold"/>
                                        <p:tgtEl>
                                          <p:spTgt spid="2079"/>
                                        </p:tgtEl>
                                        <p:attrNameLst>
                                          <p:attrName>ppt_x</p:attrName>
                                          <p:attrName>ppt_y</p:attrName>
                                        </p:attrNameLst>
                                      </p:cBhvr>
                                      <p:rCtr x="-5521" y="3677"/>
                                    </p:animMotion>
                                  </p:childTnLst>
                                </p:cTn>
                              </p:par>
                              <p:par>
                                <p:cTn id="42" presetID="22" presetClass="exit" presetSubtype="2" fill="hold" grpId="1" nodeType="withEffect">
                                  <p:stCondLst>
                                    <p:cond delay="0"/>
                                  </p:stCondLst>
                                  <p:childTnLst>
                                    <p:animEffect transition="out" filter="wipe(right)">
                                      <p:cBhvr>
                                        <p:cTn id="43" dur="2000"/>
                                        <p:tgtEl>
                                          <p:spTgt spid="2078"/>
                                        </p:tgtEl>
                                      </p:cBhvr>
                                    </p:animEffect>
                                    <p:set>
                                      <p:cBhvr>
                                        <p:cTn id="44" dur="1" fill="hold">
                                          <p:stCondLst>
                                            <p:cond delay="1999"/>
                                          </p:stCondLst>
                                        </p:cTn>
                                        <p:tgtEl>
                                          <p:spTgt spid="2078"/>
                                        </p:tgtEl>
                                        <p:attrNameLst>
                                          <p:attrName>style.visibility</p:attrName>
                                        </p:attrNameLst>
                                      </p:cBhvr>
                                      <p:to>
                                        <p:strVal val="hidden"/>
                                      </p:to>
                                    </p:set>
                                  </p:childTnLst>
                                </p:cTn>
                              </p:par>
                            </p:childTnLst>
                          </p:cTn>
                        </p:par>
                        <p:par>
                          <p:cTn id="45" fill="hold" nodeType="afterGroup">
                            <p:stCondLst>
                              <p:cond delay="3000"/>
                            </p:stCondLst>
                            <p:childTnLst>
                              <p:par>
                                <p:cTn id="46" presetID="9" presetClass="exit" presetSubtype="0" fill="hold" nodeType="afterEffect">
                                  <p:stCondLst>
                                    <p:cond delay="1500"/>
                                  </p:stCondLst>
                                  <p:childTnLst>
                                    <p:animEffect transition="out" filter="dissolve">
                                      <p:cBhvr>
                                        <p:cTn id="47" dur="2000"/>
                                        <p:tgtEl>
                                          <p:spTgt spid="2065"/>
                                        </p:tgtEl>
                                      </p:cBhvr>
                                    </p:animEffect>
                                    <p:set>
                                      <p:cBhvr>
                                        <p:cTn id="48" dur="1" fill="hold">
                                          <p:stCondLst>
                                            <p:cond delay="1999"/>
                                          </p:stCondLst>
                                        </p:cTn>
                                        <p:tgtEl>
                                          <p:spTgt spid="2065"/>
                                        </p:tgtEl>
                                        <p:attrNameLst>
                                          <p:attrName>style.visibility</p:attrName>
                                        </p:attrNameLst>
                                      </p:cBhvr>
                                      <p:to>
                                        <p:strVal val="hidden"/>
                                      </p:to>
                                    </p:set>
                                  </p:childTnLst>
                                </p:cTn>
                              </p:par>
                              <p:par>
                                <p:cTn id="49" presetID="22" presetClass="entr" presetSubtype="2" fill="hold" grpId="0" nodeType="withEffect">
                                  <p:stCondLst>
                                    <p:cond delay="1500"/>
                                  </p:stCondLst>
                                  <p:childTnLst>
                                    <p:set>
                                      <p:cBhvr>
                                        <p:cTn id="50" dur="1" fill="hold">
                                          <p:stCondLst>
                                            <p:cond delay="0"/>
                                          </p:stCondLst>
                                        </p:cTn>
                                        <p:tgtEl>
                                          <p:spTgt spid="2058"/>
                                        </p:tgtEl>
                                        <p:attrNameLst>
                                          <p:attrName>style.visibility</p:attrName>
                                        </p:attrNameLst>
                                      </p:cBhvr>
                                      <p:to>
                                        <p:strVal val="visible"/>
                                      </p:to>
                                    </p:set>
                                    <p:animEffect transition="in" filter="wipe(right)">
                                      <p:cBhvr>
                                        <p:cTn id="51" dur="2000"/>
                                        <p:tgtEl>
                                          <p:spTgt spid="2058"/>
                                        </p:tgtEl>
                                      </p:cBhvr>
                                    </p:animEffect>
                                  </p:childTnLst>
                                </p:cTn>
                              </p:par>
                            </p:childTnLst>
                          </p:cTn>
                        </p:par>
                        <p:par>
                          <p:cTn id="52" fill="hold" nodeType="afterGroup">
                            <p:stCondLst>
                              <p:cond delay="6500"/>
                            </p:stCondLst>
                            <p:childTnLst>
                              <p:par>
                                <p:cTn id="53" presetID="10" presetClass="exit" presetSubtype="0" fill="hold" grpId="1" nodeType="afterEffect">
                                  <p:stCondLst>
                                    <p:cond delay="0"/>
                                  </p:stCondLst>
                                  <p:childTnLst>
                                    <p:animEffect transition="out" filter="fade">
                                      <p:cBhvr>
                                        <p:cTn id="54" dur="500"/>
                                        <p:tgtEl>
                                          <p:spTgt spid="2058"/>
                                        </p:tgtEl>
                                      </p:cBhvr>
                                    </p:animEffect>
                                    <p:set>
                                      <p:cBhvr>
                                        <p:cTn id="55" dur="1" fill="hold">
                                          <p:stCondLst>
                                            <p:cond delay="499"/>
                                          </p:stCondLst>
                                        </p:cTn>
                                        <p:tgtEl>
                                          <p:spTgt spid="205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xit" presetSubtype="0" fill="hold" nodeType="clickEffect">
                                  <p:stCondLst>
                                    <p:cond delay="1500"/>
                                  </p:stCondLst>
                                  <p:childTnLst>
                                    <p:animEffect transition="out" filter="fade">
                                      <p:cBhvr>
                                        <p:cTn id="59" dur="1000"/>
                                        <p:tgtEl>
                                          <p:spTgt spid="2079"/>
                                        </p:tgtEl>
                                      </p:cBhvr>
                                    </p:animEffect>
                                    <p:set>
                                      <p:cBhvr>
                                        <p:cTn id="60" dur="1" fill="hold">
                                          <p:stCondLst>
                                            <p:cond delay="999"/>
                                          </p:stCondLst>
                                        </p:cTn>
                                        <p:tgtEl>
                                          <p:spTgt spid="2079"/>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2085"/>
                                        </p:tgtEl>
                                        <p:attrNameLst>
                                          <p:attrName>style.visibility</p:attrName>
                                        </p:attrNameLst>
                                      </p:cBhvr>
                                      <p:to>
                                        <p:strVal val="visible"/>
                                      </p:to>
                                    </p:set>
                                    <p:animEffect transition="in" filter="fade">
                                      <p:cBhvr>
                                        <p:cTn id="63" dur="2000"/>
                                        <p:tgtEl>
                                          <p:spTgt spid="20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84"/>
                                        </p:tgtEl>
                                        <p:attrNameLst>
                                          <p:attrName>style.visibility</p:attrName>
                                        </p:attrNameLst>
                                      </p:cBhvr>
                                      <p:to>
                                        <p:strVal val="visible"/>
                                      </p:to>
                                    </p:set>
                                    <p:animEffect transition="in" filter="fade">
                                      <p:cBhvr>
                                        <p:cTn id="66" dur="2000"/>
                                        <p:tgtEl>
                                          <p:spTgt spid="2084"/>
                                        </p:tgtEl>
                                      </p:cBhvr>
                                    </p:animEffect>
                                  </p:childTnLst>
                                </p:cTn>
                              </p:par>
                            </p:childTnLst>
                          </p:cTn>
                        </p:par>
                        <p:par>
                          <p:cTn id="67" fill="hold" nodeType="afterGroup">
                            <p:stCondLst>
                              <p:cond delay="2500"/>
                            </p:stCondLst>
                            <p:childTnLst>
                              <p:par>
                                <p:cTn id="68" presetID="22" presetClass="entr" presetSubtype="2" fill="hold" grpId="0" nodeType="afterEffect">
                                  <p:stCondLst>
                                    <p:cond delay="0"/>
                                  </p:stCondLst>
                                  <p:childTnLst>
                                    <p:set>
                                      <p:cBhvr>
                                        <p:cTn id="69" dur="1" fill="hold">
                                          <p:stCondLst>
                                            <p:cond delay="0"/>
                                          </p:stCondLst>
                                        </p:cTn>
                                        <p:tgtEl>
                                          <p:spTgt spid="2082"/>
                                        </p:tgtEl>
                                        <p:attrNameLst>
                                          <p:attrName>style.visibility</p:attrName>
                                        </p:attrNameLst>
                                      </p:cBhvr>
                                      <p:to>
                                        <p:strVal val="visible"/>
                                      </p:to>
                                    </p:set>
                                    <p:animEffect transition="in" filter="wipe(right)">
                                      <p:cBhvr>
                                        <p:cTn id="70" dur="1000"/>
                                        <p:tgtEl>
                                          <p:spTgt spid="2082"/>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083"/>
                                        </p:tgtEl>
                                        <p:attrNameLst>
                                          <p:attrName>style.visibility</p:attrName>
                                        </p:attrNameLst>
                                      </p:cBhvr>
                                      <p:to>
                                        <p:strVal val="visible"/>
                                      </p:to>
                                    </p:set>
                                    <p:animEffect transition="in" filter="wipe(right)">
                                      <p:cBhvr>
                                        <p:cTn id="73" dur="1000"/>
                                        <p:tgtEl>
                                          <p:spTgt spid="2083"/>
                                        </p:tgtEl>
                                      </p:cBhvr>
                                    </p:animEffect>
                                  </p:childTnLst>
                                </p:cTn>
                              </p:par>
                            </p:childTnLst>
                          </p:cTn>
                        </p:par>
                        <p:par>
                          <p:cTn id="74" fill="hold" nodeType="afterGroup">
                            <p:stCondLst>
                              <p:cond delay="3500"/>
                            </p:stCondLst>
                            <p:childTnLst>
                              <p:par>
                                <p:cTn id="75" presetID="0" presetClass="path" presetSubtype="0" accel="50000" decel="50000" fill="hold" grpId="1" nodeType="afterEffect">
                                  <p:stCondLst>
                                    <p:cond delay="0"/>
                                  </p:stCondLst>
                                  <p:childTnLst>
                                    <p:animMotion origin="layout" path="M -2.77778E-7 -4.47734E-6 L -0.08663 0.05227 " pathEditMode="relative" ptsTypes="AA">
                                      <p:cBhvr>
                                        <p:cTn id="76" dur="2000" fill="hold"/>
                                        <p:tgtEl>
                                          <p:spTgt spid="2085"/>
                                        </p:tgtEl>
                                        <p:attrNameLst>
                                          <p:attrName>ppt_x</p:attrName>
                                          <p:attrName>ppt_y</p:attrName>
                                        </p:attrNameLst>
                                      </p:cBhvr>
                                    </p:animMotion>
                                  </p:childTnLst>
                                </p:cTn>
                              </p:par>
                              <p:par>
                                <p:cTn id="77" presetID="22" presetClass="exit" presetSubtype="2" fill="hold" grpId="1" nodeType="withEffect">
                                  <p:stCondLst>
                                    <p:cond delay="0"/>
                                  </p:stCondLst>
                                  <p:childTnLst>
                                    <p:animEffect transition="out" filter="wipe(right)">
                                      <p:cBhvr>
                                        <p:cTn id="78" dur="2000"/>
                                        <p:tgtEl>
                                          <p:spTgt spid="2082"/>
                                        </p:tgtEl>
                                      </p:cBhvr>
                                    </p:animEffect>
                                    <p:set>
                                      <p:cBhvr>
                                        <p:cTn id="79" dur="1" fill="hold">
                                          <p:stCondLst>
                                            <p:cond delay="1999"/>
                                          </p:stCondLst>
                                        </p:cTn>
                                        <p:tgtEl>
                                          <p:spTgt spid="2082"/>
                                        </p:tgtEl>
                                        <p:attrNameLst>
                                          <p:attrName>style.visibility</p:attrName>
                                        </p:attrNameLst>
                                      </p:cBhvr>
                                      <p:to>
                                        <p:strVal val="hidden"/>
                                      </p:to>
                                    </p:set>
                                  </p:childTnLst>
                                </p:cTn>
                              </p:par>
                              <p:par>
                                <p:cTn id="80" presetID="0" presetClass="path" presetSubtype="0" accel="50000" decel="50000" fill="hold" grpId="1" nodeType="withEffect">
                                  <p:stCondLst>
                                    <p:cond delay="0"/>
                                  </p:stCondLst>
                                  <p:childTnLst>
                                    <p:animMotion origin="layout" path="M -2.77778E-7 4.47734E-6 L -0.13386 -0.0629 " pathEditMode="relative" ptsTypes="AA">
                                      <p:cBhvr>
                                        <p:cTn id="81" dur="2000" fill="hold"/>
                                        <p:tgtEl>
                                          <p:spTgt spid="2084"/>
                                        </p:tgtEl>
                                        <p:attrNameLst>
                                          <p:attrName>ppt_x</p:attrName>
                                          <p:attrName>ppt_y</p:attrName>
                                        </p:attrNameLst>
                                      </p:cBhvr>
                                    </p:animMotion>
                                  </p:childTnLst>
                                </p:cTn>
                              </p:par>
                              <p:par>
                                <p:cTn id="82" presetID="22" presetClass="exit" presetSubtype="2" fill="hold" grpId="1" nodeType="withEffect">
                                  <p:stCondLst>
                                    <p:cond delay="0"/>
                                  </p:stCondLst>
                                  <p:childTnLst>
                                    <p:animEffect transition="out" filter="wipe(right)">
                                      <p:cBhvr>
                                        <p:cTn id="83" dur="2000"/>
                                        <p:tgtEl>
                                          <p:spTgt spid="2083"/>
                                        </p:tgtEl>
                                      </p:cBhvr>
                                    </p:animEffect>
                                    <p:set>
                                      <p:cBhvr>
                                        <p:cTn id="84" dur="1" fill="hold">
                                          <p:stCondLst>
                                            <p:cond delay="1999"/>
                                          </p:stCondLst>
                                        </p:cTn>
                                        <p:tgtEl>
                                          <p:spTgt spid="2083"/>
                                        </p:tgtEl>
                                        <p:attrNameLst>
                                          <p:attrName>style.visibility</p:attrName>
                                        </p:attrNameLst>
                                      </p:cBhvr>
                                      <p:to>
                                        <p:strVal val="hidden"/>
                                      </p:to>
                                    </p:set>
                                  </p:childTnLst>
                                </p:cTn>
                              </p:par>
                            </p:childTnLst>
                          </p:cTn>
                        </p:par>
                        <p:par>
                          <p:cTn id="85" fill="hold" nodeType="afterGroup">
                            <p:stCondLst>
                              <p:cond delay="5500"/>
                            </p:stCondLst>
                            <p:childTnLst>
                              <p:par>
                                <p:cTn id="86" presetID="9" presetClass="exit" presetSubtype="0" fill="hold" nodeType="afterEffect">
                                  <p:stCondLst>
                                    <p:cond delay="1500"/>
                                  </p:stCondLst>
                                  <p:childTnLst>
                                    <p:animEffect transition="out" filter="dissolve">
                                      <p:cBhvr>
                                        <p:cTn id="87" dur="2000"/>
                                        <p:tgtEl>
                                          <p:spTgt spid="2068"/>
                                        </p:tgtEl>
                                      </p:cBhvr>
                                    </p:animEffect>
                                    <p:set>
                                      <p:cBhvr>
                                        <p:cTn id="88" dur="1" fill="hold">
                                          <p:stCondLst>
                                            <p:cond delay="1999"/>
                                          </p:stCondLst>
                                        </p:cTn>
                                        <p:tgtEl>
                                          <p:spTgt spid="2068"/>
                                        </p:tgtEl>
                                        <p:attrNameLst>
                                          <p:attrName>style.visibility</p:attrName>
                                        </p:attrNameLst>
                                      </p:cBhvr>
                                      <p:to>
                                        <p:strVal val="hidden"/>
                                      </p:to>
                                    </p:set>
                                  </p:childTnLst>
                                </p:cTn>
                              </p:par>
                              <p:par>
                                <p:cTn id="89" presetID="9" presetClass="exit" presetSubtype="0" fill="hold" nodeType="withEffect">
                                  <p:stCondLst>
                                    <p:cond delay="1500"/>
                                  </p:stCondLst>
                                  <p:childTnLst>
                                    <p:animEffect transition="out" filter="dissolve">
                                      <p:cBhvr>
                                        <p:cTn id="90" dur="2000"/>
                                        <p:tgtEl>
                                          <p:spTgt spid="2071"/>
                                        </p:tgtEl>
                                      </p:cBhvr>
                                    </p:animEffect>
                                    <p:set>
                                      <p:cBhvr>
                                        <p:cTn id="91" dur="1" fill="hold">
                                          <p:stCondLst>
                                            <p:cond delay="1999"/>
                                          </p:stCondLst>
                                        </p:cTn>
                                        <p:tgtEl>
                                          <p:spTgt spid="2071"/>
                                        </p:tgtEl>
                                        <p:attrNameLst>
                                          <p:attrName>style.visibility</p:attrName>
                                        </p:attrNameLst>
                                      </p:cBhvr>
                                      <p:to>
                                        <p:strVal val="hidden"/>
                                      </p:to>
                                    </p:set>
                                  </p:childTnLst>
                                </p:cTn>
                              </p:par>
                              <p:par>
                                <p:cTn id="92" presetID="22" presetClass="entr" presetSubtype="2" fill="hold" grpId="0" nodeType="withEffect">
                                  <p:stCondLst>
                                    <p:cond delay="1500"/>
                                  </p:stCondLst>
                                  <p:childTnLst>
                                    <p:set>
                                      <p:cBhvr>
                                        <p:cTn id="93" dur="1" fill="hold">
                                          <p:stCondLst>
                                            <p:cond delay="0"/>
                                          </p:stCondLst>
                                        </p:cTn>
                                        <p:tgtEl>
                                          <p:spTgt spid="2059"/>
                                        </p:tgtEl>
                                        <p:attrNameLst>
                                          <p:attrName>style.visibility</p:attrName>
                                        </p:attrNameLst>
                                      </p:cBhvr>
                                      <p:to>
                                        <p:strVal val="visible"/>
                                      </p:to>
                                    </p:set>
                                    <p:animEffect transition="in" filter="wipe(right)">
                                      <p:cBhvr>
                                        <p:cTn id="94" dur="2000"/>
                                        <p:tgtEl>
                                          <p:spTgt spid="2059"/>
                                        </p:tgtEl>
                                      </p:cBhvr>
                                    </p:animEffect>
                                  </p:childTnLst>
                                </p:cTn>
                              </p:par>
                              <p:par>
                                <p:cTn id="95" presetID="22" presetClass="entr" presetSubtype="2" fill="hold" grpId="0" nodeType="withEffect">
                                  <p:stCondLst>
                                    <p:cond delay="1500"/>
                                  </p:stCondLst>
                                  <p:childTnLst>
                                    <p:set>
                                      <p:cBhvr>
                                        <p:cTn id="96" dur="1" fill="hold">
                                          <p:stCondLst>
                                            <p:cond delay="0"/>
                                          </p:stCondLst>
                                        </p:cTn>
                                        <p:tgtEl>
                                          <p:spTgt spid="2060"/>
                                        </p:tgtEl>
                                        <p:attrNameLst>
                                          <p:attrName>style.visibility</p:attrName>
                                        </p:attrNameLst>
                                      </p:cBhvr>
                                      <p:to>
                                        <p:strVal val="visible"/>
                                      </p:to>
                                    </p:set>
                                    <p:animEffect transition="in" filter="wipe(right)">
                                      <p:cBhvr>
                                        <p:cTn id="97" dur="2000"/>
                                        <p:tgtEl>
                                          <p:spTgt spid="2060"/>
                                        </p:tgtEl>
                                      </p:cBhvr>
                                    </p:animEffect>
                                  </p:childTnLst>
                                </p:cTn>
                              </p:par>
                            </p:childTnLst>
                          </p:cTn>
                        </p:par>
                        <p:par>
                          <p:cTn id="98" fill="hold" nodeType="afterGroup">
                            <p:stCondLst>
                              <p:cond delay="9000"/>
                            </p:stCondLst>
                            <p:childTnLst>
                              <p:par>
                                <p:cTn id="99" presetID="10" presetClass="exit" presetSubtype="0" fill="hold" grpId="1" nodeType="afterEffect">
                                  <p:stCondLst>
                                    <p:cond delay="0"/>
                                  </p:stCondLst>
                                  <p:childTnLst>
                                    <p:animEffect transition="out" filter="fade">
                                      <p:cBhvr>
                                        <p:cTn id="100" dur="500"/>
                                        <p:tgtEl>
                                          <p:spTgt spid="2059"/>
                                        </p:tgtEl>
                                      </p:cBhvr>
                                    </p:animEffect>
                                    <p:set>
                                      <p:cBhvr>
                                        <p:cTn id="101" dur="1" fill="hold">
                                          <p:stCondLst>
                                            <p:cond delay="499"/>
                                          </p:stCondLst>
                                        </p:cTn>
                                        <p:tgtEl>
                                          <p:spTgt spid="2059"/>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060"/>
                                        </p:tgtEl>
                                      </p:cBhvr>
                                    </p:animEffect>
                                    <p:set>
                                      <p:cBhvr>
                                        <p:cTn id="104" dur="1" fill="hold">
                                          <p:stCondLst>
                                            <p:cond delay="499"/>
                                          </p:stCondLst>
                                        </p:cTn>
                                        <p:tgtEl>
                                          <p:spTgt spid="2060"/>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0" presetClass="path" presetSubtype="0" accel="50000" decel="50000" fill="hold" grpId="2" nodeType="clickEffect">
                                  <p:stCondLst>
                                    <p:cond delay="0"/>
                                  </p:stCondLst>
                                  <p:childTnLst>
                                    <p:animMotion origin="layout" path="M -0.13385 -0.0629 L -0.35434 0.04186 " pathEditMode="relative" ptsTypes="AA">
                                      <p:cBhvr>
                                        <p:cTn id="108" dur="2000" fill="hold"/>
                                        <p:tgtEl>
                                          <p:spTgt spid="2084"/>
                                        </p:tgtEl>
                                        <p:attrNameLst>
                                          <p:attrName>ppt_x</p:attrName>
                                          <p:attrName>ppt_y</p:attrName>
                                        </p:attrNameLst>
                                      </p:cBhvr>
                                    </p:animMotion>
                                  </p:childTnLst>
                                </p:cTn>
                              </p:par>
                              <p:par>
                                <p:cTn id="109" presetID="0" presetClass="path" presetSubtype="0" accel="50000" decel="50000" fill="hold" grpId="2" nodeType="withEffect">
                                  <p:stCondLst>
                                    <p:cond delay="0"/>
                                  </p:stCondLst>
                                  <p:childTnLst>
                                    <p:animMotion origin="layout" path="M -0.08664 0.05227 L -0.34636 0.22017 " pathEditMode="relative" ptsTypes="AA">
                                      <p:cBhvr>
                                        <p:cTn id="110" dur="2000" fill="hold"/>
                                        <p:tgtEl>
                                          <p:spTgt spid="2085"/>
                                        </p:tgtEl>
                                        <p:attrNameLst>
                                          <p:attrName>ppt_x</p:attrName>
                                          <p:attrName>ppt_y</p:attrName>
                                        </p:attrNameLst>
                                      </p:cBhvr>
                                    </p:animMotion>
                                  </p:childTnLst>
                                </p:cTn>
                              </p:par>
                            </p:childTnLst>
                          </p:cTn>
                        </p:par>
                        <p:par>
                          <p:cTn id="111" fill="hold" nodeType="afterGroup">
                            <p:stCondLst>
                              <p:cond delay="2000"/>
                            </p:stCondLst>
                            <p:childTnLst>
                              <p:par>
                                <p:cTn id="112" presetID="10" presetClass="entr" presetSubtype="0" fill="hold" grpId="0" nodeType="afterEffect">
                                  <p:stCondLst>
                                    <p:cond delay="0"/>
                                  </p:stCondLst>
                                  <p:childTnLst>
                                    <p:set>
                                      <p:cBhvr>
                                        <p:cTn id="113" dur="1" fill="hold">
                                          <p:stCondLst>
                                            <p:cond delay="0"/>
                                          </p:stCondLst>
                                        </p:cTn>
                                        <p:tgtEl>
                                          <p:spTgt spid="2061"/>
                                        </p:tgtEl>
                                        <p:attrNameLst>
                                          <p:attrName>style.visibility</p:attrName>
                                        </p:attrNameLst>
                                      </p:cBhvr>
                                      <p:to>
                                        <p:strVal val="visible"/>
                                      </p:to>
                                    </p:set>
                                    <p:animEffect transition="in" filter="fade">
                                      <p:cBhvr>
                                        <p:cTn id="114" dur="2000"/>
                                        <p:tgtEl>
                                          <p:spTgt spid="206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086"/>
                                        </p:tgtEl>
                                        <p:attrNameLst>
                                          <p:attrName>style.visibility</p:attrName>
                                        </p:attrNameLst>
                                      </p:cBhvr>
                                      <p:to>
                                        <p:strVal val="visible"/>
                                      </p:to>
                                    </p:set>
                                    <p:animEffect transition="in" filter="fade">
                                      <p:cBhvr>
                                        <p:cTn id="119" dur="2000"/>
                                        <p:tgtEl>
                                          <p:spTgt spid="208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087"/>
                                        </p:tgtEl>
                                        <p:attrNameLst>
                                          <p:attrName>style.visibility</p:attrName>
                                        </p:attrNameLst>
                                      </p:cBhvr>
                                      <p:to>
                                        <p:strVal val="visible"/>
                                      </p:to>
                                    </p:set>
                                    <p:animEffect transition="in" filter="fade">
                                      <p:cBhvr>
                                        <p:cTn id="122" dur="2000"/>
                                        <p:tgtEl>
                                          <p:spTgt spid="208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nodeType="clickEffect">
                                  <p:stCondLst>
                                    <p:cond delay="0"/>
                                  </p:stCondLst>
                                  <p:childTnLst>
                                    <p:set>
                                      <p:cBhvr>
                                        <p:cTn id="126" dur="1" fill="hold">
                                          <p:stCondLst>
                                            <p:cond delay="0"/>
                                          </p:stCondLst>
                                        </p:cTn>
                                        <p:tgtEl>
                                          <p:spTgt spid="2054"/>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2056"/>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2057"/>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2058"/>
                                        </p:tgtEl>
                                        <p:attrNameLst>
                                          <p:attrName>style.visibility</p:attrName>
                                        </p:attrNameLst>
                                      </p:cBhvr>
                                      <p:to>
                                        <p:strVal val="hidden"/>
                                      </p:to>
                                    </p:set>
                                  </p:childTnLst>
                                </p:cTn>
                              </p:par>
                              <p:par>
                                <p:cTn id="133" presetID="1" presetClass="exit" presetSubtype="0" fill="hold" grpId="2" nodeType="withEffect">
                                  <p:stCondLst>
                                    <p:cond delay="0"/>
                                  </p:stCondLst>
                                  <p:childTnLst>
                                    <p:set>
                                      <p:cBhvr>
                                        <p:cTn id="134" dur="1" fill="hold">
                                          <p:stCondLst>
                                            <p:cond delay="0"/>
                                          </p:stCondLst>
                                        </p:cTn>
                                        <p:tgtEl>
                                          <p:spTgt spid="2059"/>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2060"/>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2061"/>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206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2065"/>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2068"/>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207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2074"/>
                                        </p:tgtEl>
                                        <p:attrNameLst>
                                          <p:attrName>style.visibility</p:attrName>
                                        </p:attrNameLst>
                                      </p:cBhvr>
                                      <p:to>
                                        <p:strVal val="hidden"/>
                                      </p:to>
                                    </p:set>
                                  </p:childTnLst>
                                </p:cTn>
                              </p:par>
                              <p:par>
                                <p:cTn id="149" presetID="1" presetClass="exit" presetSubtype="0" fill="hold" grpId="2" nodeType="withEffect">
                                  <p:stCondLst>
                                    <p:cond delay="0"/>
                                  </p:stCondLst>
                                  <p:childTnLst>
                                    <p:set>
                                      <p:cBhvr>
                                        <p:cTn id="150" dur="1" fill="hold">
                                          <p:stCondLst>
                                            <p:cond delay="0"/>
                                          </p:stCondLst>
                                        </p:cTn>
                                        <p:tgtEl>
                                          <p:spTgt spid="2077"/>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2078"/>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2079"/>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2082"/>
                                        </p:tgtEl>
                                        <p:attrNameLst>
                                          <p:attrName>style.visibility</p:attrName>
                                        </p:attrNameLst>
                                      </p:cBhvr>
                                      <p:to>
                                        <p:strVal val="hidden"/>
                                      </p:to>
                                    </p:set>
                                  </p:childTnLst>
                                </p:cTn>
                              </p:par>
                              <p:par>
                                <p:cTn id="157" presetID="1" presetClass="exit" presetSubtype="0" fill="hold" grpId="2" nodeType="withEffect">
                                  <p:stCondLst>
                                    <p:cond delay="0"/>
                                  </p:stCondLst>
                                  <p:childTnLst>
                                    <p:set>
                                      <p:cBhvr>
                                        <p:cTn id="158" dur="1" fill="hold">
                                          <p:stCondLst>
                                            <p:cond delay="0"/>
                                          </p:stCondLst>
                                        </p:cTn>
                                        <p:tgtEl>
                                          <p:spTgt spid="2083"/>
                                        </p:tgtEl>
                                        <p:attrNameLst>
                                          <p:attrName>style.visibility</p:attrName>
                                        </p:attrNameLst>
                                      </p:cBhvr>
                                      <p:to>
                                        <p:strVal val="hidden"/>
                                      </p:to>
                                    </p:set>
                                  </p:childTnLst>
                                </p:cTn>
                              </p:par>
                              <p:par>
                                <p:cTn id="159" presetID="1" presetClass="exit" presetSubtype="0" fill="hold" grpId="3" nodeType="withEffect">
                                  <p:stCondLst>
                                    <p:cond delay="0"/>
                                  </p:stCondLst>
                                  <p:childTnLst>
                                    <p:set>
                                      <p:cBhvr>
                                        <p:cTn id="160" dur="1" fill="hold">
                                          <p:stCondLst>
                                            <p:cond delay="0"/>
                                          </p:stCondLst>
                                        </p:cTn>
                                        <p:tgtEl>
                                          <p:spTgt spid="2084"/>
                                        </p:tgtEl>
                                        <p:attrNameLst>
                                          <p:attrName>style.visibility</p:attrName>
                                        </p:attrNameLst>
                                      </p:cBhvr>
                                      <p:to>
                                        <p:strVal val="hidden"/>
                                      </p:to>
                                    </p:set>
                                  </p:childTnLst>
                                </p:cTn>
                              </p:par>
                              <p:par>
                                <p:cTn id="161" presetID="1" presetClass="exit" presetSubtype="0" fill="hold" grpId="3" nodeType="withEffect">
                                  <p:stCondLst>
                                    <p:cond delay="0"/>
                                  </p:stCondLst>
                                  <p:childTnLst>
                                    <p:set>
                                      <p:cBhvr>
                                        <p:cTn id="162" dur="1" fill="hold">
                                          <p:stCondLst>
                                            <p:cond delay="0"/>
                                          </p:stCondLst>
                                        </p:cTn>
                                        <p:tgtEl>
                                          <p:spTgt spid="2085"/>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2086"/>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2087"/>
                                        </p:tgtEl>
                                        <p:attrNameLst>
                                          <p:attrName>style.visibility</p:attrName>
                                        </p:attrNameLst>
                                      </p:cBhvr>
                                      <p:to>
                                        <p:strVal val="hidden"/>
                                      </p:to>
                                    </p:set>
                                  </p:childTnLst>
                                </p:cTn>
                              </p:par>
                              <p:par>
                                <p:cTn id="167" presetID="1" presetClass="exit" presetSubtype="0" fill="hold" grpId="2" nodeType="withEffect">
                                  <p:stCondLst>
                                    <p:cond delay="0"/>
                                  </p:stCondLst>
                                  <p:childTnLst>
                                    <p:set>
                                      <p:cBhvr>
                                        <p:cTn id="168" dur="1" fill="hold">
                                          <p:stCondLst>
                                            <p:cond delay="0"/>
                                          </p:stCondLst>
                                        </p:cTn>
                                        <p:tgtEl>
                                          <p:spTgt spid="2055"/>
                                        </p:tgtEl>
                                        <p:attrNameLst>
                                          <p:attrName>style.visibility</p:attrName>
                                        </p:attrNameLst>
                                      </p:cBhvr>
                                      <p:to>
                                        <p:strVal val="hidden"/>
                                      </p:to>
                                    </p:set>
                                  </p:childTnLst>
                                </p:cTn>
                              </p:par>
                            </p:childTnLst>
                          </p:cTn>
                        </p:par>
                        <p:par>
                          <p:cTn id="169" fill="hold" nodeType="afterGroup">
                            <p:stCondLst>
                              <p:cond delay="0"/>
                            </p:stCondLst>
                            <p:childTnLst>
                              <p:par>
                                <p:cTn id="170" presetID="10" presetClass="entr" presetSubtype="0" fill="hold" nodeType="afterEffect">
                                  <p:stCondLst>
                                    <p:cond delay="0"/>
                                  </p:stCondLst>
                                  <p:childTnLst>
                                    <p:set>
                                      <p:cBhvr>
                                        <p:cTn id="171" dur="1" fill="hold">
                                          <p:stCondLst>
                                            <p:cond delay="0"/>
                                          </p:stCondLst>
                                        </p:cTn>
                                        <p:tgtEl>
                                          <p:spTgt spid="2088"/>
                                        </p:tgtEl>
                                        <p:attrNameLst>
                                          <p:attrName>style.visibility</p:attrName>
                                        </p:attrNameLst>
                                      </p:cBhvr>
                                      <p:to>
                                        <p:strVal val="visible"/>
                                      </p:to>
                                    </p:set>
                                    <p:animEffect transition="in" filter="fade">
                                      <p:cBhvr>
                                        <p:cTn id="172" dur="1000"/>
                                        <p:tgtEl>
                                          <p:spTgt spid="2088"/>
                                        </p:tgtEl>
                                      </p:cBhvr>
                                    </p:animEffect>
                                  </p:childTnLst>
                                </p:cTn>
                              </p:par>
                            </p:childTnLst>
                          </p:cTn>
                        </p:par>
                      </p:childTnLst>
                    </p:cTn>
                  </p:par>
                </p:childTnLst>
              </p:cTn>
              <p:nextCondLst>
                <p:cond evt="onClick" delay="0">
                  <p:tgtEl>
                    <p:spTgt spid="2053"/>
                  </p:tgtEl>
                </p:cond>
              </p:nextCondLst>
            </p:seq>
          </p:childTnLst>
        </p:cTn>
      </p:par>
    </p:tnLst>
    <p:bldLst>
      <p:bldP spid="2055" grpId="0" animBg="1"/>
      <p:bldP spid="2055" grpId="1" animBg="1"/>
      <p:bldP spid="2055" grpId="2" animBg="1"/>
      <p:bldP spid="2056" grpId="0" animBg="1"/>
      <p:bldP spid="2057" grpId="0" animBg="1"/>
      <p:bldP spid="2057" grpId="1" animBg="1"/>
      <p:bldP spid="2057" grpId="2" animBg="1"/>
      <p:bldP spid="2058" grpId="0" animBg="1"/>
      <p:bldP spid="2058" grpId="1" animBg="1"/>
      <p:bldP spid="2058" grpId="2" animBg="1"/>
      <p:bldP spid="2059" grpId="0" animBg="1"/>
      <p:bldP spid="2059" grpId="1" animBg="1"/>
      <p:bldP spid="2059" grpId="2" animBg="1"/>
      <p:bldP spid="2060" grpId="0" animBg="1"/>
      <p:bldP spid="2060" grpId="1" animBg="1"/>
      <p:bldP spid="2060" grpId="2" animBg="1"/>
      <p:bldP spid="2061" grpId="0" animBg="1"/>
      <p:bldP spid="2061" grpId="1" animBg="1"/>
      <p:bldP spid="2077" grpId="0" animBg="1"/>
      <p:bldP spid="2077" grpId="1" animBg="1"/>
      <p:bldP spid="2077" grpId="2" animBg="1"/>
      <p:bldP spid="2078" grpId="0" animBg="1"/>
      <p:bldP spid="2078" grpId="1" animBg="1"/>
      <p:bldP spid="2078" grpId="2" animBg="1"/>
      <p:bldP spid="2082" grpId="0" animBg="1"/>
      <p:bldP spid="2082" grpId="1" animBg="1"/>
      <p:bldP spid="2082" grpId="2" animBg="1"/>
      <p:bldP spid="2083" grpId="0" animBg="1"/>
      <p:bldP spid="2083" grpId="1" animBg="1"/>
      <p:bldP spid="2083" grpId="2" animBg="1"/>
      <p:bldP spid="2084" grpId="0" animBg="1"/>
      <p:bldP spid="2084" grpId="1" animBg="1"/>
      <p:bldP spid="2084" grpId="2" animBg="1"/>
      <p:bldP spid="2084" grpId="3" animBg="1"/>
      <p:bldP spid="2085" grpId="0" animBg="1"/>
      <p:bldP spid="2085" grpId="1" animBg="1"/>
      <p:bldP spid="2085" grpId="2" animBg="1"/>
      <p:bldP spid="2085" grpId="3" animBg="1"/>
      <p:bldP spid="2086" grpId="0" animBg="1"/>
      <p:bldP spid="2086" grpId="1" animBg="1"/>
      <p:bldP spid="2087" grpId="0" animBg="1"/>
      <p:bldP spid="208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1609416"/>
            <a:ext cx="7643866" cy="4962856"/>
          </a:xfrm>
        </p:spPr>
        <p:txBody>
          <a:bodyPr>
            <a:normAutofit fontScale="70000" lnSpcReduction="20000"/>
          </a:bodyPr>
          <a:lstStyle/>
          <a:p>
            <a:pPr algn="ctr"/>
            <a:r>
              <a:rPr lang="uk-UA" sz="2900" dirty="0" smtClean="0"/>
              <a:t>Розпочався запеклий бій. Росіяни билися хоробро, але половці не витримали монгольських атак і побігли, сіючи паніку серед ще не </a:t>
            </a:r>
            <a:r>
              <a:rPr lang="uk-UA" sz="2900" dirty="0" err="1" smtClean="0"/>
              <a:t>вступивших</a:t>
            </a:r>
            <a:r>
              <a:rPr lang="uk-UA" sz="2900" dirty="0" smtClean="0"/>
              <a:t> в бій російських загонів. Своїм втечею половці зім'яли дружини Мстислава Удалого.</a:t>
            </a:r>
            <a:br>
              <a:rPr lang="uk-UA" sz="2900" dirty="0" smtClean="0"/>
            </a:br>
            <a:r>
              <a:rPr lang="uk-UA" sz="2900" dirty="0" smtClean="0"/>
              <a:t/>
            </a:r>
            <a:br>
              <a:rPr lang="uk-UA" sz="2900" dirty="0" smtClean="0"/>
            </a:br>
            <a:r>
              <a:rPr lang="uk-UA" sz="2900" dirty="0" smtClean="0"/>
              <a:t>На плечах половців монголи увірвалися до табору головних сил росіян. Велика частина російського війська була перебита або захоплена в полон.</a:t>
            </a:r>
            <a:endParaRPr lang="ru-RU" sz="2900" dirty="0" smtClean="0"/>
          </a:p>
          <a:p>
            <a:pPr algn="ctr"/>
            <a:r>
              <a:rPr lang="uk-UA" sz="2900" dirty="0" smtClean="0"/>
              <a:t>Мстислав Романович Старий спостерігав з протилежного берега Калки за побиттям руських дружин, але допомоги не надав. Незабаром його військо було оточене монголами.</a:t>
            </a:r>
            <a:br>
              <a:rPr lang="uk-UA" sz="2900" dirty="0" smtClean="0"/>
            </a:br>
            <a:r>
              <a:rPr lang="uk-UA" sz="2900" dirty="0" smtClean="0"/>
              <a:t>Мстислав, огородившись тином, протягом трьох днів після битви тримав оборону, а потім пішов на угоду з </a:t>
            </a:r>
            <a:r>
              <a:rPr lang="uk-UA" sz="2900" dirty="0" err="1" smtClean="0"/>
              <a:t>Джебе</a:t>
            </a:r>
            <a:r>
              <a:rPr lang="uk-UA" sz="2900" dirty="0" smtClean="0"/>
              <a:t> і </a:t>
            </a:r>
            <a:r>
              <a:rPr lang="uk-UA" sz="2900" dirty="0" err="1" smtClean="0"/>
              <a:t>Субедаем</a:t>
            </a:r>
            <a:r>
              <a:rPr lang="uk-UA" sz="2900" dirty="0" smtClean="0"/>
              <a:t> про складання зброї та вільний відхід на Русь, як той, хто не брав участь у битві. Однак він, його військо і  князі, які йому довірились були віроломно полонені монголами і жорстоко закатовані як «з</a:t>
            </a:r>
            <a:r>
              <a:rPr lang="uk-UA" dirty="0" smtClean="0"/>
              <a:t>радники власним військам».</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srcRect/>
          <a:stretch>
            <a:fillRect/>
          </a:stretch>
        </p:blipFill>
        <p:spPr bwMode="auto">
          <a:xfrm>
            <a:off x="0" y="0"/>
            <a:ext cx="8215338" cy="6376667"/>
          </a:xfrm>
          <a:prstGeom prst="rect">
            <a:avLst/>
          </a:prstGeom>
          <a:noFill/>
          <a:ln w="9525">
            <a:noFill/>
            <a:miter lim="800000"/>
            <a:headEnd/>
            <a:tailEnd/>
          </a:ln>
          <a:effectLst/>
        </p:spPr>
      </p:pic>
      <p:sp>
        <p:nvSpPr>
          <p:cNvPr id="5" name="Прямоугольник 4"/>
          <p:cNvSpPr/>
          <p:nvPr/>
        </p:nvSpPr>
        <p:spPr>
          <a:xfrm>
            <a:off x="0" y="5934670"/>
            <a:ext cx="9144000" cy="9233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ru-RU" dirty="0" smtClean="0"/>
              <a:t>Картина Павла </a:t>
            </a:r>
            <a:r>
              <a:rPr lang="ru-RU" dirty="0" err="1" smtClean="0"/>
              <a:t>Рыженко</a:t>
            </a:r>
            <a:r>
              <a:rPr lang="ru-RU" dirty="0" smtClean="0"/>
              <a:t> «Калка», 1996. Пленение великого князя Мстислава Романовича на фоне кургана сложенного из тел русских воинов.</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uk-UA" dirty="0" smtClean="0"/>
              <a:t>Після битви в живих залишилося не більше десятої частини російського війська.</a:t>
            </a:r>
            <a:br>
              <a:rPr lang="uk-UA" dirty="0" smtClean="0"/>
            </a:br>
            <a:r>
              <a:rPr lang="uk-UA" dirty="0" smtClean="0"/>
              <a:t>З 18 князів, які брали участь у битві, додому повернулися лише дев'ять.</a:t>
            </a:r>
            <a:br>
              <a:rPr lang="uk-UA" dirty="0" smtClean="0"/>
            </a:br>
            <a:r>
              <a:rPr lang="uk-UA" dirty="0" smtClean="0"/>
              <a:t>Князі, які загинули в головному бої, при переслідуванні і в полоні (всього 12): Олександр Глібович </a:t>
            </a:r>
            <a:r>
              <a:rPr lang="uk-UA" dirty="0" err="1" smtClean="0"/>
              <a:t>Дубровицький</a:t>
            </a:r>
            <a:r>
              <a:rPr lang="uk-UA" dirty="0" smtClean="0"/>
              <a:t>, Ізяслав Володимирович Путивльський, Андрій Іванович </a:t>
            </a:r>
            <a:r>
              <a:rPr lang="uk-UA" dirty="0" err="1" smtClean="0"/>
              <a:t>Туровський</a:t>
            </a:r>
            <a:r>
              <a:rPr lang="uk-UA" dirty="0" smtClean="0"/>
              <a:t>, Мстислав Романович Старий Київський, Ізяслав </a:t>
            </a:r>
            <a:r>
              <a:rPr lang="uk-UA" dirty="0" err="1" smtClean="0"/>
              <a:t>Інгваревич</a:t>
            </a:r>
            <a:r>
              <a:rPr lang="uk-UA" dirty="0" smtClean="0"/>
              <a:t> </a:t>
            </a:r>
            <a:r>
              <a:rPr lang="uk-UA" dirty="0" err="1" smtClean="0"/>
              <a:t>Дорогобузького</a:t>
            </a:r>
            <a:r>
              <a:rPr lang="uk-UA" dirty="0" smtClean="0"/>
              <a:t>, Святослав Ярославич Канівський, Святослав Ярославич </a:t>
            </a:r>
            <a:r>
              <a:rPr lang="uk-UA" dirty="0" err="1" smtClean="0"/>
              <a:t>Яновицький</a:t>
            </a:r>
            <a:r>
              <a:rPr lang="uk-UA" dirty="0" smtClean="0"/>
              <a:t>, Ярослав Юрійович </a:t>
            </a:r>
            <a:r>
              <a:rPr lang="uk-UA" dirty="0" err="1" smtClean="0"/>
              <a:t>Неговорскій</a:t>
            </a:r>
            <a:r>
              <a:rPr lang="uk-UA" dirty="0" smtClean="0"/>
              <a:t>, Мстислав </a:t>
            </a:r>
            <a:r>
              <a:rPr lang="uk-UA" dirty="0" err="1" smtClean="0"/>
              <a:t>Святославич</a:t>
            </a:r>
            <a:r>
              <a:rPr lang="uk-UA" dirty="0" smtClean="0"/>
              <a:t> Чернігівський, його син Василь, Юрій </a:t>
            </a:r>
            <a:r>
              <a:rPr lang="uk-UA" dirty="0" err="1" smtClean="0"/>
              <a:t>Ярополкович</a:t>
            </a:r>
            <a:r>
              <a:rPr lang="uk-UA" dirty="0" smtClean="0"/>
              <a:t> </a:t>
            </a:r>
            <a:r>
              <a:rPr lang="uk-UA" dirty="0" err="1" smtClean="0"/>
              <a:t>Несвіжський</a:t>
            </a:r>
            <a:r>
              <a:rPr lang="uk-UA" dirty="0" smtClean="0"/>
              <a:t> і Святослав </a:t>
            </a:r>
            <a:r>
              <a:rPr lang="uk-UA" dirty="0" err="1" smtClean="0"/>
              <a:t>Інгваревич</a:t>
            </a:r>
            <a:r>
              <a:rPr lang="uk-UA" dirty="0" smtClean="0"/>
              <a:t> </a:t>
            </a:r>
            <a:r>
              <a:rPr lang="uk-UA" dirty="0" err="1" smtClean="0"/>
              <a:t>Шумський</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srcRect/>
          <a:stretch>
            <a:fillRect/>
          </a:stretch>
        </p:blipFill>
        <p:spPr bwMode="auto">
          <a:xfrm>
            <a:off x="0" y="214290"/>
            <a:ext cx="8217968" cy="6143668"/>
          </a:xfrm>
          <a:prstGeom prst="rect">
            <a:avLst/>
          </a:prstGeom>
          <a:noFill/>
          <a:ln w="9525">
            <a:noFill/>
            <a:miter lim="800000"/>
            <a:headEnd/>
            <a:tailEnd/>
          </a:ln>
          <a:effectLst/>
        </p:spPr>
      </p:pic>
      <p:sp>
        <p:nvSpPr>
          <p:cNvPr id="5" name="Прямоугольник 4"/>
          <p:cNvSpPr/>
          <p:nvPr/>
        </p:nvSpPr>
        <p:spPr>
          <a:xfrm>
            <a:off x="2000232" y="6211669"/>
            <a:ext cx="4572000" cy="646331"/>
          </a:xfrm>
          <a:prstGeom prst="rect">
            <a:avLst/>
          </a:prstGeom>
        </p:spPr>
        <p:txBody>
          <a:bodyPr>
            <a:spAutoFit/>
          </a:bodyPr>
          <a:lstStyle/>
          <a:p>
            <a:pPr algn="ctr"/>
            <a:r>
              <a:rPr lang="ru-RU" dirty="0" smtClean="0"/>
              <a:t>Список русских князей — участников битвы</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uk-UA" dirty="0" smtClean="0"/>
              <a:t>Монголи переслідували руських до Дніпра, знищуючи по дорозі міста і поселення (вони дійшли до Новгорода </a:t>
            </a:r>
            <a:r>
              <a:rPr lang="uk-UA" dirty="0" err="1" smtClean="0"/>
              <a:t>Святополич</a:t>
            </a:r>
            <a:r>
              <a:rPr lang="uk-UA" dirty="0" smtClean="0"/>
              <a:t> на південь від Києва). Але не зважившись увійти всередину російських лісів, монголи повернули в степ.</a:t>
            </a:r>
            <a:br>
              <a:rPr lang="uk-UA" dirty="0" smtClean="0"/>
            </a:br>
            <a:r>
              <a:rPr lang="uk-UA" dirty="0" smtClean="0"/>
              <a:t>Розгром на Калці позначив смертельну небезпеку, що нависла над Руссю.</a:t>
            </a:r>
            <a:endParaRPr lang="ru-RU" dirty="0" smtClean="0"/>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srcRect/>
          <a:stretch>
            <a:fillRect/>
          </a:stretch>
        </p:blipFill>
        <p:spPr bwMode="auto">
          <a:xfrm>
            <a:off x="3357554" y="0"/>
            <a:ext cx="4850070" cy="6858000"/>
          </a:xfrm>
          <a:prstGeom prst="rect">
            <a:avLst/>
          </a:prstGeom>
          <a:noFill/>
          <a:ln w="9525">
            <a:noFill/>
            <a:miter lim="800000"/>
            <a:headEnd/>
            <a:tailEnd/>
          </a:ln>
          <a:effectLst/>
        </p:spPr>
      </p:pic>
      <p:sp>
        <p:nvSpPr>
          <p:cNvPr id="5" name="Прямоугольник 4"/>
          <p:cNvSpPr/>
          <p:nvPr/>
        </p:nvSpPr>
        <p:spPr>
          <a:xfrm>
            <a:off x="0" y="2786058"/>
            <a:ext cx="3429008" cy="2585323"/>
          </a:xfrm>
          <a:prstGeom prst="rect">
            <a:avLst/>
          </a:prstGeom>
        </p:spPr>
        <p:txBody>
          <a:bodyPr wrap="square">
            <a:spAutoFit/>
          </a:bodyPr>
          <a:lstStyle/>
          <a:p>
            <a:pPr algn="ctr"/>
            <a:r>
              <a:rPr lang="ru-RU" dirty="0" smtClean="0"/>
              <a:t>Б. А. </a:t>
            </a:r>
            <a:r>
              <a:rPr lang="ru-RU" dirty="0" err="1" smtClean="0"/>
              <a:t>Чориков</a:t>
            </a:r>
            <a:r>
              <a:rPr lang="ru-RU" dirty="0" smtClean="0"/>
              <a:t>. Князь Галицкий Мстислав проиграв сражение при Калке спасается за Днепром </a:t>
            </a:r>
            <a:br>
              <a:rPr lang="ru-RU" dirty="0" smtClean="0"/>
            </a:br>
            <a:r>
              <a:rPr lang="ru-RU" dirty="0" smtClean="0"/>
              <a:t>« ...прибежал к Днепру и велел ладьи сжечь, а другие рассечь и оттолкнуть от берега, боясь по себе погони татар».</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srcRect/>
          <a:stretch>
            <a:fillRect/>
          </a:stretch>
        </p:blipFill>
        <p:spPr bwMode="auto">
          <a:xfrm>
            <a:off x="0" y="285728"/>
            <a:ext cx="8215338" cy="5506233"/>
          </a:xfrm>
          <a:prstGeom prst="rect">
            <a:avLst/>
          </a:prstGeom>
          <a:noFill/>
          <a:ln w="9525">
            <a:noFill/>
            <a:miter lim="800000"/>
            <a:headEnd/>
            <a:tailEnd/>
          </a:ln>
          <a:effectLst/>
        </p:spPr>
      </p:pic>
      <p:sp>
        <p:nvSpPr>
          <p:cNvPr id="5" name="Прямоугольник 4"/>
          <p:cNvSpPr/>
          <p:nvPr/>
        </p:nvSpPr>
        <p:spPr>
          <a:xfrm>
            <a:off x="1142976" y="5929330"/>
            <a:ext cx="6072230" cy="646331"/>
          </a:xfrm>
          <a:prstGeom prst="rect">
            <a:avLst/>
          </a:prstGeom>
        </p:spPr>
        <p:txBody>
          <a:bodyPr wrap="square">
            <a:spAutoFit/>
          </a:bodyPr>
          <a:lstStyle/>
          <a:p>
            <a:pPr algn="ctr"/>
            <a:r>
              <a:rPr lang="ru-RU" dirty="0" smtClean="0"/>
              <a:t>Валентин </a:t>
            </a:r>
            <a:r>
              <a:rPr lang="ru-RU" dirty="0" err="1" smtClean="0"/>
              <a:t>Тараторин.После</a:t>
            </a:r>
            <a:r>
              <a:rPr lang="ru-RU" dirty="0" smtClean="0"/>
              <a:t> битвы на Калке</a:t>
            </a:r>
            <a:br>
              <a:rPr lang="ru-RU" dirty="0" smtClean="0"/>
            </a:b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9416"/>
            <a:ext cx="7239000" cy="5034294"/>
          </a:xfrm>
        </p:spPr>
        <p:txBody>
          <a:bodyPr>
            <a:normAutofit fontScale="70000" lnSpcReduction="20000"/>
          </a:bodyPr>
          <a:lstStyle/>
          <a:p>
            <a:pPr algn="ctr"/>
            <a:r>
              <a:rPr lang="uk-UA" dirty="0" smtClean="0"/>
              <a:t>Причин поразки було декілька. За новгородським літописом перша причина - це втеча половецьких військ з поля бою. Але ще до головних причин поразки можна віднести крайню недооцінку </a:t>
            </a:r>
            <a:r>
              <a:rPr lang="uk-UA" dirty="0" err="1" smtClean="0"/>
              <a:t>татаро-монгольських</a:t>
            </a:r>
            <a:r>
              <a:rPr lang="uk-UA" dirty="0" smtClean="0"/>
              <a:t> сил, а також відсутність єдиного командування військами і як наслідок неузгодженість російських військ (не виступили деякі князі, наприклад, Володимиро-Суздальський Юрій, а Мстислав Старий хоч і виступив але своєю бездіяльністю погубив себе і своє військо).</a:t>
            </a:r>
            <a:endParaRPr lang="ru-RU" dirty="0" smtClean="0"/>
          </a:p>
          <a:p>
            <a:pPr algn="ctr"/>
            <a:r>
              <a:rPr lang="uk-UA" dirty="0" smtClean="0"/>
              <a:t>Після битви на Калці монголи звернули своїх коней на схід, прагнучи повернутися на батьківщину і доповісти про виконання поставленого завдання - про перемогу над половцями. Але на берегах Волги військо потрапило в засідку, влаштовану волзькими </a:t>
            </a:r>
            <a:r>
              <a:rPr lang="uk-UA" dirty="0" err="1" smtClean="0"/>
              <a:t>булгарами</a:t>
            </a:r>
            <a:r>
              <a:rPr lang="uk-UA" dirty="0" smtClean="0"/>
              <a:t>. Мусульмани, які ненавиділи монголів як язичників, несподівано напали на них під час переправи. Тут переможці при Калці</a:t>
            </a:r>
            <a:br>
              <a:rPr lang="uk-UA" dirty="0" smtClean="0"/>
            </a:br>
            <a:r>
              <a:rPr lang="uk-UA" dirty="0" smtClean="0"/>
              <a:t>зазнали серйозної поразки і втратили безліч людей. Ті, хто зумів переправитися через Волгу, пішли степами на схід і з'єдналися з головними силами </a:t>
            </a:r>
            <a:r>
              <a:rPr lang="uk-UA" dirty="0" err="1" smtClean="0"/>
              <a:t>Чінгісхана</a:t>
            </a:r>
            <a:r>
              <a:rPr lang="uk-UA" dirty="0" smtClean="0"/>
              <a:t>. Так закінчилася перша зустріч монголів і русичів.</a:t>
            </a:r>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7239000" cy="5786470"/>
          </a:xfrm>
        </p:spPr>
        <p:txBody>
          <a:bodyPr>
            <a:normAutofit fontScale="90000"/>
          </a:bodyPr>
          <a:lstStyle/>
          <a:p>
            <a:pPr algn="ctr"/>
            <a:r>
              <a:rPr lang="uk-UA" dirty="0" smtClean="0"/>
              <a:t>Битва на річці Калці - битва між з'єднаним російсько-половецьким військом і монгольським корпусом, що діяли в рамках походу </a:t>
            </a:r>
            <a:r>
              <a:rPr lang="uk-UA" dirty="0" err="1" smtClean="0"/>
              <a:t>Джебе</a:t>
            </a:r>
            <a:r>
              <a:rPr lang="uk-UA" dirty="0" smtClean="0"/>
              <a:t> і </a:t>
            </a:r>
            <a:r>
              <a:rPr lang="uk-UA" dirty="0" err="1" smtClean="0"/>
              <a:t>Субедей</a:t>
            </a:r>
            <a:r>
              <a:rPr lang="uk-UA" dirty="0" smtClean="0"/>
              <a:t> 1221-1224 років. Половці і основні російські сили були розбиті 31 травня 1223, через 3 дня бій закінчився повною перемогою монголів.</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Навала Батия</a:t>
            </a:r>
            <a:endParaRPr lang="ru-RU" dirty="0"/>
          </a:p>
        </p:txBody>
      </p:sp>
      <p:sp>
        <p:nvSpPr>
          <p:cNvPr id="3" name="Объект 2"/>
          <p:cNvSpPr>
            <a:spLocks noGrp="1"/>
          </p:cNvSpPr>
          <p:nvPr>
            <p:ph idx="1"/>
          </p:nvPr>
        </p:nvSpPr>
        <p:spPr/>
        <p:txBody>
          <a:bodyPr>
            <a:normAutofit fontScale="92500" lnSpcReduction="10000"/>
          </a:bodyPr>
          <a:lstStyle/>
          <a:p>
            <a:pPr algn="ctr"/>
            <a:r>
              <a:rPr lang="ru-RU" dirty="0"/>
              <a:t>..обступила </a:t>
            </a:r>
            <a:r>
              <a:rPr lang="ru-RU" dirty="0" err="1"/>
              <a:t>Київ</a:t>
            </a:r>
            <a:r>
              <a:rPr lang="ru-RU" dirty="0"/>
              <a:t> сила </a:t>
            </a:r>
            <a:r>
              <a:rPr lang="ru-RU" dirty="0" err="1"/>
              <a:t>татарська</a:t>
            </a:r>
            <a:r>
              <a:rPr lang="ru-RU" dirty="0"/>
              <a:t>, і </a:t>
            </a:r>
            <a:r>
              <a:rPr lang="ru-RU" dirty="0" err="1"/>
              <a:t>був</a:t>
            </a:r>
            <a:r>
              <a:rPr lang="ru-RU" dirty="0"/>
              <a:t> город в </a:t>
            </a:r>
            <a:r>
              <a:rPr lang="ru-RU" dirty="0" err="1"/>
              <a:t>облозі</a:t>
            </a:r>
            <a:r>
              <a:rPr lang="ru-RU" dirty="0"/>
              <a:t> </a:t>
            </a:r>
            <a:r>
              <a:rPr lang="ru-RU" dirty="0" err="1"/>
              <a:t>великій</a:t>
            </a:r>
            <a:r>
              <a:rPr lang="ru-RU" dirty="0"/>
              <a:t>. І </a:t>
            </a:r>
            <a:r>
              <a:rPr lang="ru-RU" dirty="0" err="1"/>
              <a:t>пробував</a:t>
            </a:r>
            <a:r>
              <a:rPr lang="ru-RU" dirty="0"/>
              <a:t> </a:t>
            </a:r>
            <a:r>
              <a:rPr lang="ru-RU" dirty="0" err="1"/>
              <a:t>Батий</a:t>
            </a:r>
            <a:r>
              <a:rPr lang="ru-RU" dirty="0"/>
              <a:t> коло города, а </a:t>
            </a:r>
            <a:r>
              <a:rPr lang="ru-RU" dirty="0" err="1"/>
              <a:t>вої</a:t>
            </a:r>
            <a:r>
              <a:rPr lang="ru-RU" dirty="0"/>
              <a:t> </a:t>
            </a:r>
            <a:r>
              <a:rPr lang="ru-RU" dirty="0" err="1"/>
              <a:t>його</a:t>
            </a:r>
            <a:r>
              <a:rPr lang="ru-RU" dirty="0"/>
              <a:t> </a:t>
            </a:r>
            <a:r>
              <a:rPr lang="ru-RU" dirty="0" err="1"/>
              <a:t>облягали</a:t>
            </a:r>
            <a:r>
              <a:rPr lang="ru-RU" dirty="0"/>
              <a:t> город. І не </a:t>
            </a:r>
            <a:r>
              <a:rPr lang="ru-RU" dirty="0" err="1"/>
              <a:t>було</a:t>
            </a:r>
            <a:r>
              <a:rPr lang="ru-RU" dirty="0"/>
              <a:t> </a:t>
            </a:r>
            <a:r>
              <a:rPr lang="ru-RU" dirty="0" err="1"/>
              <a:t>чути</a:t>
            </a:r>
            <a:r>
              <a:rPr lang="ru-RU" dirty="0"/>
              <a:t> </a:t>
            </a:r>
            <a:r>
              <a:rPr lang="ru-RU" dirty="0" err="1"/>
              <a:t>нічого</a:t>
            </a:r>
            <a:r>
              <a:rPr lang="ru-RU" dirty="0"/>
              <a:t> од </a:t>
            </a:r>
            <a:r>
              <a:rPr lang="ru-RU" dirty="0" err="1"/>
              <a:t>звуків</a:t>
            </a:r>
            <a:r>
              <a:rPr lang="ru-RU" dirty="0"/>
              <a:t> </a:t>
            </a:r>
            <a:r>
              <a:rPr lang="ru-RU" dirty="0" err="1"/>
              <a:t>скрипіння</a:t>
            </a:r>
            <a:r>
              <a:rPr lang="ru-RU" dirty="0"/>
              <a:t> </a:t>
            </a:r>
            <a:r>
              <a:rPr lang="ru-RU" dirty="0" err="1"/>
              <a:t>возів</a:t>
            </a:r>
            <a:r>
              <a:rPr lang="ru-RU" dirty="0"/>
              <a:t> </a:t>
            </a:r>
            <a:r>
              <a:rPr lang="ru-RU" dirty="0" err="1"/>
              <a:t>його</a:t>
            </a:r>
            <a:r>
              <a:rPr lang="ru-RU" dirty="0"/>
              <a:t>, </a:t>
            </a:r>
            <a:r>
              <a:rPr lang="ru-RU" dirty="0" err="1"/>
              <a:t>ревіння</a:t>
            </a:r>
            <a:r>
              <a:rPr lang="ru-RU" dirty="0"/>
              <a:t> </a:t>
            </a:r>
            <a:r>
              <a:rPr lang="ru-RU" dirty="0" err="1"/>
              <a:t>безлічі</a:t>
            </a:r>
            <a:r>
              <a:rPr lang="ru-RU" dirty="0"/>
              <a:t> </a:t>
            </a:r>
            <a:r>
              <a:rPr lang="ru-RU" dirty="0" err="1"/>
              <a:t>верблюдів</a:t>
            </a:r>
            <a:r>
              <a:rPr lang="ru-RU" dirty="0"/>
              <a:t> </a:t>
            </a:r>
            <a:r>
              <a:rPr lang="ru-RU" dirty="0" err="1"/>
              <a:t>його</a:t>
            </a:r>
            <a:r>
              <a:rPr lang="ru-RU" dirty="0"/>
              <a:t>, і од </a:t>
            </a:r>
            <a:r>
              <a:rPr lang="ru-RU" dirty="0" err="1"/>
              <a:t>звуків</a:t>
            </a:r>
            <a:r>
              <a:rPr lang="ru-RU" dirty="0"/>
              <a:t> </a:t>
            </a:r>
            <a:r>
              <a:rPr lang="ru-RU" dirty="0" err="1"/>
              <a:t>іржання</a:t>
            </a:r>
            <a:r>
              <a:rPr lang="ru-RU" dirty="0"/>
              <a:t> стад коней </a:t>
            </a:r>
            <a:r>
              <a:rPr lang="ru-RU" dirty="0" err="1"/>
              <a:t>його</a:t>
            </a:r>
            <a:r>
              <a:rPr lang="ru-RU" dirty="0"/>
              <a:t>, і </a:t>
            </a:r>
            <a:r>
              <a:rPr lang="ru-RU" dirty="0" err="1"/>
              <a:t>сповнена</a:t>
            </a:r>
            <a:r>
              <a:rPr lang="ru-RU" dirty="0"/>
              <a:t> </a:t>
            </a:r>
            <a:r>
              <a:rPr lang="ru-RU" dirty="0" err="1"/>
              <a:t>була</a:t>
            </a:r>
            <a:r>
              <a:rPr lang="ru-RU" dirty="0"/>
              <a:t> земля </a:t>
            </a:r>
            <a:r>
              <a:rPr lang="ru-RU" dirty="0" err="1"/>
              <a:t>Руська</a:t>
            </a:r>
            <a:r>
              <a:rPr lang="ru-RU" dirty="0"/>
              <a:t> ворогами.</a:t>
            </a:r>
            <a:endParaRPr lang="ru-RU" dirty="0" smtClean="0"/>
          </a:p>
          <a:p>
            <a:pPr algn="ctr"/>
            <a:endParaRPr lang="ru-RU" dirty="0"/>
          </a:p>
          <a:p>
            <a:pPr algn="ctr"/>
            <a:endParaRPr lang="ru-RU" dirty="0" smtClean="0"/>
          </a:p>
          <a:p>
            <a:pPr algn="ctr"/>
            <a:r>
              <a:rPr lang="ru-RU" dirty="0" smtClean="0"/>
              <a:t>Того </a:t>
            </a:r>
            <a:r>
              <a:rPr lang="ru-RU" dirty="0"/>
              <a:t>ж року </a:t>
            </a:r>
            <a:r>
              <a:rPr lang="ru-RU" dirty="0" err="1"/>
              <a:t>татари</a:t>
            </a:r>
            <a:r>
              <a:rPr lang="ru-RU" dirty="0"/>
              <a:t> </a:t>
            </a:r>
            <a:r>
              <a:rPr lang="ru-RU" dirty="0" err="1"/>
              <a:t>здобули</a:t>
            </a:r>
            <a:r>
              <a:rPr lang="ru-RU" dirty="0"/>
              <a:t> </a:t>
            </a:r>
            <a:r>
              <a:rPr lang="ru-RU" dirty="0" err="1"/>
              <a:t>Київ</a:t>
            </a:r>
            <a:r>
              <a:rPr lang="ru-RU" dirty="0"/>
              <a:t>... і </a:t>
            </a:r>
            <a:r>
              <a:rPr lang="ru-RU" dirty="0" err="1"/>
              <a:t>святу</a:t>
            </a:r>
            <a:r>
              <a:rPr lang="ru-RU" dirty="0"/>
              <a:t> </a:t>
            </a:r>
            <a:r>
              <a:rPr lang="ru-RU" dirty="0" err="1"/>
              <a:t>Софію</a:t>
            </a:r>
            <a:r>
              <a:rPr lang="ru-RU" dirty="0"/>
              <a:t> </a:t>
            </a:r>
            <a:r>
              <a:rPr lang="ru-RU" dirty="0" err="1"/>
              <a:t>розграбували</a:t>
            </a:r>
            <a:r>
              <a:rPr lang="ru-RU" dirty="0"/>
              <a:t> й </a:t>
            </a:r>
            <a:r>
              <a:rPr lang="ru-RU" dirty="0" err="1"/>
              <a:t>монастирі</a:t>
            </a:r>
            <a:r>
              <a:rPr lang="ru-RU" dirty="0"/>
              <a:t> </a:t>
            </a:r>
            <a:r>
              <a:rPr lang="ru-RU" dirty="0" err="1"/>
              <a:t>всі</a:t>
            </a:r>
            <a:r>
              <a:rPr lang="ru-RU" dirty="0"/>
              <a:t>, й </a:t>
            </a:r>
            <a:r>
              <a:rPr lang="ru-RU" dirty="0" err="1"/>
              <a:t>ікони</a:t>
            </a:r>
            <a:r>
              <a:rPr lang="ru-RU" dirty="0"/>
              <a:t>, і </a:t>
            </a:r>
            <a:r>
              <a:rPr lang="ru-RU" dirty="0" err="1"/>
              <a:t>хрести</a:t>
            </a:r>
            <a:r>
              <a:rPr lang="ru-RU" dirty="0"/>
              <a:t>, і все </a:t>
            </a:r>
            <a:r>
              <a:rPr lang="ru-RU" dirty="0" err="1"/>
              <a:t>узороччя</a:t>
            </a:r>
            <a:r>
              <a:rPr lang="ru-RU" dirty="0"/>
              <a:t> </a:t>
            </a:r>
            <a:r>
              <a:rPr lang="ru-RU" dirty="0" err="1"/>
              <a:t>церковне</a:t>
            </a:r>
            <a:r>
              <a:rPr lang="ru-RU" dirty="0"/>
              <a:t> взяли, а людей </a:t>
            </a:r>
            <a:r>
              <a:rPr lang="ru-RU" dirty="0" err="1"/>
              <a:t>від</a:t>
            </a:r>
            <a:r>
              <a:rPr lang="ru-RU" dirty="0"/>
              <a:t> малого до великого вбили мечем.</a:t>
            </a:r>
          </a:p>
        </p:txBody>
      </p:sp>
    </p:spTree>
    <p:extLst>
      <p:ext uri="{BB962C8B-B14F-4D97-AF65-F5344CB8AC3E}">
        <p14:creationId xmlns:p14="http://schemas.microsoft.com/office/powerpoint/2010/main" val="2459211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0"/>
            <a:ext cx="3943722" cy="682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5445224"/>
            <a:ext cx="3294112" cy="1200329"/>
          </a:xfrm>
          <a:prstGeom prst="rect">
            <a:avLst/>
          </a:prstGeom>
        </p:spPr>
        <p:txBody>
          <a:bodyPr wrap="square">
            <a:spAutoFit/>
          </a:bodyPr>
          <a:lstStyle/>
          <a:p>
            <a:pPr algn="ctr"/>
            <a:r>
              <a:rPr lang="ru-RU" dirty="0" err="1"/>
              <a:t>Узяття</a:t>
            </a:r>
            <a:r>
              <a:rPr lang="ru-RU" dirty="0"/>
              <a:t> </a:t>
            </a:r>
            <a:r>
              <a:rPr lang="ru-RU" dirty="0" err="1"/>
              <a:t>Києва</a:t>
            </a:r>
            <a:r>
              <a:rPr lang="ru-RU" dirty="0"/>
              <a:t> татаро-</a:t>
            </a:r>
            <a:r>
              <a:rPr lang="ru-RU" dirty="0" err="1"/>
              <a:t>монгольською</a:t>
            </a:r>
            <a:r>
              <a:rPr lang="ru-RU" dirty="0"/>
              <a:t> ордою. </a:t>
            </a:r>
            <a:r>
              <a:rPr lang="ru-RU" dirty="0" err="1"/>
              <a:t>Мініатюра</a:t>
            </a:r>
            <a:r>
              <a:rPr lang="ru-RU" dirty="0"/>
              <a:t> з </a:t>
            </a:r>
            <a:r>
              <a:rPr lang="ru-RU" dirty="0" err="1"/>
              <a:t>давньоруського</a:t>
            </a:r>
            <a:r>
              <a:rPr lang="ru-RU" dirty="0"/>
              <a:t> </a:t>
            </a:r>
            <a:r>
              <a:rPr lang="ru-RU" dirty="0" err="1"/>
              <a:t>літопису</a:t>
            </a:r>
            <a:endParaRPr lang="ru-RU" dirty="0"/>
          </a:p>
        </p:txBody>
      </p:sp>
    </p:spTree>
    <p:extLst>
      <p:ext uri="{BB962C8B-B14F-4D97-AF65-F5344CB8AC3E}">
        <p14:creationId xmlns:p14="http://schemas.microsoft.com/office/powerpoint/2010/main" val="3599728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87" y="135280"/>
            <a:ext cx="8636329" cy="574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043608" y="6045592"/>
            <a:ext cx="72478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Картина художника В. </a:t>
            </a:r>
            <a:r>
              <a:rPr kumimoji="0" lang="ru-RU" sz="1800" b="0" i="0" u="none" strike="noStrike" cap="none" normalizeH="0" baseline="0" dirty="0" err="1" smtClean="0">
                <a:ln>
                  <a:noFill/>
                </a:ln>
                <a:solidFill>
                  <a:schemeClr val="tx1"/>
                </a:solidFill>
                <a:effectLst/>
                <a:latin typeface="Arial" charset="0"/>
              </a:rPr>
              <a:t>Латаліна</a:t>
            </a:r>
            <a:r>
              <a:rPr kumimoji="0" lang="ru-RU" sz="1800" b="0" i="0" u="none" strike="noStrike" cap="none" normalizeH="0" baseline="0" dirty="0" smtClean="0">
                <a:ln>
                  <a:noFill/>
                </a:ln>
                <a:solidFill>
                  <a:schemeClr val="tx1"/>
                </a:solidFill>
                <a:effectLst/>
                <a:latin typeface="Arial" charset="0"/>
              </a:rPr>
              <a:t>. </a:t>
            </a:r>
            <a:r>
              <a:rPr kumimoji="0" lang="ru-RU" sz="1800" b="1" i="0" u="none" strike="noStrike" cap="none" normalizeH="0" baseline="0" dirty="0" smtClean="0">
                <a:ln>
                  <a:noFill/>
                </a:ln>
                <a:solidFill>
                  <a:schemeClr val="tx1"/>
                </a:solidFill>
                <a:effectLst/>
                <a:latin typeface="Arial" charset="0"/>
              </a:rPr>
              <a:t>Оборона</a:t>
            </a:r>
            <a:r>
              <a:rPr kumimoji="0" lang="ru-RU" sz="1800" b="0" i="0" u="none" strike="noStrike" cap="none" normalizeH="0" baseline="0" dirty="0" smtClean="0">
                <a:ln>
                  <a:noFill/>
                </a:ln>
                <a:solidFill>
                  <a:schemeClr val="tx1"/>
                </a:solidFill>
                <a:effectLst/>
                <a:latin typeface="Arial" charset="0"/>
              </a:rPr>
              <a:t> </a:t>
            </a:r>
            <a:r>
              <a:rPr kumimoji="0" lang="ru-RU" sz="1800" b="1" i="0" u="none" strike="noStrike" cap="none" normalizeH="0" baseline="0" dirty="0" err="1" smtClean="0">
                <a:ln>
                  <a:noFill/>
                </a:ln>
                <a:solidFill>
                  <a:schemeClr val="tx1"/>
                </a:solidFill>
                <a:effectLst/>
                <a:latin typeface="Arial" charset="0"/>
              </a:rPr>
              <a:t>Києва</a:t>
            </a:r>
            <a:r>
              <a:rPr kumimoji="0" lang="ru-RU" sz="1800" b="0" i="0" u="none" strike="noStrike" cap="none" normalizeH="0" baseline="0" dirty="0" smtClean="0">
                <a:ln>
                  <a:noFill/>
                </a:ln>
                <a:solidFill>
                  <a:schemeClr val="tx1"/>
                </a:solidFill>
                <a:effectLst/>
                <a:latin typeface="Arial" charset="0"/>
              </a:rPr>
              <a:t> </a:t>
            </a:r>
            <a:r>
              <a:rPr kumimoji="0" lang="ru-RU" sz="1800" b="0" i="0" u="none" strike="noStrike" cap="none" normalizeH="0" baseline="0" dirty="0" err="1" smtClean="0">
                <a:ln>
                  <a:noFill/>
                </a:ln>
                <a:solidFill>
                  <a:schemeClr val="tx1"/>
                </a:solidFill>
                <a:effectLst/>
                <a:latin typeface="Arial" charset="0"/>
              </a:rPr>
              <a:t>від</a:t>
            </a:r>
            <a:r>
              <a:rPr kumimoji="0" lang="ru-RU" sz="1800" b="0" i="0" u="none" strike="noStrike" cap="none" normalizeH="0" baseline="0" dirty="0" smtClean="0">
                <a:ln>
                  <a:noFill/>
                </a:ln>
                <a:solidFill>
                  <a:schemeClr val="tx1"/>
                </a:solidFill>
                <a:effectLst/>
                <a:latin typeface="Arial" charset="0"/>
              </a:rPr>
              <a:t> монголо-татар </a:t>
            </a:r>
            <a:r>
              <a:rPr kumimoji="0" lang="ru-RU" sz="1800" b="1" i="0" u="none" strike="noStrike" cap="none" normalizeH="0" baseline="0" dirty="0" smtClean="0">
                <a:ln>
                  <a:noFill/>
                </a:ln>
                <a:solidFill>
                  <a:schemeClr val="tx1"/>
                </a:solidFill>
                <a:effectLst/>
                <a:latin typeface="Arial" charset="0"/>
              </a:rPr>
              <a:t>1240</a:t>
            </a:r>
            <a:r>
              <a:rPr kumimoji="0" lang="ru-RU" sz="1800" b="0" i="0" u="none" strike="noStrike" cap="none" normalizeH="0" baseline="0" dirty="0" smtClean="0">
                <a:ln>
                  <a:noFill/>
                </a:ln>
                <a:solidFill>
                  <a:schemeClr val="tx1"/>
                </a:solidFill>
                <a:effectLst/>
                <a:latin typeface="Arial" charset="0"/>
              </a:rPr>
              <a:t> </a:t>
            </a:r>
            <a:r>
              <a:rPr kumimoji="0" lang="ru-RU" sz="1800" b="1" i="0" u="none" strike="noStrike" cap="none" normalizeH="0" baseline="0" dirty="0" smtClean="0">
                <a:ln>
                  <a:noFill/>
                </a:ln>
                <a:solidFill>
                  <a:schemeClr val="tx1"/>
                </a:solidFill>
                <a:effectLst/>
                <a:latin typeface="Arial" charset="0"/>
              </a:rPr>
              <a:t>р</a:t>
            </a:r>
            <a:r>
              <a:rPr kumimoji="0" lang="ru-RU" sz="1800" b="0" i="0" u="none" strike="noStrike" cap="none" normalizeH="0" baseline="0" dirty="0" smtClean="0">
                <a:ln>
                  <a:noFill/>
                </a:ln>
                <a:solidFill>
                  <a:schemeClr val="tx1"/>
                </a:solidFill>
                <a:effectLst/>
                <a:latin typeface="Arial" charset="0"/>
              </a:rPr>
              <a:t>. </a:t>
            </a:r>
          </a:p>
        </p:txBody>
      </p:sp>
    </p:spTree>
    <p:extLst>
      <p:ext uri="{BB962C8B-B14F-4D97-AF65-F5344CB8AC3E}">
        <p14:creationId xmlns:p14="http://schemas.microsoft.com/office/powerpoint/2010/main" val="583211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76672"/>
            <a:ext cx="839650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315887" y="6315272"/>
            <a:ext cx="2512226" cy="369332"/>
          </a:xfrm>
          <a:prstGeom prst="rect">
            <a:avLst/>
          </a:prstGeom>
        </p:spPr>
        <p:txBody>
          <a:bodyPr wrap="none">
            <a:spAutoFit/>
          </a:bodyPr>
          <a:lstStyle/>
          <a:p>
            <a:r>
              <a:rPr lang="ru-RU" dirty="0"/>
              <a:t>С. Иванов - </a:t>
            </a:r>
            <a:r>
              <a:rPr lang="ru-RU" b="1" dirty="0"/>
              <a:t>Баскаки</a:t>
            </a:r>
            <a:r>
              <a:rPr lang="ru-RU" dirty="0"/>
              <a:t>. </a:t>
            </a:r>
          </a:p>
        </p:txBody>
      </p:sp>
    </p:spTree>
    <p:extLst>
      <p:ext uri="{BB962C8B-B14F-4D97-AF65-F5344CB8AC3E}">
        <p14:creationId xmlns:p14="http://schemas.microsoft.com/office/powerpoint/2010/main" val="2062168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04704"/>
          </a:xfrm>
        </p:spPr>
        <p:txBody>
          <a:bodyPr/>
          <a:lstStyle/>
          <a:p>
            <a:pPr algn="ctr"/>
            <a:r>
              <a:rPr lang="uk-UA" dirty="0" smtClean="0"/>
              <a:t>Монголо-татарське </a:t>
            </a:r>
            <a:r>
              <a:rPr lang="uk-UA" smtClean="0"/>
              <a:t>іго</a:t>
            </a:r>
            <a:endParaRPr lang="ru-RU" dirty="0"/>
          </a:p>
        </p:txBody>
      </p:sp>
      <p:sp>
        <p:nvSpPr>
          <p:cNvPr id="3" name="Объект 2"/>
          <p:cNvSpPr>
            <a:spLocks noGrp="1"/>
          </p:cNvSpPr>
          <p:nvPr>
            <p:ph idx="1"/>
          </p:nvPr>
        </p:nvSpPr>
        <p:spPr>
          <a:xfrm>
            <a:off x="457200" y="1609416"/>
            <a:ext cx="7571184" cy="5059944"/>
          </a:xfrm>
        </p:spPr>
        <p:txBody>
          <a:bodyPr>
            <a:normAutofit fontScale="70000" lnSpcReduction="20000"/>
          </a:bodyPr>
          <a:lstStyle/>
          <a:p>
            <a:pPr marL="0" indent="0">
              <a:buNone/>
            </a:pPr>
            <a:r>
              <a:rPr lang="ru-RU" dirty="0"/>
              <a:t>Але </a:t>
            </a:r>
            <a:r>
              <a:rPr lang="ru-RU" dirty="0" err="1"/>
              <a:t>Батий</a:t>
            </a:r>
            <a:r>
              <a:rPr lang="ru-RU" dirty="0"/>
              <a:t> </a:t>
            </a:r>
            <a:r>
              <a:rPr lang="ru-RU" dirty="0" err="1"/>
              <a:t>дивився</a:t>
            </a:r>
            <a:r>
              <a:rPr lang="ru-RU" dirty="0"/>
              <a:t> на </a:t>
            </a:r>
            <a:r>
              <a:rPr lang="ru-RU" dirty="0" err="1"/>
              <a:t>ці</a:t>
            </a:r>
            <a:r>
              <a:rPr lang="ru-RU" dirty="0"/>
              <a:t> </a:t>
            </a:r>
            <a:r>
              <a:rPr lang="ru-RU" dirty="0" err="1"/>
              <a:t>подарунки</a:t>
            </a:r>
            <a:r>
              <a:rPr lang="ru-RU" dirty="0"/>
              <a:t> </a:t>
            </a:r>
            <a:r>
              <a:rPr lang="ru-RU" dirty="0" err="1"/>
              <a:t>байдуже</a:t>
            </a:r>
            <a:r>
              <a:rPr lang="ru-RU" dirty="0"/>
              <a:t>, </a:t>
            </a:r>
            <a:r>
              <a:rPr lang="ru-RU" dirty="0" err="1"/>
              <a:t>привабили</a:t>
            </a:r>
            <a:r>
              <a:rPr lang="ru-RU" dirty="0"/>
              <a:t> </a:t>
            </a:r>
            <a:r>
              <a:rPr lang="ru-RU" dirty="0" err="1"/>
              <a:t>його</a:t>
            </a:r>
            <a:r>
              <a:rPr lang="ru-RU" dirty="0"/>
              <a:t> </a:t>
            </a:r>
            <a:r>
              <a:rPr lang="ru-RU" dirty="0" err="1"/>
              <a:t>лише</a:t>
            </a:r>
            <a:r>
              <a:rPr lang="ru-RU" dirty="0"/>
              <a:t> </a:t>
            </a:r>
            <a:r>
              <a:rPr lang="ru-RU" dirty="0" err="1"/>
              <a:t>коні</a:t>
            </a:r>
            <a:r>
              <a:rPr lang="ru-RU" dirty="0"/>
              <a:t>, один </a:t>
            </a:r>
            <a:r>
              <a:rPr lang="ru-RU" dirty="0" err="1"/>
              <a:t>красивіший</a:t>
            </a:r>
            <a:r>
              <a:rPr lang="ru-RU" dirty="0"/>
              <a:t> за одного.</a:t>
            </a:r>
          </a:p>
          <a:p>
            <a:pPr marL="0" indent="0">
              <a:buNone/>
            </a:pPr>
            <a:r>
              <a:rPr lang="ru-RU" dirty="0" err="1"/>
              <a:t>Нарешті</a:t>
            </a:r>
            <a:r>
              <a:rPr lang="ru-RU" dirty="0"/>
              <a:t> </a:t>
            </a:r>
            <a:r>
              <a:rPr lang="ru-RU" dirty="0" err="1"/>
              <a:t>він</a:t>
            </a:r>
            <a:r>
              <a:rPr lang="ru-RU" dirty="0"/>
              <a:t> </a:t>
            </a:r>
            <a:r>
              <a:rPr lang="ru-RU" dirty="0" err="1"/>
              <a:t>прийняв</a:t>
            </a:r>
            <a:r>
              <a:rPr lang="ru-RU" dirty="0"/>
              <a:t> </a:t>
            </a:r>
            <a:r>
              <a:rPr lang="ru-RU" dirty="0" err="1"/>
              <a:t>руських</a:t>
            </a:r>
            <a:r>
              <a:rPr lang="ru-RU" dirty="0"/>
              <a:t> </a:t>
            </a:r>
            <a:r>
              <a:rPr lang="ru-RU" dirty="0" err="1"/>
              <a:t>послів</a:t>
            </a:r>
            <a:r>
              <a:rPr lang="ru-RU" dirty="0"/>
              <a:t>. </a:t>
            </a:r>
            <a:r>
              <a:rPr lang="ru-RU" dirty="0" err="1"/>
              <a:t>Батий</a:t>
            </a:r>
            <a:r>
              <a:rPr lang="ru-RU" dirty="0"/>
              <a:t> </a:t>
            </a:r>
            <a:r>
              <a:rPr lang="ru-RU" dirty="0" err="1"/>
              <a:t>сидів</a:t>
            </a:r>
            <a:r>
              <a:rPr lang="ru-RU" dirty="0"/>
              <a:t> на золотому </a:t>
            </a:r>
            <a:r>
              <a:rPr lang="ru-RU" dirty="0" err="1"/>
              <a:t>троні</a:t>
            </a:r>
            <a:r>
              <a:rPr lang="ru-RU" dirty="0"/>
              <a:t>, в </a:t>
            </a:r>
            <a:r>
              <a:rPr lang="ru-RU" dirty="0" err="1"/>
              <a:t>шапці</a:t>
            </a:r>
            <a:r>
              <a:rPr lang="ru-RU" dirty="0"/>
              <a:t>, </a:t>
            </a:r>
            <a:r>
              <a:rPr lang="ru-RU" dirty="0" err="1"/>
              <a:t>прикрашеній</a:t>
            </a:r>
            <a:r>
              <a:rPr lang="ru-RU" dirty="0"/>
              <a:t> великим </a:t>
            </a:r>
            <a:r>
              <a:rPr lang="ru-RU" dirty="0" err="1"/>
              <a:t>діамантом</a:t>
            </a:r>
            <a:r>
              <a:rPr lang="ru-RU" dirty="0"/>
              <a:t>. </a:t>
            </a:r>
            <a:r>
              <a:rPr lang="ru-RU" dirty="0" err="1"/>
              <a:t>Зліва</a:t>
            </a:r>
            <a:r>
              <a:rPr lang="ru-RU" dirty="0"/>
              <a:t> </a:t>
            </a:r>
            <a:r>
              <a:rPr lang="ru-RU" dirty="0" err="1"/>
              <a:t>сиділи</a:t>
            </a:r>
            <a:r>
              <a:rPr lang="ru-RU" dirty="0"/>
              <a:t> </a:t>
            </a:r>
            <a:r>
              <a:rPr lang="ru-RU" dirty="0" err="1"/>
              <a:t>його</a:t>
            </a:r>
            <a:r>
              <a:rPr lang="ru-RU" dirty="0"/>
              <a:t> </a:t>
            </a:r>
            <a:r>
              <a:rPr lang="ru-RU" dirty="0" err="1"/>
              <a:t>дружини</a:t>
            </a:r>
            <a:r>
              <a:rPr lang="ru-RU" dirty="0"/>
              <a:t>, </a:t>
            </a:r>
            <a:r>
              <a:rPr lang="ru-RU" dirty="0" err="1"/>
              <a:t>прикрашені</a:t>
            </a:r>
            <a:r>
              <a:rPr lang="ru-RU" dirty="0"/>
              <a:t> </a:t>
            </a:r>
            <a:r>
              <a:rPr lang="ru-RU" dirty="0" err="1"/>
              <a:t>подарунками</a:t>
            </a:r>
            <a:r>
              <a:rPr lang="ru-RU" dirty="0"/>
              <a:t> </a:t>
            </a:r>
            <a:r>
              <a:rPr lang="ru-RU" dirty="0" err="1"/>
              <a:t>русичів</a:t>
            </a:r>
            <a:r>
              <a:rPr lang="ru-RU" dirty="0"/>
              <a:t>, справа </a:t>
            </a:r>
            <a:r>
              <a:rPr lang="uk-UA" dirty="0"/>
              <a:t>-</a:t>
            </a:r>
            <a:r>
              <a:rPr lang="ru-RU" dirty="0"/>
              <a:t> </a:t>
            </a:r>
            <a:r>
              <a:rPr lang="ru-RU" dirty="0" err="1"/>
              <a:t>хани</a:t>
            </a:r>
            <a:r>
              <a:rPr lang="ru-RU" dirty="0"/>
              <a:t> та </a:t>
            </a:r>
            <a:r>
              <a:rPr lang="ru-RU" dirty="0" err="1"/>
              <a:t>воєначальники</a:t>
            </a:r>
            <a:r>
              <a:rPr lang="ru-RU" dirty="0"/>
              <a:t>.</a:t>
            </a:r>
          </a:p>
          <a:p>
            <a:pPr marL="0" indent="0">
              <a:buNone/>
            </a:pPr>
            <a:r>
              <a:rPr lang="ru-RU" dirty="0"/>
              <a:t>Князь </a:t>
            </a:r>
            <a:r>
              <a:rPr lang="ru-RU" dirty="0" err="1"/>
              <a:t>рязанський</a:t>
            </a:r>
            <a:r>
              <a:rPr lang="ru-RU" dirty="0"/>
              <a:t> </a:t>
            </a:r>
            <a:r>
              <a:rPr lang="ru-RU" dirty="0" err="1"/>
              <a:t>Федір</a:t>
            </a:r>
            <a:r>
              <a:rPr lang="ru-RU" dirty="0"/>
              <a:t> </a:t>
            </a:r>
            <a:r>
              <a:rPr lang="ru-RU" dirty="0" err="1"/>
              <a:t>тримався</a:t>
            </a:r>
            <a:r>
              <a:rPr lang="ru-RU" dirty="0"/>
              <a:t> прямо, </a:t>
            </a:r>
            <a:r>
              <a:rPr lang="ru-RU" dirty="0" err="1"/>
              <a:t>дивився</a:t>
            </a:r>
            <a:r>
              <a:rPr lang="ru-RU" dirty="0"/>
              <a:t> гордо в </a:t>
            </a:r>
            <a:r>
              <a:rPr lang="ru-RU" dirty="0" err="1"/>
              <a:t>очі</a:t>
            </a:r>
            <a:r>
              <a:rPr lang="ru-RU" dirty="0"/>
              <a:t>, не </a:t>
            </a:r>
            <a:r>
              <a:rPr lang="ru-RU" dirty="0" err="1"/>
              <a:t>опускаючи</a:t>
            </a:r>
            <a:r>
              <a:rPr lang="ru-RU" dirty="0"/>
              <a:t> </a:t>
            </a:r>
            <a:r>
              <a:rPr lang="ru-RU" dirty="0" err="1"/>
              <a:t>погляду</a:t>
            </a:r>
            <a:r>
              <a:rPr lang="ru-RU" dirty="0"/>
              <a:t>, без </a:t>
            </a:r>
            <a:r>
              <a:rPr lang="ru-RU" dirty="0" err="1"/>
              <a:t>усмішки</a:t>
            </a:r>
            <a:r>
              <a:rPr lang="ru-RU" dirty="0"/>
              <a:t>, як дикий </a:t>
            </a:r>
            <a:r>
              <a:rPr lang="ru-RU" dirty="0" err="1"/>
              <a:t>непокірний</a:t>
            </a:r>
            <a:r>
              <a:rPr lang="ru-RU" dirty="0"/>
              <a:t> </a:t>
            </a:r>
            <a:r>
              <a:rPr lang="ru-RU" dirty="0" err="1"/>
              <a:t>сокіл</a:t>
            </a:r>
            <a:r>
              <a:rPr lang="ru-RU" dirty="0"/>
              <a:t>. </a:t>
            </a:r>
            <a:r>
              <a:rPr lang="ru-RU" dirty="0" err="1"/>
              <a:t>Федір</a:t>
            </a:r>
            <a:r>
              <a:rPr lang="ru-RU" dirty="0"/>
              <a:t> </a:t>
            </a:r>
            <a:r>
              <a:rPr lang="ru-RU" dirty="0" err="1"/>
              <a:t>низько</a:t>
            </a:r>
            <a:r>
              <a:rPr lang="ru-RU" dirty="0"/>
              <a:t> </a:t>
            </a:r>
            <a:r>
              <a:rPr lang="ru-RU" dirty="0" err="1"/>
              <a:t>вклонився</a:t>
            </a:r>
            <a:r>
              <a:rPr lang="ru-RU" dirty="0"/>
              <a:t> хану і </a:t>
            </a:r>
            <a:r>
              <a:rPr lang="ru-RU" dirty="0" err="1"/>
              <a:t>торкнувся</a:t>
            </a:r>
            <a:r>
              <a:rPr lang="ru-RU" dirty="0"/>
              <a:t> </a:t>
            </a:r>
            <a:r>
              <a:rPr lang="ru-RU" dirty="0" err="1"/>
              <a:t>пальцями</a:t>
            </a:r>
            <a:r>
              <a:rPr lang="ru-RU" dirty="0"/>
              <a:t> килима, </a:t>
            </a:r>
            <a:r>
              <a:rPr lang="ru-RU" dirty="0" err="1"/>
              <a:t>його</a:t>
            </a:r>
            <a:r>
              <a:rPr lang="ru-RU" dirty="0"/>
              <a:t> свита </a:t>
            </a:r>
            <a:r>
              <a:rPr lang="ru-RU" dirty="0" err="1"/>
              <a:t>зробила</a:t>
            </a:r>
            <a:r>
              <a:rPr lang="ru-RU" dirty="0"/>
              <a:t> так само. </a:t>
            </a:r>
            <a:r>
              <a:rPr lang="ru-RU" dirty="0" err="1"/>
              <a:t>Батию</a:t>
            </a:r>
            <a:r>
              <a:rPr lang="ru-RU" dirty="0"/>
              <a:t> </a:t>
            </a:r>
            <a:r>
              <a:rPr lang="ru-RU" dirty="0" err="1"/>
              <a:t>це</a:t>
            </a:r>
            <a:r>
              <a:rPr lang="ru-RU" dirty="0"/>
              <a:t> не </a:t>
            </a:r>
            <a:r>
              <a:rPr lang="ru-RU" dirty="0" err="1"/>
              <a:t>сподобалося</a:t>
            </a:r>
            <a:r>
              <a:rPr lang="ru-RU" dirty="0"/>
              <a:t>, </a:t>
            </a:r>
            <a:r>
              <a:rPr lang="ru-RU" dirty="0" err="1"/>
              <a:t>він</a:t>
            </a:r>
            <a:r>
              <a:rPr lang="ru-RU" dirty="0"/>
              <a:t> сказав, </a:t>
            </a:r>
            <a:r>
              <a:rPr lang="ru-RU" dirty="0" err="1"/>
              <a:t>що</a:t>
            </a:r>
            <a:r>
              <a:rPr lang="ru-RU" dirty="0"/>
              <a:t> </a:t>
            </a:r>
            <a:r>
              <a:rPr lang="ru-RU" dirty="0" err="1"/>
              <a:t>ти</a:t>
            </a:r>
            <a:r>
              <a:rPr lang="ru-RU" dirty="0"/>
              <a:t> </a:t>
            </a:r>
            <a:r>
              <a:rPr lang="ru-RU" dirty="0" err="1"/>
              <a:t>мені</a:t>
            </a:r>
            <a:r>
              <a:rPr lang="ru-RU" dirty="0"/>
              <a:t> не </a:t>
            </a:r>
            <a:r>
              <a:rPr lang="ru-RU" dirty="0" err="1"/>
              <a:t>рівня</a:t>
            </a:r>
            <a:r>
              <a:rPr lang="ru-RU" dirty="0"/>
              <a:t>, а </a:t>
            </a:r>
            <a:r>
              <a:rPr lang="ru-RU" dirty="0" err="1"/>
              <a:t>мій</a:t>
            </a:r>
            <a:r>
              <a:rPr lang="ru-RU" dirty="0"/>
              <a:t> слуга, </a:t>
            </a:r>
            <a:r>
              <a:rPr lang="ru-RU" dirty="0" err="1"/>
              <a:t>тож</a:t>
            </a:r>
            <a:r>
              <a:rPr lang="ru-RU" dirty="0"/>
              <a:t> падай </a:t>
            </a:r>
            <a:r>
              <a:rPr lang="ru-RU" dirty="0" err="1"/>
              <a:t>обличчям</a:t>
            </a:r>
            <a:r>
              <a:rPr lang="ru-RU" dirty="0"/>
              <a:t> донизу і покажи свою </a:t>
            </a:r>
            <a:r>
              <a:rPr lang="ru-RU" dirty="0" err="1"/>
              <a:t>покору</a:t>
            </a:r>
            <a:r>
              <a:rPr lang="ru-RU" dirty="0"/>
              <a:t>. </a:t>
            </a:r>
            <a:r>
              <a:rPr lang="ru-RU" dirty="0" err="1"/>
              <a:t>Федір</a:t>
            </a:r>
            <a:r>
              <a:rPr lang="ru-RU" dirty="0"/>
              <a:t> </a:t>
            </a:r>
            <a:r>
              <a:rPr lang="ru-RU" dirty="0" err="1"/>
              <a:t>відповів</a:t>
            </a:r>
            <a:r>
              <a:rPr lang="ru-RU" dirty="0"/>
              <a:t>, </a:t>
            </a:r>
            <a:r>
              <a:rPr lang="ru-RU" dirty="0" err="1"/>
              <a:t>що</a:t>
            </a:r>
            <a:r>
              <a:rPr lang="ru-RU" dirty="0"/>
              <a:t> </a:t>
            </a:r>
            <a:r>
              <a:rPr lang="ru-RU" dirty="0" err="1"/>
              <a:t>чув</a:t>
            </a:r>
            <a:r>
              <a:rPr lang="ru-RU" dirty="0"/>
              <a:t> про </a:t>
            </a:r>
            <a:r>
              <a:rPr lang="ru-RU" dirty="0" err="1"/>
              <a:t>його</a:t>
            </a:r>
            <a:r>
              <a:rPr lang="ru-RU" dirty="0"/>
              <a:t> </a:t>
            </a:r>
            <a:r>
              <a:rPr lang="ru-RU" dirty="0" err="1"/>
              <a:t>діда</a:t>
            </a:r>
            <a:r>
              <a:rPr lang="ru-RU" dirty="0"/>
              <a:t> </a:t>
            </a:r>
            <a:r>
              <a:rPr lang="ru-RU" dirty="0" err="1"/>
              <a:t>Чингізхана</a:t>
            </a:r>
            <a:r>
              <a:rPr lang="ru-RU" dirty="0"/>
              <a:t> і </a:t>
            </a:r>
            <a:r>
              <a:rPr lang="ru-RU" dirty="0" err="1"/>
              <a:t>шанував</a:t>
            </a:r>
            <a:r>
              <a:rPr lang="ru-RU" dirty="0"/>
              <a:t> </a:t>
            </a:r>
            <a:r>
              <a:rPr lang="ru-RU" dirty="0" err="1"/>
              <a:t>його</a:t>
            </a:r>
            <a:r>
              <a:rPr lang="ru-RU" dirty="0"/>
              <a:t> як великого </a:t>
            </a:r>
            <a:r>
              <a:rPr lang="ru-RU" dirty="0" err="1"/>
              <a:t>воїна</a:t>
            </a:r>
            <a:r>
              <a:rPr lang="ru-RU" dirty="0"/>
              <a:t>, і </a:t>
            </a:r>
            <a:r>
              <a:rPr lang="ru-RU" dirty="0" err="1"/>
              <a:t>йому</a:t>
            </a:r>
            <a:r>
              <a:rPr lang="ru-RU" dirty="0"/>
              <a:t>, </a:t>
            </a:r>
            <a:r>
              <a:rPr lang="ru-RU" dirty="0" err="1"/>
              <a:t>Батию</a:t>
            </a:r>
            <a:r>
              <a:rPr lang="ru-RU" dirty="0"/>
              <a:t>, </a:t>
            </a:r>
            <a:r>
              <a:rPr lang="ru-RU" dirty="0" err="1"/>
              <a:t>зичить</a:t>
            </a:r>
            <a:r>
              <a:rPr lang="ru-RU" dirty="0"/>
              <a:t> </a:t>
            </a:r>
            <a:r>
              <a:rPr lang="ru-RU" dirty="0" err="1"/>
              <a:t>здоров’я</a:t>
            </a:r>
            <a:r>
              <a:rPr lang="ru-RU" dirty="0"/>
              <a:t> на </a:t>
            </a:r>
            <a:r>
              <a:rPr lang="ru-RU" dirty="0" err="1"/>
              <a:t>багато</a:t>
            </a:r>
            <a:r>
              <a:rPr lang="ru-RU" dirty="0"/>
              <a:t> </a:t>
            </a:r>
            <a:r>
              <a:rPr lang="ru-RU" dirty="0" err="1"/>
              <a:t>років</a:t>
            </a:r>
            <a:r>
              <a:rPr lang="ru-RU" dirty="0"/>
              <a:t>. Але для </a:t>
            </a:r>
            <a:r>
              <a:rPr lang="ru-RU" dirty="0" err="1"/>
              <a:t>чого</a:t>
            </a:r>
            <a:r>
              <a:rPr lang="ru-RU" dirty="0"/>
              <a:t> </a:t>
            </a:r>
            <a:r>
              <a:rPr lang="ru-RU" dirty="0" err="1"/>
              <a:t>тобі</a:t>
            </a:r>
            <a:r>
              <a:rPr lang="ru-RU" dirty="0"/>
              <a:t>, такому </a:t>
            </a:r>
            <a:r>
              <a:rPr lang="ru-RU" dirty="0" err="1"/>
              <a:t>багатому</a:t>
            </a:r>
            <a:r>
              <a:rPr lang="ru-RU" dirty="0"/>
              <a:t> й </a:t>
            </a:r>
            <a:r>
              <a:rPr lang="ru-RU" dirty="0" err="1"/>
              <a:t>відомому</a:t>
            </a:r>
            <a:r>
              <a:rPr lang="ru-RU" dirty="0"/>
              <a:t>, </a:t>
            </a:r>
            <a:r>
              <a:rPr lang="ru-RU" dirty="0" err="1"/>
              <a:t>рязанські</a:t>
            </a:r>
            <a:r>
              <a:rPr lang="ru-RU" dirty="0"/>
              <a:t> </a:t>
            </a:r>
            <a:r>
              <a:rPr lang="ru-RU" dirty="0" err="1"/>
              <a:t>землі</a:t>
            </a:r>
            <a:r>
              <a:rPr lang="ru-RU" dirty="0"/>
              <a:t>?</a:t>
            </a:r>
          </a:p>
          <a:p>
            <a:pPr marL="0" indent="0">
              <a:buNone/>
            </a:pPr>
            <a:r>
              <a:rPr lang="ru-RU" dirty="0" err="1"/>
              <a:t>Батий</a:t>
            </a:r>
            <a:r>
              <a:rPr lang="ru-RU" dirty="0"/>
              <a:t> </a:t>
            </a:r>
            <a:r>
              <a:rPr lang="ru-RU" dirty="0" err="1"/>
              <a:t>відповів</a:t>
            </a:r>
            <a:r>
              <a:rPr lang="ru-RU" dirty="0"/>
              <a:t>, </a:t>
            </a:r>
            <a:r>
              <a:rPr lang="ru-RU" dirty="0" err="1"/>
              <a:t>що</a:t>
            </a:r>
            <a:r>
              <a:rPr lang="ru-RU" dirty="0"/>
              <a:t> на </a:t>
            </a:r>
            <a:r>
              <a:rPr lang="ru-RU" dirty="0" err="1"/>
              <a:t>небі</a:t>
            </a:r>
            <a:r>
              <a:rPr lang="ru-RU" dirty="0"/>
              <a:t> </a:t>
            </a:r>
            <a:r>
              <a:rPr lang="uk-UA" dirty="0"/>
              <a:t>-</a:t>
            </a:r>
            <a:r>
              <a:rPr lang="ru-RU" dirty="0"/>
              <a:t> </a:t>
            </a:r>
            <a:r>
              <a:rPr lang="ru-RU" dirty="0" err="1"/>
              <a:t>одне</a:t>
            </a:r>
            <a:r>
              <a:rPr lang="ru-RU" dirty="0"/>
              <a:t> </a:t>
            </a:r>
            <a:r>
              <a:rPr lang="ru-RU" dirty="0" err="1"/>
              <a:t>сонце</a:t>
            </a:r>
            <a:r>
              <a:rPr lang="ru-RU" dirty="0"/>
              <a:t>, на </a:t>
            </a:r>
            <a:r>
              <a:rPr lang="ru-RU" dirty="0" err="1"/>
              <a:t>землі</a:t>
            </a:r>
            <a:r>
              <a:rPr lang="ru-RU" dirty="0"/>
              <a:t> </a:t>
            </a:r>
            <a:r>
              <a:rPr lang="uk-UA" dirty="0"/>
              <a:t>-</a:t>
            </a:r>
            <a:r>
              <a:rPr lang="ru-RU" dirty="0"/>
              <a:t> один </a:t>
            </a:r>
            <a:r>
              <a:rPr lang="ru-RU" dirty="0" err="1"/>
              <a:t>владика</a:t>
            </a:r>
            <a:r>
              <a:rPr lang="ru-RU" dirty="0"/>
              <a:t>, і </a:t>
            </a:r>
            <a:r>
              <a:rPr lang="ru-RU" dirty="0" err="1"/>
              <a:t>русичі</a:t>
            </a:r>
            <a:r>
              <a:rPr lang="ru-RU" dirty="0"/>
              <a:t> </a:t>
            </a:r>
            <a:r>
              <a:rPr lang="ru-RU" dirty="0" err="1"/>
              <a:t>повинні</a:t>
            </a:r>
            <a:r>
              <a:rPr lang="ru-RU" dirty="0"/>
              <a:t> </a:t>
            </a:r>
            <a:r>
              <a:rPr lang="ru-RU" dirty="0" err="1"/>
              <a:t>вклонятися</a:t>
            </a:r>
            <a:r>
              <a:rPr lang="ru-RU" dirty="0"/>
              <a:t> </a:t>
            </a:r>
            <a:r>
              <a:rPr lang="ru-RU" dirty="0" err="1"/>
              <a:t>йому</a:t>
            </a:r>
            <a:r>
              <a:rPr lang="ru-RU" dirty="0"/>
              <a:t> та </a:t>
            </a:r>
            <a:r>
              <a:rPr lang="ru-RU" dirty="0" err="1"/>
              <a:t>цілувати</a:t>
            </a:r>
            <a:r>
              <a:rPr lang="ru-RU" dirty="0"/>
              <a:t> землю перед ним. Ви, </a:t>
            </a:r>
            <a:r>
              <a:rPr lang="ru-RU" dirty="0" err="1"/>
              <a:t>уруси</a:t>
            </a:r>
            <a:r>
              <a:rPr lang="ru-RU" dirty="0"/>
              <a:t>, </a:t>
            </a:r>
            <a:r>
              <a:rPr lang="ru-RU" dirty="0" err="1"/>
              <a:t>зробите</a:t>
            </a:r>
            <a:r>
              <a:rPr lang="ru-RU" dirty="0"/>
              <a:t> </a:t>
            </a:r>
            <a:r>
              <a:rPr lang="ru-RU" dirty="0" err="1"/>
              <a:t>це</a:t>
            </a:r>
            <a:r>
              <a:rPr lang="ru-RU" dirty="0"/>
              <a:t> з </a:t>
            </a:r>
            <a:r>
              <a:rPr lang="ru-RU" dirty="0" err="1"/>
              <a:t>власної</a:t>
            </a:r>
            <a:r>
              <a:rPr lang="ru-RU" dirty="0"/>
              <a:t> </a:t>
            </a:r>
            <a:r>
              <a:rPr lang="ru-RU" dirty="0" err="1"/>
              <a:t>волі</a:t>
            </a:r>
            <a:r>
              <a:rPr lang="ru-RU" dirty="0"/>
              <a:t> </a:t>
            </a:r>
            <a:r>
              <a:rPr lang="ru-RU" dirty="0" err="1"/>
              <a:t>або</a:t>
            </a:r>
            <a:r>
              <a:rPr lang="ru-RU" dirty="0"/>
              <a:t> </a:t>
            </a:r>
            <a:r>
              <a:rPr lang="ru-RU" dirty="0" err="1"/>
              <a:t>проти</a:t>
            </a:r>
            <a:r>
              <a:rPr lang="ru-RU" dirty="0"/>
              <a:t> </a:t>
            </a:r>
            <a:r>
              <a:rPr lang="ru-RU" dirty="0" err="1"/>
              <a:t>волі</a:t>
            </a:r>
            <a:r>
              <a:rPr lang="ru-RU" dirty="0"/>
              <a:t>. </a:t>
            </a:r>
            <a:r>
              <a:rPr lang="ru-RU" dirty="0" err="1"/>
              <a:t>Марно</a:t>
            </a:r>
            <a:r>
              <a:rPr lang="ru-RU" dirty="0"/>
              <a:t> </a:t>
            </a:r>
            <a:r>
              <a:rPr lang="ru-RU" dirty="0" err="1"/>
              <a:t>ви</a:t>
            </a:r>
            <a:r>
              <a:rPr lang="ru-RU" dirty="0"/>
              <a:t>, </a:t>
            </a:r>
            <a:r>
              <a:rPr lang="ru-RU" dirty="0" err="1"/>
              <a:t>зухвалі</a:t>
            </a:r>
            <a:r>
              <a:rPr lang="ru-RU" dirty="0"/>
              <a:t>, </a:t>
            </a:r>
            <a:r>
              <a:rPr lang="ru-RU" dirty="0" err="1"/>
              <a:t>дотепер</a:t>
            </a:r>
            <a:r>
              <a:rPr lang="ru-RU" dirty="0"/>
              <a:t> не </a:t>
            </a:r>
            <a:r>
              <a:rPr lang="ru-RU" dirty="0" err="1"/>
              <a:t>підкорилися</a:t>
            </a:r>
            <a:r>
              <a:rPr lang="ru-RU" dirty="0"/>
              <a:t>.</a:t>
            </a:r>
          </a:p>
          <a:p>
            <a:endParaRPr lang="ru-RU" dirty="0"/>
          </a:p>
        </p:txBody>
      </p:sp>
    </p:spTree>
    <p:extLst>
      <p:ext uri="{BB962C8B-B14F-4D97-AF65-F5344CB8AC3E}">
        <p14:creationId xmlns:p14="http://schemas.microsoft.com/office/powerpoint/2010/main" val="418693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0" y="0"/>
            <a:ext cx="8190288"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pPr algn="just"/>
            <a:r>
              <a:rPr lang="uk-UA" dirty="0" smtClean="0"/>
              <a:t>Після розорення </a:t>
            </a:r>
            <a:r>
              <a:rPr lang="uk-UA" dirty="0" err="1" smtClean="0"/>
              <a:t>аланських</a:t>
            </a:r>
            <a:r>
              <a:rPr lang="uk-UA" dirty="0" smtClean="0"/>
              <a:t> земель у 1223 році </a:t>
            </a:r>
            <a:r>
              <a:rPr lang="uk-UA" dirty="0" err="1" smtClean="0"/>
              <a:t>Субедей</a:t>
            </a:r>
            <a:r>
              <a:rPr lang="uk-UA" dirty="0" smtClean="0"/>
              <a:t> і </a:t>
            </a:r>
            <a:r>
              <a:rPr lang="uk-UA" dirty="0" err="1" smtClean="0"/>
              <a:t>Джебе</a:t>
            </a:r>
            <a:r>
              <a:rPr lang="uk-UA" dirty="0" smtClean="0"/>
              <a:t> обрушилися на половців, які поспіхом бігли до кордонів Русі. </a:t>
            </a:r>
            <a:r>
              <a:rPr lang="ru-RU" dirty="0" err="1" smtClean="0"/>
              <a:t>Половецький</a:t>
            </a:r>
            <a:r>
              <a:rPr lang="ru-RU" dirty="0" smtClean="0"/>
              <a:t> хан </a:t>
            </a:r>
            <a:r>
              <a:rPr lang="ru-RU" dirty="0" err="1" smtClean="0"/>
              <a:t>Котян</a:t>
            </a:r>
            <a:r>
              <a:rPr lang="ru-RU" dirty="0" smtClean="0"/>
              <a:t> </a:t>
            </a:r>
            <a:r>
              <a:rPr lang="ru-RU" dirty="0" err="1" smtClean="0"/>
              <a:t>звернувся</a:t>
            </a:r>
            <a:r>
              <a:rPr lang="ru-RU" dirty="0" smtClean="0"/>
              <a:t> до </a:t>
            </a:r>
            <a:r>
              <a:rPr lang="ru-RU" dirty="0" err="1" smtClean="0"/>
              <a:t>київського</a:t>
            </a:r>
            <a:r>
              <a:rPr lang="ru-RU" dirty="0" smtClean="0"/>
              <a:t> князя Мстислава Романовича </a:t>
            </a:r>
            <a:r>
              <a:rPr lang="ru-RU" dirty="0" err="1" smtClean="0"/>
              <a:t>і</a:t>
            </a:r>
            <a:r>
              <a:rPr lang="ru-RU" dirty="0" smtClean="0"/>
              <a:t> </a:t>
            </a:r>
            <a:r>
              <a:rPr lang="ru-RU" dirty="0" err="1" smtClean="0"/>
              <a:t>свого</a:t>
            </a:r>
            <a:r>
              <a:rPr lang="ru-RU" dirty="0" smtClean="0"/>
              <a:t> зятя </a:t>
            </a:r>
            <a:r>
              <a:rPr lang="ru-RU" dirty="0" err="1" smtClean="0"/>
              <a:t>галицького</a:t>
            </a:r>
            <a:r>
              <a:rPr lang="ru-RU" dirty="0" smtClean="0"/>
              <a:t> князя Мстислава </a:t>
            </a:r>
            <a:r>
              <a:rPr lang="ru-RU" dirty="0" err="1" smtClean="0"/>
              <a:t>Мстиславича</a:t>
            </a:r>
            <a:r>
              <a:rPr lang="ru-RU" dirty="0" smtClean="0"/>
              <a:t> Удалого </a:t>
            </a:r>
            <a:r>
              <a:rPr lang="ru-RU" dirty="0" err="1" smtClean="0"/>
              <a:t>з</a:t>
            </a:r>
            <a:r>
              <a:rPr lang="ru-RU" dirty="0" smtClean="0"/>
              <a:t> </a:t>
            </a:r>
            <a:r>
              <a:rPr lang="ru-RU" dirty="0" err="1" smtClean="0"/>
              <a:t>проханням</a:t>
            </a:r>
            <a:r>
              <a:rPr lang="ru-RU" dirty="0" smtClean="0"/>
              <a:t> </a:t>
            </a:r>
            <a:r>
              <a:rPr lang="ru-RU" dirty="0" err="1" smtClean="0"/>
              <a:t>надати</a:t>
            </a:r>
            <a:r>
              <a:rPr lang="ru-RU" dirty="0" smtClean="0"/>
              <a:t> </a:t>
            </a:r>
            <a:r>
              <a:rPr lang="ru-RU" dirty="0" err="1" smtClean="0"/>
              <a:t>допомогу</a:t>
            </a:r>
            <a:r>
              <a:rPr lang="ru-RU" dirty="0" smtClean="0"/>
              <a:t> у </a:t>
            </a:r>
            <a:r>
              <a:rPr lang="ru-RU" dirty="0" err="1" smtClean="0"/>
              <a:t>боротьбі</a:t>
            </a:r>
            <a:r>
              <a:rPr lang="ru-RU" dirty="0" smtClean="0"/>
              <a:t> </a:t>
            </a:r>
            <a:r>
              <a:rPr lang="ru-RU" dirty="0" err="1" smtClean="0"/>
              <a:t>зі</a:t>
            </a:r>
            <a:r>
              <a:rPr lang="ru-RU" dirty="0" smtClean="0"/>
              <a:t> </a:t>
            </a:r>
            <a:r>
              <a:rPr lang="ru-RU" dirty="0" err="1" smtClean="0"/>
              <a:t>страшним</a:t>
            </a:r>
            <a:r>
              <a:rPr lang="ru-RU" dirty="0" smtClean="0"/>
              <a:t> ворогом: «А </a:t>
            </a:r>
            <a:r>
              <a:rPr lang="ru-RU" dirty="0" err="1" smtClean="0"/>
              <a:t>якщо</a:t>
            </a:r>
            <a:r>
              <a:rPr lang="ru-RU" dirty="0" smtClean="0"/>
              <a:t> не </a:t>
            </a:r>
            <a:r>
              <a:rPr lang="ru-RU" dirty="0" err="1" smtClean="0"/>
              <a:t>допоможете</a:t>
            </a:r>
            <a:r>
              <a:rPr lang="ru-RU" dirty="0" smtClean="0"/>
              <a:t> нам, ми </a:t>
            </a:r>
            <a:r>
              <a:rPr lang="ru-RU" dirty="0" err="1" smtClean="0"/>
              <a:t>нині</a:t>
            </a:r>
            <a:r>
              <a:rPr lang="ru-RU" dirty="0" smtClean="0"/>
              <a:t> </a:t>
            </a:r>
            <a:r>
              <a:rPr lang="ru-RU" dirty="0" err="1" smtClean="0"/>
              <a:t>порубані</a:t>
            </a:r>
            <a:r>
              <a:rPr lang="ru-RU" dirty="0" smtClean="0"/>
              <a:t> </a:t>
            </a:r>
            <a:r>
              <a:rPr lang="ru-RU" dirty="0" err="1" smtClean="0"/>
              <a:t>будемо</a:t>
            </a:r>
            <a:r>
              <a:rPr lang="ru-RU" dirty="0" smtClean="0"/>
              <a:t>, а </a:t>
            </a:r>
            <a:r>
              <a:rPr lang="ru-RU" dirty="0" err="1" smtClean="0"/>
              <a:t>ви</a:t>
            </a:r>
            <a:r>
              <a:rPr lang="ru-RU" dirty="0" smtClean="0"/>
              <a:t> на ранок </a:t>
            </a:r>
            <a:r>
              <a:rPr lang="ru-RU" dirty="0" err="1" smtClean="0"/>
              <a:t>посічені</a:t>
            </a:r>
            <a:r>
              <a:rPr lang="ru-RU" dirty="0" smtClean="0"/>
              <a:t> будете».</a:t>
            </a:r>
            <a:br>
              <a:rPr lang="ru-RU" dirty="0" smtClean="0"/>
            </a:br>
            <a:r>
              <a:rPr lang="ru-RU" dirty="0" err="1" smtClean="0"/>
              <a:t>Отримавши</a:t>
            </a:r>
            <a:r>
              <a:rPr lang="ru-RU" dirty="0" smtClean="0"/>
              <a:t> </a:t>
            </a:r>
            <a:r>
              <a:rPr lang="ru-RU" dirty="0" err="1" smtClean="0"/>
              <a:t>відомості</a:t>
            </a:r>
            <a:r>
              <a:rPr lang="ru-RU" dirty="0" smtClean="0"/>
              <a:t> про </a:t>
            </a:r>
            <a:r>
              <a:rPr lang="ru-RU" dirty="0" err="1" smtClean="0"/>
              <a:t>рух</a:t>
            </a:r>
            <a:r>
              <a:rPr lang="ru-RU" dirty="0" smtClean="0"/>
              <a:t> </a:t>
            </a:r>
            <a:r>
              <a:rPr lang="ru-RU" dirty="0" err="1" smtClean="0"/>
              <a:t>монголів</a:t>
            </a:r>
            <a:r>
              <a:rPr lang="ru-RU" dirty="0" smtClean="0"/>
              <a:t>, </a:t>
            </a:r>
            <a:r>
              <a:rPr lang="ru-RU" dirty="0" err="1" smtClean="0"/>
              <a:t>південноруські</a:t>
            </a:r>
            <a:r>
              <a:rPr lang="ru-RU" dirty="0" smtClean="0"/>
              <a:t> </a:t>
            </a:r>
            <a:r>
              <a:rPr lang="ru-RU" dirty="0" err="1" smtClean="0"/>
              <a:t>князі</a:t>
            </a:r>
            <a:r>
              <a:rPr lang="ru-RU" dirty="0" smtClean="0"/>
              <a:t> </a:t>
            </a:r>
            <a:r>
              <a:rPr lang="ru-RU" dirty="0" err="1" smtClean="0"/>
              <a:t>зібралися</a:t>
            </a:r>
            <a:r>
              <a:rPr lang="ru-RU" dirty="0" smtClean="0"/>
              <a:t> в </a:t>
            </a:r>
            <a:r>
              <a:rPr lang="ru-RU" dirty="0" err="1" smtClean="0"/>
              <a:t>Києві</a:t>
            </a:r>
            <a:r>
              <a:rPr lang="ru-RU" dirty="0" smtClean="0"/>
              <a:t> на раду. На початку </a:t>
            </a:r>
            <a:r>
              <a:rPr lang="ru-RU" dirty="0" err="1" smtClean="0"/>
              <a:t>травня</a:t>
            </a:r>
            <a:r>
              <a:rPr lang="ru-RU" dirty="0" smtClean="0"/>
              <a:t> 1223 </a:t>
            </a:r>
            <a:r>
              <a:rPr lang="ru-RU" dirty="0" err="1" smtClean="0"/>
              <a:t>князі</a:t>
            </a:r>
            <a:r>
              <a:rPr lang="ru-RU" dirty="0" smtClean="0"/>
              <a:t> </a:t>
            </a:r>
            <a:r>
              <a:rPr lang="ru-RU" dirty="0" err="1" smtClean="0"/>
              <a:t>виступили</a:t>
            </a:r>
            <a:r>
              <a:rPr lang="ru-RU" dirty="0" smtClean="0"/>
              <a:t> </a:t>
            </a:r>
            <a:r>
              <a:rPr lang="ru-RU" dirty="0" err="1" smtClean="0"/>
              <a:t>з</a:t>
            </a:r>
            <a:r>
              <a:rPr lang="ru-RU" dirty="0" smtClean="0"/>
              <a:t> </a:t>
            </a:r>
            <a:r>
              <a:rPr lang="ru-RU" dirty="0" err="1" smtClean="0"/>
              <a:t>Києва</a:t>
            </a:r>
            <a:r>
              <a:rPr lang="ru-RU" dirty="0" smtClean="0"/>
              <a:t>. На </a:t>
            </a:r>
            <a:r>
              <a:rPr lang="ru-RU" dirty="0" err="1" smtClean="0"/>
              <a:t>сімнадцятий</a:t>
            </a:r>
            <a:r>
              <a:rPr lang="ru-RU" dirty="0" smtClean="0"/>
              <a:t> день походу </a:t>
            </a:r>
            <a:r>
              <a:rPr lang="ru-RU" dirty="0" err="1" smtClean="0"/>
              <a:t>російське</a:t>
            </a:r>
            <a:r>
              <a:rPr lang="ru-RU" dirty="0" smtClean="0"/>
              <a:t> </a:t>
            </a:r>
            <a:r>
              <a:rPr lang="ru-RU" dirty="0" err="1" smtClean="0"/>
              <a:t>військо</a:t>
            </a:r>
            <a:r>
              <a:rPr lang="ru-RU" dirty="0" smtClean="0"/>
              <a:t> </a:t>
            </a:r>
            <a:r>
              <a:rPr lang="ru-RU" dirty="0" err="1" smtClean="0"/>
              <a:t>зосередилося</a:t>
            </a:r>
            <a:r>
              <a:rPr lang="ru-RU" dirty="0" smtClean="0"/>
              <a:t> на правому </a:t>
            </a:r>
            <a:r>
              <a:rPr lang="ru-RU" dirty="0" err="1" smtClean="0"/>
              <a:t>березі</a:t>
            </a:r>
            <a:r>
              <a:rPr lang="ru-RU" dirty="0" smtClean="0"/>
              <a:t> </a:t>
            </a:r>
            <a:r>
              <a:rPr lang="ru-RU" dirty="0" err="1" smtClean="0"/>
              <a:t>нижньої</a:t>
            </a:r>
            <a:r>
              <a:rPr lang="ru-RU" dirty="0" smtClean="0"/>
              <a:t> </a:t>
            </a:r>
            <a:r>
              <a:rPr lang="ru-RU" dirty="0" err="1" smtClean="0"/>
              <a:t>течії</a:t>
            </a:r>
            <a:r>
              <a:rPr lang="ru-RU" dirty="0" smtClean="0"/>
              <a:t> </a:t>
            </a:r>
            <a:r>
              <a:rPr lang="ru-RU" dirty="0" err="1" smtClean="0"/>
              <a:t>Дніпра</a:t>
            </a:r>
            <a:r>
              <a:rPr lang="ru-RU" dirty="0" smtClean="0"/>
              <a:t>, у </a:t>
            </a:r>
            <a:r>
              <a:rPr lang="ru-RU" dirty="0" err="1" smtClean="0"/>
              <a:t>Олеша</a:t>
            </a:r>
            <a:r>
              <a:rPr lang="ru-RU" dirty="0" smtClean="0"/>
              <a:t>. Тут до </a:t>
            </a:r>
            <a:r>
              <a:rPr lang="ru-RU" dirty="0" err="1" smtClean="0"/>
              <a:t>росіян</a:t>
            </a:r>
            <a:r>
              <a:rPr lang="ru-RU" dirty="0" smtClean="0"/>
              <a:t> </a:t>
            </a:r>
            <a:r>
              <a:rPr lang="ru-RU" dirty="0" err="1" smtClean="0"/>
              <a:t>приєдналися</a:t>
            </a:r>
            <a:r>
              <a:rPr lang="ru-RU" dirty="0" smtClean="0"/>
              <a:t> </a:t>
            </a:r>
            <a:r>
              <a:rPr lang="ru-RU" dirty="0" err="1" smtClean="0"/>
              <a:t>половецькі</a:t>
            </a:r>
            <a:r>
              <a:rPr lang="ru-RU" dirty="0" smtClean="0"/>
              <a:t> загони. </a:t>
            </a:r>
            <a:r>
              <a:rPr lang="ru-RU" dirty="0" err="1" smtClean="0"/>
              <a:t>Російська</a:t>
            </a:r>
            <a:r>
              <a:rPr lang="ru-RU" dirty="0" smtClean="0"/>
              <a:t> рать </a:t>
            </a:r>
            <a:r>
              <a:rPr lang="ru-RU" dirty="0" err="1" smtClean="0"/>
              <a:t>складалася</a:t>
            </a:r>
            <a:r>
              <a:rPr lang="ru-RU" dirty="0" smtClean="0"/>
              <a:t> </a:t>
            </a:r>
            <a:r>
              <a:rPr lang="ru-RU" dirty="0" err="1" smtClean="0"/>
              <a:t>з</a:t>
            </a:r>
            <a:r>
              <a:rPr lang="ru-RU" dirty="0" smtClean="0"/>
              <a:t> </a:t>
            </a:r>
            <a:r>
              <a:rPr lang="ru-RU" dirty="0" err="1" smtClean="0"/>
              <a:t>київської</a:t>
            </a:r>
            <a:r>
              <a:rPr lang="ru-RU" dirty="0" smtClean="0"/>
              <a:t>, </a:t>
            </a:r>
            <a:r>
              <a:rPr lang="ru-RU" dirty="0" err="1" smtClean="0"/>
              <a:t>чернігівської</a:t>
            </a:r>
            <a:r>
              <a:rPr lang="ru-RU" dirty="0" smtClean="0"/>
              <a:t>, </a:t>
            </a:r>
            <a:r>
              <a:rPr lang="ru-RU" dirty="0" err="1" smtClean="0"/>
              <a:t>смоленської</a:t>
            </a:r>
            <a:r>
              <a:rPr lang="ru-RU" dirty="0" smtClean="0"/>
              <a:t>, </a:t>
            </a:r>
            <a:r>
              <a:rPr lang="ru-RU" dirty="0" err="1" smtClean="0"/>
              <a:t>курської</a:t>
            </a:r>
            <a:r>
              <a:rPr lang="ru-RU" dirty="0" smtClean="0"/>
              <a:t>, </a:t>
            </a:r>
            <a:r>
              <a:rPr lang="ru-RU" dirty="0" err="1" smtClean="0"/>
              <a:t>Трубчевської</a:t>
            </a:r>
            <a:r>
              <a:rPr lang="ru-RU" dirty="0" smtClean="0"/>
              <a:t>, </a:t>
            </a:r>
            <a:r>
              <a:rPr lang="ru-RU" dirty="0" err="1" smtClean="0"/>
              <a:t>путивльської</a:t>
            </a:r>
            <a:r>
              <a:rPr lang="ru-RU" dirty="0" smtClean="0"/>
              <a:t>, </a:t>
            </a:r>
            <a:r>
              <a:rPr lang="ru-RU" dirty="0" err="1" smtClean="0"/>
              <a:t>володимирській</a:t>
            </a:r>
            <a:r>
              <a:rPr lang="ru-RU" dirty="0" smtClean="0"/>
              <a:t> </a:t>
            </a:r>
            <a:r>
              <a:rPr lang="ru-RU" dirty="0" err="1" smtClean="0"/>
              <a:t>і</a:t>
            </a:r>
            <a:r>
              <a:rPr lang="ru-RU" dirty="0" smtClean="0"/>
              <a:t> </a:t>
            </a:r>
            <a:r>
              <a:rPr lang="ru-RU" dirty="0" err="1" smtClean="0"/>
              <a:t>галицької</a:t>
            </a:r>
            <a:r>
              <a:rPr lang="ru-RU" dirty="0" smtClean="0"/>
              <a:t> дружин. </a:t>
            </a:r>
            <a:r>
              <a:rPr lang="ru-RU" dirty="0" err="1" smtClean="0"/>
              <a:t>Загальна</a:t>
            </a:r>
            <a:r>
              <a:rPr lang="ru-RU" dirty="0" smtClean="0"/>
              <a:t> </a:t>
            </a:r>
            <a:r>
              <a:rPr lang="ru-RU" dirty="0" err="1" smtClean="0"/>
              <a:t>чисельність</a:t>
            </a:r>
            <a:r>
              <a:rPr lang="ru-RU" dirty="0" smtClean="0"/>
              <a:t> </a:t>
            </a:r>
            <a:r>
              <a:rPr lang="ru-RU" dirty="0" err="1" smtClean="0"/>
              <a:t>російських</a:t>
            </a:r>
            <a:r>
              <a:rPr lang="ru-RU" dirty="0" smtClean="0"/>
              <a:t> </a:t>
            </a:r>
            <a:r>
              <a:rPr lang="ru-RU" dirty="0" err="1" smtClean="0"/>
              <a:t>військ</a:t>
            </a:r>
            <a:r>
              <a:rPr lang="ru-RU" dirty="0" smtClean="0"/>
              <a:t> </a:t>
            </a:r>
            <a:r>
              <a:rPr lang="ru-RU" dirty="0" err="1" smtClean="0"/>
              <a:t>ймовірно</a:t>
            </a:r>
            <a:r>
              <a:rPr lang="ru-RU" dirty="0" smtClean="0"/>
              <a:t> не </a:t>
            </a:r>
            <a:r>
              <a:rPr lang="ru-RU" dirty="0" err="1" smtClean="0"/>
              <a:t>перевищувала</a:t>
            </a:r>
            <a:r>
              <a:rPr lang="ru-RU" dirty="0" smtClean="0"/>
              <a:t> 20-30 </a:t>
            </a:r>
            <a:r>
              <a:rPr lang="ru-RU" dirty="0" err="1" smtClean="0"/>
              <a:t>тисяч</a:t>
            </a:r>
            <a:r>
              <a:rPr lang="ru-RU" dirty="0" smtClean="0"/>
              <a:t> людей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srcRect/>
          <a:stretch>
            <a:fillRect/>
          </a:stretch>
        </p:blipFill>
        <p:spPr bwMode="auto">
          <a:xfrm>
            <a:off x="0" y="0"/>
            <a:ext cx="8174422" cy="6286520"/>
          </a:xfrm>
          <a:prstGeom prst="rect">
            <a:avLst/>
          </a:prstGeom>
          <a:noFill/>
          <a:ln w="9525">
            <a:noFill/>
            <a:miter lim="800000"/>
            <a:headEnd/>
            <a:tailEnd/>
          </a:ln>
          <a:effectLst/>
        </p:spPr>
      </p:pic>
      <p:sp>
        <p:nvSpPr>
          <p:cNvPr id="5" name="Прямоугольник 4"/>
          <p:cNvSpPr/>
          <p:nvPr/>
        </p:nvSpPr>
        <p:spPr>
          <a:xfrm>
            <a:off x="285720" y="5934670"/>
            <a:ext cx="8072494" cy="923330"/>
          </a:xfrm>
          <a:prstGeom prst="rect">
            <a:avLst/>
          </a:prstGeom>
        </p:spPr>
        <p:txBody>
          <a:bodyPr wrap="square">
            <a:spAutoFit/>
          </a:bodyPr>
          <a:lstStyle/>
          <a:p>
            <a:pPr algn="ctr"/>
            <a:r>
              <a:rPr lang="ru-RU" dirty="0" smtClean="0"/>
              <a:t>КАЛКА</a:t>
            </a:r>
            <a:br>
              <a:rPr lang="ru-RU" dirty="0" smtClean="0"/>
            </a:br>
            <a:r>
              <a:rPr lang="ru-RU" dirty="0" smtClean="0"/>
              <a:t/>
            </a:r>
            <a:br>
              <a:rPr lang="ru-RU" dirty="0" smtClean="0"/>
            </a:br>
            <a:r>
              <a:rPr lang="ru-RU" dirty="0" smtClean="0"/>
              <a:t>Лев Николаевич Гумилёв</a:t>
            </a:r>
            <a:r>
              <a:rPr lang="en-US" dirty="0" smtClean="0"/>
              <a:t>  </a:t>
            </a:r>
            <a:r>
              <a:rPr lang="uk-UA" dirty="0" smtClean="0"/>
              <a:t>Калка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algn="ctr"/>
            <a:r>
              <a:rPr lang="uk-UA" dirty="0" smtClean="0"/>
              <a:t>Виявивши на лівому березі Дніпра передові роз'їзди монголів, волинський князь Данило Романович з галичанами переплив річку і атакував супротивника.</a:t>
            </a:r>
            <a:br>
              <a:rPr lang="uk-UA" dirty="0" smtClean="0"/>
            </a:br>
            <a:r>
              <a:rPr lang="uk-UA" dirty="0" smtClean="0"/>
              <a:t/>
            </a:r>
            <a:br>
              <a:rPr lang="uk-UA" dirty="0" smtClean="0"/>
            </a:br>
            <a:r>
              <a:rPr lang="ru-RU" dirty="0" smtClean="0"/>
              <a:t>Перший </a:t>
            </a:r>
            <a:r>
              <a:rPr lang="ru-RU" dirty="0" err="1" smtClean="0"/>
              <a:t>успіх</a:t>
            </a:r>
            <a:r>
              <a:rPr lang="ru-RU" dirty="0" smtClean="0"/>
              <a:t> </a:t>
            </a:r>
            <a:r>
              <a:rPr lang="ru-RU" dirty="0" err="1" smtClean="0"/>
              <a:t>надихнув</a:t>
            </a:r>
            <a:r>
              <a:rPr lang="ru-RU" dirty="0" smtClean="0"/>
              <a:t> </a:t>
            </a:r>
            <a:r>
              <a:rPr lang="ru-RU" dirty="0" err="1" smtClean="0"/>
              <a:t>російських</a:t>
            </a:r>
            <a:r>
              <a:rPr lang="ru-RU" dirty="0" smtClean="0"/>
              <a:t> </a:t>
            </a:r>
            <a:r>
              <a:rPr lang="ru-RU" dirty="0" err="1" smtClean="0"/>
              <a:t>князів</a:t>
            </a:r>
            <a:r>
              <a:rPr lang="ru-RU" dirty="0" smtClean="0"/>
              <a:t>, </a:t>
            </a:r>
            <a:r>
              <a:rPr lang="ru-RU" dirty="0" err="1" smtClean="0"/>
              <a:t>і</a:t>
            </a:r>
            <a:r>
              <a:rPr lang="ru-RU" dirty="0" smtClean="0"/>
              <a:t> союзники рушили на </a:t>
            </a:r>
            <a:r>
              <a:rPr lang="ru-RU" dirty="0" err="1" smtClean="0"/>
              <a:t>схід</a:t>
            </a:r>
            <a:r>
              <a:rPr lang="ru-RU" dirty="0" smtClean="0"/>
              <a:t>, в </a:t>
            </a:r>
            <a:r>
              <a:rPr lang="ru-RU" dirty="0" err="1" smtClean="0"/>
              <a:t>половецькі</a:t>
            </a:r>
            <a:r>
              <a:rPr lang="ru-RU" dirty="0" smtClean="0"/>
              <a:t> степи. Через </a:t>
            </a:r>
            <a:r>
              <a:rPr lang="ru-RU" dirty="0" err="1" smtClean="0"/>
              <a:t>дев'ять</a:t>
            </a:r>
            <a:r>
              <a:rPr lang="ru-RU" dirty="0" smtClean="0"/>
              <a:t> </a:t>
            </a:r>
            <a:r>
              <a:rPr lang="ru-RU" dirty="0" err="1" smtClean="0"/>
              <a:t>днів</a:t>
            </a:r>
            <a:r>
              <a:rPr lang="ru-RU" dirty="0" smtClean="0"/>
              <a:t> вони </a:t>
            </a:r>
            <a:r>
              <a:rPr lang="ru-RU" dirty="0" err="1" smtClean="0"/>
              <a:t>були</a:t>
            </a:r>
            <a:r>
              <a:rPr lang="ru-RU" dirty="0" smtClean="0"/>
              <a:t> на </a:t>
            </a:r>
            <a:r>
              <a:rPr lang="ru-RU" dirty="0" err="1" smtClean="0"/>
              <a:t>річці</a:t>
            </a:r>
            <a:r>
              <a:rPr lang="ru-RU" dirty="0" smtClean="0"/>
              <a:t> </a:t>
            </a:r>
            <a:r>
              <a:rPr lang="ru-RU" dirty="0" err="1" smtClean="0"/>
              <a:t>Калці</a:t>
            </a:r>
            <a:r>
              <a:rPr lang="ru-RU" dirty="0" smtClean="0"/>
              <a:t>, де </a:t>
            </a:r>
            <a:r>
              <a:rPr lang="ru-RU" dirty="0" err="1" smtClean="0"/>
              <a:t>знову</a:t>
            </a:r>
            <a:r>
              <a:rPr lang="ru-RU" dirty="0" smtClean="0"/>
              <a:t> </a:t>
            </a:r>
            <a:r>
              <a:rPr lang="ru-RU" dirty="0" err="1" smtClean="0"/>
              <a:t>відбулося</a:t>
            </a:r>
            <a:r>
              <a:rPr lang="ru-RU" dirty="0" smtClean="0"/>
              <a:t> </a:t>
            </a:r>
            <a:r>
              <a:rPr lang="ru-RU" dirty="0" err="1" smtClean="0"/>
              <a:t>невелике</a:t>
            </a:r>
            <a:r>
              <a:rPr lang="ru-RU" dirty="0" smtClean="0"/>
              <a:t> </a:t>
            </a:r>
            <a:r>
              <a:rPr lang="ru-RU" dirty="0" err="1" smtClean="0"/>
              <a:t>зіткнення</a:t>
            </a:r>
            <a:r>
              <a:rPr lang="ru-RU" dirty="0" smtClean="0"/>
              <a:t> </a:t>
            </a:r>
            <a:r>
              <a:rPr lang="ru-RU" dirty="0" err="1" smtClean="0"/>
              <a:t>з</a:t>
            </a:r>
            <a:r>
              <a:rPr lang="ru-RU" dirty="0" smtClean="0"/>
              <a:t> монголами </a:t>
            </a:r>
            <a:r>
              <a:rPr lang="ru-RU" dirty="0" err="1" smtClean="0"/>
              <a:t>зі</a:t>
            </a:r>
            <a:r>
              <a:rPr lang="ru-RU" dirty="0" smtClean="0"/>
              <a:t> </a:t>
            </a:r>
            <a:r>
              <a:rPr lang="ru-RU" dirty="0" err="1" smtClean="0"/>
              <a:t>сприятливим</a:t>
            </a:r>
            <a:r>
              <a:rPr lang="ru-RU" dirty="0" smtClean="0"/>
              <a:t> для </a:t>
            </a:r>
            <a:r>
              <a:rPr lang="ru-RU" dirty="0" err="1" smtClean="0"/>
              <a:t>російських</a:t>
            </a:r>
            <a:r>
              <a:rPr lang="ru-RU" dirty="0" smtClean="0"/>
              <a:t> результатом.</a:t>
            </a:r>
          </a:p>
          <a:p>
            <a:pPr algn="ctr"/>
            <a:r>
              <a:rPr lang="uk-UA" dirty="0" smtClean="0"/>
              <a:t>Припускаючи зустріти на протилежному березі Калки великі сили монголів, князі зібралися на військову раду. Мстислав Романович Київський заперечував проти переходу через Калку. Він розташувався на правому березі річки на кам'янистій висоті і приступив до її зміцнення.</a:t>
            </a:r>
            <a:endParaRPr lang="ru-RU" dirty="0" smtClean="0"/>
          </a:p>
          <a:p>
            <a:pPr algn="ct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1333320" y="1609725"/>
            <a:ext cx="5486760"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srcRect/>
          <a:stretch>
            <a:fillRect/>
          </a:stretch>
        </p:blipFill>
        <p:spPr bwMode="auto">
          <a:xfrm>
            <a:off x="2693308" y="0"/>
            <a:ext cx="5431336"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9416"/>
            <a:ext cx="7239000" cy="5034294"/>
          </a:xfrm>
        </p:spPr>
        <p:txBody>
          <a:bodyPr>
            <a:normAutofit fontScale="85000" lnSpcReduction="20000"/>
          </a:bodyPr>
          <a:lstStyle/>
          <a:p>
            <a:pPr algn="ctr"/>
            <a:r>
              <a:rPr lang="uk-UA" dirty="0" smtClean="0"/>
              <a:t>Мстислав Удалий і велика частина російського війська 31 травня 1223 почали переправу на лівий берег Калки, де їх зустрів загін монгольської легкої кінноти. Дружинники Мстислава Удалого відкинули  монголів, а загін Данила Романовича і половецького </a:t>
            </a:r>
            <a:r>
              <a:rPr lang="uk-UA" dirty="0" err="1" smtClean="0"/>
              <a:t>хана</a:t>
            </a:r>
            <a:r>
              <a:rPr lang="uk-UA" dirty="0" smtClean="0"/>
              <a:t> </a:t>
            </a:r>
            <a:r>
              <a:rPr lang="uk-UA" dirty="0" err="1" smtClean="0"/>
              <a:t>Яруня</a:t>
            </a:r>
            <a:r>
              <a:rPr lang="uk-UA" dirty="0" smtClean="0"/>
              <a:t> кинувся переслідувати противника.</a:t>
            </a:r>
            <a:br>
              <a:rPr lang="uk-UA" dirty="0" smtClean="0"/>
            </a:br>
            <a:r>
              <a:rPr lang="uk-UA" dirty="0" smtClean="0"/>
              <a:t>У цей час дружина чернігівського князя Мстислава </a:t>
            </a:r>
            <a:r>
              <a:rPr lang="uk-UA" dirty="0" err="1" smtClean="0"/>
              <a:t>Святославича</a:t>
            </a:r>
            <a:r>
              <a:rPr lang="uk-UA" dirty="0" smtClean="0"/>
              <a:t> ще тільки переходила Калку. Віддалившись від основних сил, передовий загін російських і половців зустрів великі сили монголів. </a:t>
            </a:r>
            <a:r>
              <a:rPr lang="uk-UA" dirty="0" err="1" smtClean="0"/>
              <a:t>Субедей</a:t>
            </a:r>
            <a:r>
              <a:rPr lang="uk-UA" dirty="0" smtClean="0"/>
              <a:t> і </a:t>
            </a:r>
            <a:r>
              <a:rPr lang="uk-UA" dirty="0" err="1" smtClean="0"/>
              <a:t>Джебе</a:t>
            </a:r>
            <a:r>
              <a:rPr lang="uk-UA" dirty="0" smtClean="0"/>
              <a:t> розпорядженні сил трьох </a:t>
            </a:r>
            <a:r>
              <a:rPr lang="uk-UA" dirty="0" err="1" smtClean="0"/>
              <a:t>туменів</a:t>
            </a:r>
            <a:r>
              <a:rPr lang="uk-UA" dirty="0" smtClean="0"/>
              <a:t>, два з яких прийшли із Середньої Азії, а один був набраний з кочівників Північного Кавказу.</a:t>
            </a:r>
            <a:br>
              <a:rPr lang="uk-UA" dirty="0" smtClean="0"/>
            </a:br>
            <a:r>
              <a:rPr lang="uk-UA" dirty="0" smtClean="0"/>
              <a:t>Загальна чисельність монголів оцінюється в 20-30 тисяч осіб (</a:t>
            </a:r>
            <a:r>
              <a:rPr lang="uk-UA" dirty="0" err="1" smtClean="0"/>
              <a:t>Себастаці</a:t>
            </a:r>
            <a:r>
              <a:rPr lang="uk-UA" dirty="0" smtClean="0"/>
              <a:t> пише про 20 тисяч татар, які  виступили в похід з країни «Чину і </a:t>
            </a:r>
            <a:r>
              <a:rPr lang="uk-UA" dirty="0" err="1" smtClean="0"/>
              <a:t>Мачін</a:t>
            </a:r>
            <a:r>
              <a:rPr lang="uk-UA" dirty="0" smtClean="0"/>
              <a:t>»).</a:t>
            </a:r>
            <a:br>
              <a:rPr lang="uk-UA"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290</TotalTime>
  <Words>809</Words>
  <Application>Microsoft Office PowerPoint</Application>
  <PresentationFormat>Экран (4:3)</PresentationFormat>
  <Paragraphs>42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Изящная</vt:lpstr>
      <vt:lpstr>битва НА Річці Калці</vt:lpstr>
      <vt:lpstr>Битва на річці Калці - битва між з'єднаним російсько-половецьким військом і монгольським корпусом, що діяли в рамках походу Джебе і Субедей 1221-1224 років. Половці і основні російські сили були розбиті 31 травня 1223, через 3 дня бій закінчився повною перемогою монголів.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Навала Батия</vt:lpstr>
      <vt:lpstr>Презентация PowerPoint</vt:lpstr>
      <vt:lpstr>Презентация PowerPoint</vt:lpstr>
      <vt:lpstr>Презентация PowerPoint</vt:lpstr>
      <vt:lpstr>Монголо-татарське іго</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Куликовська битва</dc:title>
  <dc:creator>User</dc:creator>
  <cp:lastModifiedBy>Admin</cp:lastModifiedBy>
  <cp:revision>10</cp:revision>
  <dcterms:created xsi:type="dcterms:W3CDTF">2011-10-28T06:05:00Z</dcterms:created>
  <dcterms:modified xsi:type="dcterms:W3CDTF">2012-02-21T11:48:39Z</dcterms:modified>
</cp:coreProperties>
</file>