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sldIdLst>
    <p:sldId id="256" r:id="rId2"/>
    <p:sldId id="257" r:id="rId3"/>
    <p:sldId id="258" r:id="rId4"/>
    <p:sldId id="267" r:id="rId5"/>
    <p:sldId id="269" r:id="rId6"/>
    <p:sldId id="276" r:id="rId7"/>
    <p:sldId id="277" r:id="rId8"/>
    <p:sldId id="270" r:id="rId9"/>
    <p:sldId id="278" r:id="rId10"/>
    <p:sldId id="272" r:id="rId11"/>
    <p:sldId id="273" r:id="rId12"/>
    <p:sldId id="282" r:id="rId13"/>
    <p:sldId id="268" r:id="rId14"/>
    <p:sldId id="279" r:id="rId15"/>
    <p:sldId id="262" r:id="rId16"/>
    <p:sldId id="261" r:id="rId17"/>
    <p:sldId id="263" r:id="rId18"/>
    <p:sldId id="281" r:id="rId19"/>
    <p:sldId id="271" r:id="rId20"/>
    <p:sldId id="280" r:id="rId21"/>
    <p:sldId id="260" r:id="rId22"/>
    <p:sldId id="283" r:id="rId23"/>
    <p:sldId id="275" r:id="rId24"/>
    <p:sldId id="259" r:id="rId25"/>
    <p:sldId id="274" r:id="rId26"/>
    <p:sldId id="266" r:id="rId27"/>
    <p:sldId id="265" r:id="rId28"/>
    <p:sldId id="284" r:id="rId29"/>
    <p:sldId id="26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7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D4AF9-E92E-4088-8227-3E5D85A61959}" type="datetimeFigureOut">
              <a:rPr lang="ru-RU" smtClean="0"/>
              <a:t>23.04.2016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DE500-8280-4FCD-9AF9-56375EE3C10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9600" b="1" dirty="0">
                <a:latin typeface="Alexandra Zeferino One" pitchFamily="66" charset="0"/>
              </a:rPr>
              <a:t>Айзек </a:t>
            </a:r>
            <a:r>
              <a:rPr lang="ru-RU" sz="9600" b="1" dirty="0" err="1">
                <a:latin typeface="Alexandra Zeferino One" pitchFamily="66" charset="0"/>
              </a:rPr>
              <a:t>Азімов</a:t>
            </a:r>
            <a:endParaRPr lang="ru-RU" sz="9600" b="1" dirty="0">
              <a:latin typeface="Alexandra Zeferino One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507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280920" cy="6048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3965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	</a:t>
            </a:r>
            <a:endParaRPr lang="ru-RU" sz="4800" b="1" dirty="0">
              <a:latin typeface="Alexandra Zeferino One" pitchFamily="66" charset="0"/>
            </a:endParaRPr>
          </a:p>
          <a:p>
            <a:r>
              <a:rPr lang="ru-RU" sz="4800" b="1" dirty="0" err="1">
                <a:latin typeface="Alexandra Zeferino One" pitchFamily="66" charset="0"/>
              </a:rPr>
              <a:t>Майбутнє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людства</a:t>
            </a:r>
            <a:r>
              <a:rPr lang="ru-RU" sz="4800" b="1" dirty="0">
                <a:latin typeface="Alexandra Zeferino One" pitchFamily="66" charset="0"/>
              </a:rPr>
              <a:t> — </a:t>
            </a:r>
            <a:r>
              <a:rPr lang="ru-RU" sz="4800" b="1" dirty="0" err="1">
                <a:latin typeface="Alexandra Zeferino One" pitchFamily="66" charset="0"/>
              </a:rPr>
              <a:t>серед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зірок</a:t>
            </a:r>
            <a:r>
              <a:rPr lang="ru-RU" sz="4800" b="1" dirty="0">
                <a:latin typeface="Alexandra Zeferino One" pitchFamily="66" charset="0"/>
              </a:rPr>
              <a:t>, і </a:t>
            </a:r>
            <a:r>
              <a:rPr lang="ru-RU" sz="4800" b="1" dirty="0" err="1">
                <a:latin typeface="Alexandra Zeferino One" pitchFamily="66" charset="0"/>
              </a:rPr>
              <a:t>це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майбутнє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надто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важливе</a:t>
            </a:r>
            <a:r>
              <a:rPr lang="ru-RU" sz="4800" b="1" dirty="0">
                <a:latin typeface="Alexandra Zeferino One" pitchFamily="66" charset="0"/>
              </a:rPr>
              <a:t>, </a:t>
            </a:r>
            <a:r>
              <a:rPr lang="ru-RU" sz="4800" b="1" dirty="0" err="1">
                <a:latin typeface="Alexandra Zeferino One" pitchFamily="66" charset="0"/>
              </a:rPr>
              <a:t>щоб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втратити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його</a:t>
            </a:r>
            <a:r>
              <a:rPr lang="ru-RU" sz="4800" b="1" dirty="0">
                <a:latin typeface="Alexandra Zeferino One" pitchFamily="66" charset="0"/>
              </a:rPr>
              <a:t> через </a:t>
            </a:r>
            <a:r>
              <a:rPr lang="ru-RU" sz="4800" b="1" dirty="0" err="1">
                <a:latin typeface="Alexandra Zeferino One" pitchFamily="66" charset="0"/>
              </a:rPr>
              <a:t>дитячу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нерозсудливість</a:t>
            </a:r>
            <a:r>
              <a:rPr lang="ru-RU" sz="4800" b="1" dirty="0">
                <a:latin typeface="Alexandra Zeferino One" pitchFamily="66" charset="0"/>
              </a:rPr>
              <a:t> і </a:t>
            </a:r>
            <a:r>
              <a:rPr lang="ru-RU" sz="4800" b="1" dirty="0" err="1">
                <a:latin typeface="Alexandra Zeferino One" pitchFamily="66" charset="0"/>
              </a:rPr>
              <a:t>забобони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 smtClean="0">
                <a:latin typeface="Alexandra Zeferino One" pitchFamily="66" charset="0"/>
              </a:rPr>
              <a:t>невігласів</a:t>
            </a:r>
            <a:r>
              <a:rPr lang="ru-RU" sz="4800" b="1" dirty="0" smtClean="0">
                <a:latin typeface="Alexandra Zeferino One" pitchFamily="66" charset="0"/>
              </a:rPr>
              <a:t>.</a:t>
            </a:r>
            <a:r>
              <a:rPr lang="ru-RU" sz="4800" b="1" dirty="0">
                <a:latin typeface="Alexandra Zeferino One" pitchFamily="66" charset="0"/>
              </a:rPr>
              <a:t>	</a:t>
            </a:r>
          </a:p>
          <a:p>
            <a:r>
              <a:rPr lang="ru-RU" sz="4800" b="1" dirty="0" err="1">
                <a:latin typeface="Alexandra Zeferino One" pitchFamily="66" charset="0"/>
              </a:rPr>
              <a:t>Світло</a:t>
            </a:r>
            <a:r>
              <a:rPr lang="ru-RU" sz="4800" b="1" dirty="0">
                <a:latin typeface="Alexandra Zeferino One" pitchFamily="66" charset="0"/>
              </a:rPr>
              <a:t> науки </a:t>
            </a:r>
            <a:r>
              <a:rPr lang="ru-RU" sz="4800" b="1" dirty="0" err="1">
                <a:latin typeface="Alexandra Zeferino One" pitchFamily="66" charset="0"/>
              </a:rPr>
              <a:t>одне</a:t>
            </a:r>
            <a:r>
              <a:rPr lang="ru-RU" sz="4800" b="1" dirty="0">
                <a:latin typeface="Alexandra Zeferino One" pitchFamily="66" charset="0"/>
              </a:rPr>
              <a:t>, і, </a:t>
            </a:r>
            <a:r>
              <a:rPr lang="ru-RU" sz="4800" b="1" dirty="0" err="1">
                <a:latin typeface="Alexandra Zeferino One" pitchFamily="66" charset="0"/>
              </a:rPr>
              <a:t>якщо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зробити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його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>
                <a:latin typeface="Alexandra Zeferino One" pitchFamily="66" charset="0"/>
              </a:rPr>
              <a:t>яскравішим</a:t>
            </a:r>
            <a:r>
              <a:rPr lang="ru-RU" sz="4800" b="1" dirty="0">
                <a:latin typeface="Alexandra Zeferino One" pitchFamily="66" charset="0"/>
              </a:rPr>
              <a:t> в одному </a:t>
            </a:r>
            <a:r>
              <a:rPr lang="ru-RU" sz="4800" b="1" dirty="0" err="1">
                <a:latin typeface="Alexandra Zeferino One" pitchFamily="66" charset="0"/>
              </a:rPr>
              <a:t>місці</a:t>
            </a:r>
            <a:r>
              <a:rPr lang="ru-RU" sz="4800" b="1" dirty="0">
                <a:latin typeface="Alexandra Zeferino One" pitchFamily="66" charset="0"/>
              </a:rPr>
              <a:t>, </a:t>
            </a:r>
            <a:r>
              <a:rPr lang="ru-RU" sz="4800" b="1" dirty="0" err="1">
                <a:latin typeface="Alexandra Zeferino One" pitchFamily="66" charset="0"/>
              </a:rPr>
              <a:t>воно</a:t>
            </a:r>
            <a:r>
              <a:rPr lang="ru-RU" sz="4800" b="1" dirty="0">
                <a:latin typeface="Alexandra Zeferino One" pitchFamily="66" charset="0"/>
              </a:rPr>
              <a:t> стане </a:t>
            </a:r>
            <a:r>
              <a:rPr lang="ru-RU" sz="4800" b="1" dirty="0" err="1">
                <a:latin typeface="Alexandra Zeferino One" pitchFamily="66" charset="0"/>
              </a:rPr>
              <a:t>яскравішим</a:t>
            </a:r>
            <a:r>
              <a:rPr lang="ru-RU" sz="4800" b="1" dirty="0">
                <a:latin typeface="Alexandra Zeferino One" pitchFamily="66" charset="0"/>
              </a:rPr>
              <a:t> </a:t>
            </a:r>
            <a:r>
              <a:rPr lang="ru-RU" sz="4800" b="1" dirty="0" err="1" smtClean="0">
                <a:latin typeface="Alexandra Zeferino One" pitchFamily="66" charset="0"/>
              </a:rPr>
              <a:t>усюди</a:t>
            </a:r>
            <a:r>
              <a:rPr lang="uk-UA" sz="4800" b="1" dirty="0" smtClean="0">
                <a:latin typeface="Alexandra Zeferino One" pitchFamily="66" charset="0"/>
              </a:rPr>
              <a:t>.</a:t>
            </a:r>
            <a:endParaRPr lang="ru-RU" sz="4800" b="1" dirty="0">
              <a:latin typeface="Alexandra Zeferino One" pitchFamily="66" charset="0"/>
            </a:endParaRPr>
          </a:p>
          <a:p>
            <a:pPr marL="0" indent="0">
              <a:buNone/>
            </a:pPr>
            <a:r>
              <a:rPr lang="ru-RU" dirty="0"/>
              <a:t>	</a:t>
            </a:r>
          </a:p>
        </p:txBody>
      </p:sp>
      <p:pic>
        <p:nvPicPr>
          <p:cNvPr id="6148" name="Picture 4" descr="File:Isaac Asimov signature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05064"/>
            <a:ext cx="5572125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0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err="1"/>
              <a:t>Азімов</a:t>
            </a:r>
            <a:r>
              <a:rPr lang="ru-RU" dirty="0"/>
              <a:t> </a:t>
            </a:r>
            <a:r>
              <a:rPr lang="ru-RU" dirty="0" err="1"/>
              <a:t>народився</a:t>
            </a:r>
            <a:r>
              <a:rPr lang="ru-RU" dirty="0"/>
              <a:t> (</a:t>
            </a:r>
            <a:r>
              <a:rPr lang="ru-RU" dirty="0" err="1"/>
              <a:t>згідно</a:t>
            </a:r>
            <a:r>
              <a:rPr lang="ru-RU" dirty="0"/>
              <a:t> з документами) 2 </a:t>
            </a:r>
            <a:r>
              <a:rPr lang="ru-RU" dirty="0" err="1"/>
              <a:t>січня</a:t>
            </a:r>
            <a:r>
              <a:rPr lang="ru-RU" dirty="0"/>
              <a:t> 1920 року[1] в </a:t>
            </a:r>
            <a:r>
              <a:rPr lang="ru-RU" dirty="0" err="1"/>
              <a:t>містечку</a:t>
            </a:r>
            <a:r>
              <a:rPr lang="ru-RU" dirty="0"/>
              <a:t> </a:t>
            </a:r>
            <a:r>
              <a:rPr lang="ru-RU" dirty="0" err="1"/>
              <a:t>Петровичі</a:t>
            </a:r>
            <a:r>
              <a:rPr lang="ru-RU" dirty="0"/>
              <a:t> </a:t>
            </a:r>
            <a:r>
              <a:rPr lang="ru-RU" dirty="0" err="1"/>
              <a:t>Мстиславського</a:t>
            </a:r>
            <a:r>
              <a:rPr lang="ru-RU" dirty="0"/>
              <a:t> </a:t>
            </a:r>
            <a:r>
              <a:rPr lang="ru-RU" dirty="0" err="1"/>
              <a:t>повіту</a:t>
            </a:r>
            <a:r>
              <a:rPr lang="ru-RU" dirty="0"/>
              <a:t> </a:t>
            </a:r>
            <a:r>
              <a:rPr lang="ru-RU" dirty="0" err="1"/>
              <a:t>Могильовської</a:t>
            </a:r>
            <a:r>
              <a:rPr lang="ru-RU" dirty="0"/>
              <a:t> </a:t>
            </a:r>
            <a:r>
              <a:rPr lang="ru-RU" dirty="0" err="1"/>
              <a:t>області</a:t>
            </a:r>
            <a:r>
              <a:rPr lang="ru-RU" dirty="0"/>
              <a:t>, </a:t>
            </a:r>
            <a:r>
              <a:rPr lang="ru-RU" dirty="0" err="1"/>
              <a:t>Білорусь</a:t>
            </a:r>
            <a:r>
              <a:rPr lang="ru-RU" dirty="0"/>
              <a:t> (з 1929 </a:t>
            </a:r>
            <a:r>
              <a:rPr lang="ru-RU" dirty="0" err="1"/>
              <a:t>Шумяцький</a:t>
            </a:r>
            <a:r>
              <a:rPr lang="ru-RU" dirty="0"/>
              <a:t> район </a:t>
            </a:r>
            <a:r>
              <a:rPr lang="ru-RU" dirty="0" err="1"/>
              <a:t>Смоленської</a:t>
            </a:r>
            <a:r>
              <a:rPr lang="ru-RU" dirty="0"/>
              <a:t> </a:t>
            </a:r>
            <a:r>
              <a:rPr lang="ru-RU" dirty="0" err="1"/>
              <a:t>області</a:t>
            </a:r>
            <a:r>
              <a:rPr lang="ru-RU" dirty="0"/>
              <a:t> </a:t>
            </a:r>
            <a:r>
              <a:rPr lang="ru-RU" dirty="0" err="1"/>
              <a:t>Росії</a:t>
            </a:r>
            <a:r>
              <a:rPr lang="ru-RU" dirty="0"/>
              <a:t>) в </a:t>
            </a:r>
            <a:r>
              <a:rPr lang="ru-RU" dirty="0" err="1"/>
              <a:t>єврейській</a:t>
            </a:r>
            <a:r>
              <a:rPr lang="ru-RU" dirty="0"/>
              <a:t> </a:t>
            </a:r>
            <a:r>
              <a:rPr lang="ru-RU" dirty="0" err="1"/>
              <a:t>родині</a:t>
            </a:r>
            <a:r>
              <a:rPr lang="ru-RU" dirty="0"/>
              <a:t>. </a:t>
            </a:r>
            <a:r>
              <a:rPr lang="ru-RU" dirty="0" err="1"/>
              <a:t>Його</a:t>
            </a:r>
            <a:r>
              <a:rPr lang="ru-RU" dirty="0"/>
              <a:t> батьки, Хана-</a:t>
            </a:r>
            <a:r>
              <a:rPr lang="ru-RU" dirty="0" err="1"/>
              <a:t>Рахіль</a:t>
            </a:r>
            <a:r>
              <a:rPr lang="ru-RU" dirty="0"/>
              <a:t> </a:t>
            </a:r>
            <a:r>
              <a:rPr lang="ru-RU" dirty="0" err="1"/>
              <a:t>Ісааківна</a:t>
            </a:r>
            <a:r>
              <a:rPr lang="ru-RU" dirty="0"/>
              <a:t> </a:t>
            </a:r>
            <a:r>
              <a:rPr lang="ru-RU" dirty="0" smtClean="0"/>
              <a:t>Берман </a:t>
            </a:r>
            <a:r>
              <a:rPr lang="ru-RU" dirty="0"/>
              <a:t>(</a:t>
            </a:r>
            <a:r>
              <a:rPr lang="en-US" dirty="0"/>
              <a:t>Anna Rachel Berman-Asimov 1895-1973) </a:t>
            </a:r>
            <a:r>
              <a:rPr lang="ru-RU" dirty="0"/>
              <a:t>та </a:t>
            </a:r>
            <a:r>
              <a:rPr lang="ru-RU" dirty="0" err="1"/>
              <a:t>Юда</a:t>
            </a:r>
            <a:r>
              <a:rPr lang="ru-RU" dirty="0"/>
              <a:t> Аронович </a:t>
            </a:r>
            <a:r>
              <a:rPr lang="ru-RU" dirty="0" err="1"/>
              <a:t>Азімов</a:t>
            </a:r>
            <a:r>
              <a:rPr lang="ru-RU" dirty="0"/>
              <a:t> (</a:t>
            </a:r>
            <a:r>
              <a:rPr lang="en-US" dirty="0"/>
              <a:t>Judah Asimov, 1896-1969),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мірошниками</a:t>
            </a:r>
            <a:r>
              <a:rPr lang="ru-RU" dirty="0"/>
              <a:t> за </a:t>
            </a:r>
            <a:r>
              <a:rPr lang="ru-RU" dirty="0" err="1"/>
              <a:t>професією</a:t>
            </a:r>
            <a:r>
              <a:rPr lang="ru-RU" dirty="0"/>
              <a:t>. Назвали </a:t>
            </a:r>
            <a:r>
              <a:rPr lang="ru-RU" dirty="0" err="1"/>
              <a:t>його</a:t>
            </a:r>
            <a:r>
              <a:rPr lang="ru-RU" dirty="0"/>
              <a:t> на честь </a:t>
            </a:r>
            <a:r>
              <a:rPr lang="ru-RU" dirty="0" err="1"/>
              <a:t>покійного</a:t>
            </a:r>
            <a:r>
              <a:rPr lang="ru-RU" dirty="0"/>
              <a:t> </a:t>
            </a:r>
            <a:r>
              <a:rPr lang="ru-RU" dirty="0" err="1"/>
              <a:t>діда</a:t>
            </a:r>
            <a:r>
              <a:rPr lang="ru-RU" dirty="0"/>
              <a:t> по </a:t>
            </a:r>
            <a:r>
              <a:rPr lang="ru-RU" dirty="0" err="1"/>
              <a:t>матері</a:t>
            </a:r>
            <a:r>
              <a:rPr lang="ru-RU" dirty="0"/>
              <a:t>, </a:t>
            </a:r>
            <a:r>
              <a:rPr lang="ru-RU" dirty="0" err="1"/>
              <a:t>Ісака</a:t>
            </a:r>
            <a:r>
              <a:rPr lang="ru-RU" dirty="0"/>
              <a:t> Бермана (1850-1901). </a:t>
            </a:r>
            <a:r>
              <a:rPr lang="ru-RU" dirty="0" err="1"/>
              <a:t>Всупереч</a:t>
            </a:r>
            <a:r>
              <a:rPr lang="ru-RU" dirty="0"/>
              <a:t> </a:t>
            </a:r>
            <a:r>
              <a:rPr lang="ru-RU" dirty="0" err="1"/>
              <a:t>пізнім</a:t>
            </a:r>
            <a:r>
              <a:rPr lang="ru-RU" dirty="0"/>
              <a:t> </a:t>
            </a:r>
            <a:r>
              <a:rPr lang="ru-RU" dirty="0" err="1"/>
              <a:t>твердженням</a:t>
            </a:r>
            <a:r>
              <a:rPr lang="ru-RU" dirty="0"/>
              <a:t> Айзека </a:t>
            </a:r>
            <a:r>
              <a:rPr lang="ru-RU" dirty="0" err="1"/>
              <a:t>Азімова</a:t>
            </a:r>
            <a:r>
              <a:rPr lang="ru-RU" dirty="0"/>
              <a:t>, </a:t>
            </a:r>
            <a:r>
              <a:rPr lang="ru-RU" dirty="0" err="1"/>
              <a:t>ніби</a:t>
            </a:r>
            <a:r>
              <a:rPr lang="ru-RU" dirty="0"/>
              <a:t> </a:t>
            </a:r>
            <a:r>
              <a:rPr lang="ru-RU" dirty="0" err="1"/>
              <a:t>первісним</a:t>
            </a:r>
            <a:r>
              <a:rPr lang="ru-RU" dirty="0"/>
              <a:t> </a:t>
            </a:r>
            <a:r>
              <a:rPr lang="ru-RU" dirty="0" err="1"/>
              <a:t>сімейним</a:t>
            </a:r>
            <a:r>
              <a:rPr lang="ru-RU" dirty="0"/>
              <a:t> </a:t>
            </a:r>
            <a:r>
              <a:rPr lang="ru-RU" dirty="0" err="1"/>
              <a:t>прізвищем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«</a:t>
            </a:r>
            <a:r>
              <a:rPr lang="ru-RU" dirty="0" err="1"/>
              <a:t>Озімов</a:t>
            </a:r>
            <a:r>
              <a:rPr lang="ru-RU" dirty="0"/>
              <a:t>»,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родичі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лишилися</a:t>
            </a:r>
            <a:r>
              <a:rPr lang="ru-RU" dirty="0"/>
              <a:t> в СРСР </a:t>
            </a:r>
            <a:r>
              <a:rPr lang="ru-RU" dirty="0" err="1"/>
              <a:t>носять</a:t>
            </a:r>
            <a:r>
              <a:rPr lang="ru-RU" dirty="0"/>
              <a:t> </a:t>
            </a:r>
            <a:r>
              <a:rPr lang="ru-RU" dirty="0" err="1"/>
              <a:t>прізвище</a:t>
            </a:r>
            <a:r>
              <a:rPr lang="ru-RU" dirty="0"/>
              <a:t> «</a:t>
            </a:r>
            <a:r>
              <a:rPr lang="ru-RU" dirty="0" err="1"/>
              <a:t>Азімов</a:t>
            </a:r>
            <a:r>
              <a:rPr lang="ru-RU" dirty="0" smtClean="0"/>
              <a:t>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236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3743469" cy="4880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5918674"/>
            <a:ext cx="45720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 smtClean="0"/>
              <a:t>Анна </a:t>
            </a:r>
            <a:r>
              <a:rPr lang="uk-UA" dirty="0" err="1" smtClean="0"/>
              <a:t>Берман</a:t>
            </a:r>
            <a:r>
              <a:rPr lang="uk-UA" dirty="0" smtClean="0"/>
              <a:t> </a:t>
            </a:r>
            <a:r>
              <a:rPr lang="uk-UA" dirty="0" err="1" smtClean="0"/>
              <a:t>Азімова</a:t>
            </a:r>
            <a:r>
              <a:rPr lang="uk-UA" dirty="0" smtClean="0"/>
              <a:t>, мати, 1922 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94138"/>
            <a:ext cx="3713125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09120" y="6318612"/>
            <a:ext cx="45720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 smtClean="0"/>
              <a:t>Юда </a:t>
            </a:r>
            <a:r>
              <a:rPr lang="uk-UA" dirty="0" err="1" smtClean="0"/>
              <a:t>Азімов</a:t>
            </a:r>
            <a:r>
              <a:rPr lang="uk-UA" dirty="0" smtClean="0"/>
              <a:t>, батько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8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Як сам </a:t>
            </a:r>
            <a:r>
              <a:rPr lang="ru-RU" dirty="0" err="1"/>
              <a:t>Азімов</a:t>
            </a:r>
            <a:r>
              <a:rPr lang="ru-RU" dirty="0"/>
              <a:t> </a:t>
            </a:r>
            <a:r>
              <a:rPr lang="ru-RU" dirty="0" err="1"/>
              <a:t>вказує</a:t>
            </a:r>
            <a:r>
              <a:rPr lang="ru-RU" dirty="0"/>
              <a:t> в </a:t>
            </a:r>
            <a:r>
              <a:rPr lang="ru-RU" dirty="0" err="1"/>
              <a:t>автобіографіях</a:t>
            </a:r>
            <a:r>
              <a:rPr lang="ru-RU" dirty="0"/>
              <a:t> («</a:t>
            </a:r>
            <a:r>
              <a:rPr lang="en-US" dirty="0"/>
              <a:t>In Memory Yet Green», «It's Been A Good Life»),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рідною</a:t>
            </a:r>
            <a:r>
              <a:rPr lang="ru-RU" dirty="0"/>
              <a:t> і </a:t>
            </a:r>
            <a:r>
              <a:rPr lang="ru-RU" dirty="0" err="1"/>
              <a:t>єдиною</a:t>
            </a:r>
            <a:r>
              <a:rPr lang="ru-RU" dirty="0"/>
              <a:t> </a:t>
            </a:r>
            <a:r>
              <a:rPr lang="ru-RU" dirty="0" err="1"/>
              <a:t>мовою</a:t>
            </a:r>
            <a:r>
              <a:rPr lang="ru-RU" dirty="0"/>
              <a:t> в </a:t>
            </a:r>
            <a:r>
              <a:rPr lang="ru-RU" dirty="0" err="1"/>
              <a:t>дитинстві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 smtClean="0"/>
              <a:t>їдиш</a:t>
            </a:r>
            <a:r>
              <a:rPr lang="ru-RU" dirty="0" smtClean="0"/>
              <a:t>. </a:t>
            </a:r>
            <a:r>
              <a:rPr lang="ru-RU" dirty="0"/>
              <a:t>З </a:t>
            </a:r>
            <a:r>
              <a:rPr lang="ru-RU" dirty="0" err="1"/>
              <a:t>художньої</a:t>
            </a:r>
            <a:r>
              <a:rPr lang="ru-RU" dirty="0"/>
              <a:t> </a:t>
            </a:r>
            <a:r>
              <a:rPr lang="ru-RU" dirty="0" err="1"/>
              <a:t>літератури</a:t>
            </a:r>
            <a:r>
              <a:rPr lang="ru-RU" dirty="0"/>
              <a:t> в </a:t>
            </a:r>
            <a:r>
              <a:rPr lang="ru-RU" dirty="0" err="1"/>
              <a:t>ранні</a:t>
            </a:r>
            <a:r>
              <a:rPr lang="ru-RU" dirty="0"/>
              <a:t> роки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ріс</a:t>
            </a:r>
            <a:r>
              <a:rPr lang="ru-RU" dirty="0"/>
              <a:t> </a:t>
            </a:r>
            <a:r>
              <a:rPr lang="ru-RU" dirty="0" err="1"/>
              <a:t>головним</a:t>
            </a:r>
            <a:r>
              <a:rPr lang="ru-RU" dirty="0"/>
              <a:t> чином на </a:t>
            </a:r>
            <a:r>
              <a:rPr lang="ru-RU" dirty="0" err="1"/>
              <a:t>оповіданнях</a:t>
            </a:r>
            <a:r>
              <a:rPr lang="ru-RU" dirty="0"/>
              <a:t> Шолом-Алейхема. У 1923 батьки </a:t>
            </a:r>
            <a:r>
              <a:rPr lang="ru-RU" dirty="0" err="1"/>
              <a:t>відвезли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до США, де </a:t>
            </a:r>
            <a:r>
              <a:rPr lang="ru-RU" dirty="0" err="1"/>
              <a:t>оселилися</a:t>
            </a:r>
            <a:r>
              <a:rPr lang="ru-RU" dirty="0"/>
              <a:t> в </a:t>
            </a:r>
            <a:r>
              <a:rPr lang="ru-RU" dirty="0" err="1"/>
              <a:t>Брукліні</a:t>
            </a:r>
            <a:r>
              <a:rPr lang="ru-RU" dirty="0"/>
              <a:t> й через </a:t>
            </a:r>
            <a:r>
              <a:rPr lang="ru-RU" dirty="0" err="1"/>
              <a:t>кілька</a:t>
            </a:r>
            <a:r>
              <a:rPr lang="ru-RU" dirty="0"/>
              <a:t> </a:t>
            </a:r>
            <a:r>
              <a:rPr lang="ru-RU" dirty="0" err="1"/>
              <a:t>років</a:t>
            </a:r>
            <a:r>
              <a:rPr lang="ru-RU" dirty="0"/>
              <a:t> </a:t>
            </a:r>
            <a:r>
              <a:rPr lang="ru-RU" dirty="0" err="1"/>
              <a:t>відкрили</a:t>
            </a:r>
            <a:r>
              <a:rPr lang="ru-RU" dirty="0"/>
              <a:t> </a:t>
            </a:r>
            <a:r>
              <a:rPr lang="ru-RU" dirty="0" err="1"/>
              <a:t>кондитерську</a:t>
            </a:r>
            <a:r>
              <a:rPr lang="ru-RU" dirty="0"/>
              <a:t> </a:t>
            </a:r>
            <a:r>
              <a:rPr lang="ru-RU" dirty="0" err="1"/>
              <a:t>крамницю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167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У 5 </a:t>
            </a:r>
            <a:r>
              <a:rPr lang="ru-RU" dirty="0" err="1"/>
              <a:t>років</a:t>
            </a:r>
            <a:r>
              <a:rPr lang="ru-RU" dirty="0"/>
              <a:t> Айзек </a:t>
            </a:r>
            <a:r>
              <a:rPr lang="ru-RU" dirty="0" err="1"/>
              <a:t>Азімов</a:t>
            </a:r>
            <a:r>
              <a:rPr lang="ru-RU" dirty="0"/>
              <a:t> </a:t>
            </a:r>
            <a:r>
              <a:rPr lang="ru-RU" dirty="0" err="1"/>
              <a:t>пішов</a:t>
            </a:r>
            <a:r>
              <a:rPr lang="ru-RU" dirty="0"/>
              <a:t> до </a:t>
            </a:r>
            <a:r>
              <a:rPr lang="ru-RU" dirty="0" err="1"/>
              <a:t>школи</a:t>
            </a:r>
            <a:r>
              <a:rPr lang="ru-RU" dirty="0"/>
              <a:t> (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мав</a:t>
            </a:r>
            <a:r>
              <a:rPr lang="ru-RU" dirty="0"/>
              <a:t> </a:t>
            </a:r>
            <a:r>
              <a:rPr lang="ru-RU" dirty="0" err="1"/>
              <a:t>би</a:t>
            </a:r>
            <a:r>
              <a:rPr lang="ru-RU" dirty="0"/>
              <a:t> </a:t>
            </a:r>
            <a:r>
              <a:rPr lang="ru-RU" dirty="0" err="1"/>
              <a:t>піти</a:t>
            </a:r>
            <a:r>
              <a:rPr lang="ru-RU" dirty="0"/>
              <a:t> до </a:t>
            </a:r>
            <a:r>
              <a:rPr lang="ru-RU" dirty="0" err="1"/>
              <a:t>школи</a:t>
            </a:r>
            <a:r>
              <a:rPr lang="ru-RU" dirty="0"/>
              <a:t> в 6 </a:t>
            </a:r>
            <a:r>
              <a:rPr lang="ru-RU" dirty="0" err="1"/>
              <a:t>років</a:t>
            </a:r>
            <a:r>
              <a:rPr lang="ru-RU" dirty="0"/>
              <a:t>, але </a:t>
            </a:r>
            <a:r>
              <a:rPr lang="ru-RU" dirty="0" err="1"/>
              <a:t>мати</a:t>
            </a:r>
            <a:r>
              <a:rPr lang="ru-RU" dirty="0"/>
              <a:t> </a:t>
            </a:r>
            <a:r>
              <a:rPr lang="ru-RU" dirty="0" err="1"/>
              <a:t>виправила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день </a:t>
            </a:r>
            <a:r>
              <a:rPr lang="ru-RU" dirty="0" err="1"/>
              <a:t>народження</a:t>
            </a:r>
            <a:r>
              <a:rPr lang="ru-RU" dirty="0"/>
              <a:t> на 7 </a:t>
            </a:r>
            <a:r>
              <a:rPr lang="ru-RU" dirty="0" err="1"/>
              <a:t>вересня</a:t>
            </a:r>
            <a:r>
              <a:rPr lang="ru-RU" dirty="0"/>
              <a:t> 1919 року,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віддати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до </a:t>
            </a:r>
            <a:r>
              <a:rPr lang="ru-RU" dirty="0" err="1"/>
              <a:t>школи</a:t>
            </a:r>
            <a:r>
              <a:rPr lang="ru-RU" dirty="0"/>
              <a:t> на </a:t>
            </a:r>
            <a:r>
              <a:rPr lang="ru-RU" dirty="0" err="1"/>
              <a:t>рік</a:t>
            </a:r>
            <a:r>
              <a:rPr lang="ru-RU" dirty="0"/>
              <a:t> </a:t>
            </a:r>
            <a:r>
              <a:rPr lang="ru-RU" dirty="0" err="1"/>
              <a:t>раніше</a:t>
            </a:r>
            <a:r>
              <a:rPr lang="ru-RU" dirty="0"/>
              <a:t>).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закінчення</a:t>
            </a:r>
            <a:r>
              <a:rPr lang="ru-RU" dirty="0"/>
              <a:t> десятого </a:t>
            </a:r>
            <a:r>
              <a:rPr lang="ru-RU" dirty="0" err="1"/>
              <a:t>класу</a:t>
            </a:r>
            <a:r>
              <a:rPr lang="ru-RU" dirty="0"/>
              <a:t> в 1935 </a:t>
            </a:r>
            <a:r>
              <a:rPr lang="ru-RU" dirty="0" err="1"/>
              <a:t>році</a:t>
            </a:r>
            <a:r>
              <a:rPr lang="ru-RU" dirty="0"/>
              <a:t>, 15-річний </a:t>
            </a:r>
            <a:r>
              <a:rPr lang="ru-RU" dirty="0" err="1"/>
              <a:t>Азімов</a:t>
            </a:r>
            <a:r>
              <a:rPr lang="ru-RU" dirty="0"/>
              <a:t> вступив до «</a:t>
            </a:r>
            <a:r>
              <a:rPr lang="en-US" dirty="0"/>
              <a:t>Seth Low Junior College», </a:t>
            </a:r>
            <a:r>
              <a:rPr lang="ru-RU" dirty="0"/>
              <a:t>але через </a:t>
            </a:r>
            <a:r>
              <a:rPr lang="ru-RU" dirty="0" err="1"/>
              <a:t>рік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</a:t>
            </a:r>
            <a:r>
              <a:rPr lang="ru-RU" dirty="0" err="1"/>
              <a:t>коледж</a:t>
            </a:r>
            <a:r>
              <a:rPr lang="ru-RU" dirty="0"/>
              <a:t> </a:t>
            </a:r>
            <a:r>
              <a:rPr lang="ru-RU" dirty="0" err="1"/>
              <a:t>закрився</a:t>
            </a:r>
            <a:r>
              <a:rPr lang="ru-RU" dirty="0"/>
              <a:t>. </a:t>
            </a:r>
            <a:r>
              <a:rPr lang="ru-RU" dirty="0" err="1"/>
              <a:t>Азімов</a:t>
            </a:r>
            <a:r>
              <a:rPr lang="ru-RU" dirty="0"/>
              <a:t> вступив на </a:t>
            </a:r>
            <a:r>
              <a:rPr lang="ru-RU" dirty="0" err="1"/>
              <a:t>хімічний</a:t>
            </a:r>
            <a:r>
              <a:rPr lang="ru-RU" dirty="0"/>
              <a:t> факультет </a:t>
            </a:r>
            <a:r>
              <a:rPr lang="ru-RU" dirty="0" err="1"/>
              <a:t>Колумбійського</a:t>
            </a:r>
            <a:r>
              <a:rPr lang="ru-RU" dirty="0"/>
              <a:t> </a:t>
            </a:r>
            <a:r>
              <a:rPr lang="ru-RU" dirty="0" err="1"/>
              <a:t>університету</a:t>
            </a:r>
            <a:r>
              <a:rPr lang="ru-RU" dirty="0"/>
              <a:t> у Нью-Йорку, де </a:t>
            </a:r>
            <a:r>
              <a:rPr lang="ru-RU" dirty="0" err="1"/>
              <a:t>здобув</a:t>
            </a:r>
            <a:r>
              <a:rPr lang="ru-RU" dirty="0"/>
              <a:t> 1939 року </a:t>
            </a:r>
            <a:r>
              <a:rPr lang="ru-RU" dirty="0" err="1"/>
              <a:t>ступінь</a:t>
            </a:r>
            <a:r>
              <a:rPr lang="ru-RU" dirty="0"/>
              <a:t> бакалавра (</a:t>
            </a:r>
            <a:r>
              <a:rPr lang="en-US" dirty="0"/>
              <a:t>B. S.), </a:t>
            </a:r>
            <a:r>
              <a:rPr lang="ru-RU" dirty="0"/>
              <a:t>а 1941 року — </a:t>
            </a:r>
            <a:r>
              <a:rPr lang="ru-RU" dirty="0" err="1"/>
              <a:t>магістра</a:t>
            </a:r>
            <a:r>
              <a:rPr lang="ru-RU" dirty="0"/>
              <a:t> (</a:t>
            </a:r>
            <a:r>
              <a:rPr lang="en-US" dirty="0"/>
              <a:t>M. Sc.) </a:t>
            </a:r>
            <a:r>
              <a:rPr lang="ru-RU" dirty="0"/>
              <a:t>з </a:t>
            </a:r>
            <a:r>
              <a:rPr lang="ru-RU" dirty="0" err="1"/>
              <a:t>хімії</a:t>
            </a:r>
            <a:r>
              <a:rPr lang="ru-RU" dirty="0"/>
              <a:t> і вступив в </a:t>
            </a:r>
            <a:r>
              <a:rPr lang="ru-RU" dirty="0" err="1"/>
              <a:t>аспірантуру</a:t>
            </a:r>
            <a:r>
              <a:rPr lang="ru-RU" dirty="0"/>
              <a:t>. </a:t>
            </a:r>
            <a:r>
              <a:rPr lang="ru-RU" dirty="0" err="1"/>
              <a:t>Однак</a:t>
            </a:r>
            <a:r>
              <a:rPr lang="ru-RU" dirty="0"/>
              <a:t> у 1942 </a:t>
            </a:r>
            <a:r>
              <a:rPr lang="ru-RU" dirty="0" err="1"/>
              <a:t>році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виїхав</a:t>
            </a:r>
            <a:r>
              <a:rPr lang="ru-RU" dirty="0"/>
              <a:t> до </a:t>
            </a:r>
            <a:r>
              <a:rPr lang="ru-RU" dirty="0" err="1"/>
              <a:t>Філадельфії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працювати</a:t>
            </a:r>
            <a:r>
              <a:rPr lang="ru-RU" dirty="0"/>
              <a:t> </a:t>
            </a:r>
            <a:r>
              <a:rPr lang="ru-RU" dirty="0" err="1"/>
              <a:t>хіміком</a:t>
            </a:r>
            <a:r>
              <a:rPr lang="ru-RU" dirty="0"/>
              <a:t> на </a:t>
            </a:r>
            <a:r>
              <a:rPr lang="ru-RU" dirty="0" err="1"/>
              <a:t>Філадельфійському</a:t>
            </a:r>
            <a:r>
              <a:rPr lang="ru-RU" dirty="0"/>
              <a:t> </a:t>
            </a:r>
            <a:r>
              <a:rPr lang="ru-RU" dirty="0" err="1"/>
              <a:t>суднобудівному</a:t>
            </a:r>
            <a:r>
              <a:rPr lang="ru-RU" dirty="0"/>
              <a:t> </a:t>
            </a:r>
            <a:r>
              <a:rPr lang="ru-RU" dirty="0" err="1"/>
              <a:t>заводі</a:t>
            </a:r>
            <a:r>
              <a:rPr lang="ru-RU" dirty="0"/>
              <a:t> для </a:t>
            </a:r>
            <a:r>
              <a:rPr lang="ru-RU" dirty="0" err="1"/>
              <a:t>армії</a:t>
            </a:r>
            <a:r>
              <a:rPr lang="ru-RU" dirty="0"/>
              <a:t>. Разом з ним там же </a:t>
            </a:r>
            <a:r>
              <a:rPr lang="ru-RU" dirty="0" err="1"/>
              <a:t>працював</a:t>
            </a:r>
            <a:r>
              <a:rPr lang="ru-RU" dirty="0"/>
              <a:t> і </a:t>
            </a:r>
            <a:r>
              <a:rPr lang="ru-RU" dirty="0" err="1"/>
              <a:t>інший</a:t>
            </a:r>
            <a:r>
              <a:rPr lang="ru-RU" dirty="0"/>
              <a:t> </a:t>
            </a:r>
            <a:r>
              <a:rPr lang="ru-RU" dirty="0" err="1"/>
              <a:t>письменник</a:t>
            </a:r>
            <a:r>
              <a:rPr lang="ru-RU" dirty="0"/>
              <a:t>-фантаст Роберт Хайнлайн.</a:t>
            </a:r>
          </a:p>
        </p:txBody>
      </p:sp>
    </p:spTree>
    <p:extLst>
      <p:ext uri="{BB962C8B-B14F-4D97-AF65-F5344CB8AC3E}">
        <p14:creationId xmlns:p14="http://schemas.microsoft.com/office/powerpoint/2010/main" val="166097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4217170" cy="61206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719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 лютому 1942 року, на День святого Валентина, </a:t>
            </a:r>
            <a:r>
              <a:rPr lang="ru-RU" dirty="0" err="1"/>
              <a:t>Азімов</a:t>
            </a:r>
            <a:r>
              <a:rPr lang="ru-RU" dirty="0"/>
              <a:t> </a:t>
            </a:r>
            <a:r>
              <a:rPr lang="ru-RU" dirty="0" err="1"/>
              <a:t>зустрівся</a:t>
            </a:r>
            <a:r>
              <a:rPr lang="ru-RU" dirty="0"/>
              <a:t> на «</a:t>
            </a:r>
            <a:r>
              <a:rPr lang="ru-RU" dirty="0" err="1"/>
              <a:t>побаченні</a:t>
            </a:r>
            <a:r>
              <a:rPr lang="ru-RU" dirty="0"/>
              <a:t> </a:t>
            </a:r>
            <a:r>
              <a:rPr lang="ru-RU" dirty="0" err="1"/>
              <a:t>всліпу</a:t>
            </a:r>
            <a:r>
              <a:rPr lang="ru-RU" dirty="0"/>
              <a:t>» з Гертрудою </a:t>
            </a:r>
            <a:r>
              <a:rPr lang="ru-RU" dirty="0" err="1"/>
              <a:t>Блюгерман</a:t>
            </a:r>
            <a:r>
              <a:rPr lang="ru-RU" dirty="0"/>
              <a:t> (англ. </a:t>
            </a:r>
            <a:r>
              <a:rPr lang="en-US" dirty="0" err="1"/>
              <a:t>Gerthrude</a:t>
            </a:r>
            <a:r>
              <a:rPr lang="en-US" dirty="0"/>
              <a:t> </a:t>
            </a:r>
            <a:r>
              <a:rPr lang="en-US" dirty="0" err="1"/>
              <a:t>Blugerman</a:t>
            </a:r>
            <a:r>
              <a:rPr lang="en-US" dirty="0"/>
              <a:t>). 26 </a:t>
            </a:r>
            <a:r>
              <a:rPr lang="ru-RU" dirty="0" err="1"/>
              <a:t>липня</a:t>
            </a:r>
            <a:r>
              <a:rPr lang="ru-RU" dirty="0"/>
              <a:t> вони </a:t>
            </a:r>
            <a:r>
              <a:rPr lang="ru-RU" dirty="0" err="1"/>
              <a:t>одружилися</a:t>
            </a:r>
            <a:r>
              <a:rPr lang="ru-RU" dirty="0"/>
              <a:t>.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шлюбу</a:t>
            </a:r>
            <a:r>
              <a:rPr lang="ru-RU" dirty="0"/>
              <a:t> </a:t>
            </a:r>
            <a:r>
              <a:rPr lang="ru-RU" dirty="0" err="1"/>
              <a:t>народився</a:t>
            </a:r>
            <a:r>
              <a:rPr lang="ru-RU" dirty="0"/>
              <a:t> </a:t>
            </a:r>
            <a:r>
              <a:rPr lang="ru-RU" dirty="0" err="1"/>
              <a:t>син</a:t>
            </a:r>
            <a:r>
              <a:rPr lang="ru-RU" dirty="0"/>
              <a:t> </a:t>
            </a:r>
            <a:r>
              <a:rPr lang="ru-RU" dirty="0" err="1"/>
              <a:t>Девід</a:t>
            </a:r>
            <a:r>
              <a:rPr lang="ru-RU" dirty="0"/>
              <a:t> (1951) і дочка </a:t>
            </a:r>
            <a:r>
              <a:rPr lang="ru-RU" dirty="0" err="1"/>
              <a:t>Робін</a:t>
            </a:r>
            <a:r>
              <a:rPr lang="ru-RU" dirty="0"/>
              <a:t> </a:t>
            </a:r>
            <a:r>
              <a:rPr lang="ru-RU" dirty="0" err="1"/>
              <a:t>Джоен</a:t>
            </a:r>
            <a:r>
              <a:rPr lang="ru-RU" dirty="0"/>
              <a:t> (англ. </a:t>
            </a:r>
            <a:r>
              <a:rPr lang="en-US" dirty="0"/>
              <a:t>Robyn Joan) (1955).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955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48680"/>
            <a:ext cx="4883489" cy="60486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83968" y="6228020"/>
            <a:ext cx="45720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 err="1" smtClean="0"/>
              <a:t>Геотруда</a:t>
            </a:r>
            <a:r>
              <a:rPr lang="uk-UA" dirty="0" smtClean="0"/>
              <a:t> </a:t>
            </a:r>
            <a:r>
              <a:rPr lang="uk-UA" dirty="0" err="1" smtClean="0"/>
              <a:t>Блюгерман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3515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33" y="845096"/>
            <a:ext cx="3264363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93168"/>
            <a:ext cx="5362575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>
            <a:off x="4283968" y="6228020"/>
            <a:ext cx="45720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 smtClean="0"/>
              <a:t>Діти: Робін </a:t>
            </a:r>
            <a:r>
              <a:rPr lang="uk-UA" smtClean="0"/>
              <a:t>та Девід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6192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 </a:t>
            </a:r>
            <a:r>
              <a:rPr lang="ru-RU" dirty="0" err="1"/>
              <a:t>жовтня</a:t>
            </a:r>
            <a:r>
              <a:rPr lang="ru-RU" dirty="0"/>
              <a:t> 1945 по </a:t>
            </a:r>
            <a:r>
              <a:rPr lang="ru-RU" dirty="0" err="1"/>
              <a:t>липень</a:t>
            </a:r>
            <a:r>
              <a:rPr lang="ru-RU" dirty="0"/>
              <a:t> 1946 </a:t>
            </a:r>
            <a:r>
              <a:rPr lang="ru-RU" dirty="0" err="1"/>
              <a:t>Азімов</a:t>
            </a:r>
            <a:r>
              <a:rPr lang="ru-RU" dirty="0"/>
              <a:t> служив в </a:t>
            </a:r>
            <a:r>
              <a:rPr lang="ru-RU" dirty="0" err="1"/>
              <a:t>армії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8746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84" y="404664"/>
            <a:ext cx="7303280" cy="58818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707904" y="5940152"/>
            <a:ext cx="5184576" cy="91784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dirty="0"/>
              <a:t>Роберт Хайнлайн, Де </a:t>
            </a:r>
            <a:r>
              <a:rPr lang="ru-RU" dirty="0" err="1"/>
              <a:t>Камп</a:t>
            </a:r>
            <a:r>
              <a:rPr lang="ru-RU" dirty="0"/>
              <a:t> і Айзек </a:t>
            </a:r>
            <a:r>
              <a:rPr lang="ru-RU" dirty="0" err="1"/>
              <a:t>Азімов</a:t>
            </a:r>
            <a:r>
              <a:rPr lang="ru-RU" dirty="0"/>
              <a:t>, </a:t>
            </a:r>
            <a:r>
              <a:rPr lang="ru-RU" dirty="0" err="1" smtClean="0"/>
              <a:t>Філадельфія</a:t>
            </a:r>
            <a:r>
              <a:rPr lang="en-US" dirty="0" smtClean="0"/>
              <a:t>, </a:t>
            </a:r>
            <a:r>
              <a:rPr lang="en-US" dirty="0"/>
              <a:t>1944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10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err="1" smtClean="0"/>
              <a:t>Потім</a:t>
            </a:r>
            <a:r>
              <a:rPr lang="ru-RU" dirty="0" smtClean="0"/>
              <a:t> </a:t>
            </a:r>
            <a:r>
              <a:rPr lang="ru-RU" dirty="0" err="1"/>
              <a:t>повернувся</a:t>
            </a:r>
            <a:r>
              <a:rPr lang="ru-RU" dirty="0"/>
              <a:t> в Нью-Йорк і </a:t>
            </a:r>
            <a:r>
              <a:rPr lang="ru-RU" dirty="0" err="1"/>
              <a:t>продовжив</a:t>
            </a:r>
            <a:r>
              <a:rPr lang="ru-RU" dirty="0"/>
              <a:t> </a:t>
            </a:r>
            <a:r>
              <a:rPr lang="ru-RU" dirty="0" err="1"/>
              <a:t>освіту</a:t>
            </a:r>
            <a:r>
              <a:rPr lang="ru-RU" dirty="0"/>
              <a:t>. 1948 року </a:t>
            </a:r>
            <a:r>
              <a:rPr lang="ru-RU" dirty="0" err="1"/>
              <a:t>закінчив</a:t>
            </a:r>
            <a:r>
              <a:rPr lang="ru-RU" dirty="0"/>
              <a:t> </a:t>
            </a:r>
            <a:r>
              <a:rPr lang="ru-RU" dirty="0" err="1"/>
              <a:t>аспірантуру</a:t>
            </a:r>
            <a:r>
              <a:rPr lang="ru-RU" dirty="0"/>
              <a:t>, </a:t>
            </a:r>
            <a:r>
              <a:rPr lang="ru-RU" dirty="0" err="1"/>
              <a:t>здобув</a:t>
            </a:r>
            <a:r>
              <a:rPr lang="ru-RU" dirty="0"/>
              <a:t> </a:t>
            </a:r>
            <a:r>
              <a:rPr lang="ru-RU" dirty="0" err="1"/>
              <a:t>ступінь</a:t>
            </a:r>
            <a:r>
              <a:rPr lang="ru-RU" dirty="0"/>
              <a:t> </a:t>
            </a:r>
            <a:r>
              <a:rPr lang="en-US" dirty="0"/>
              <a:t>PhD, </a:t>
            </a:r>
            <a:r>
              <a:rPr lang="ru-RU" dirty="0"/>
              <a:t>і вступив в </a:t>
            </a:r>
            <a:r>
              <a:rPr lang="ru-RU" dirty="0" err="1"/>
              <a:t>постдокторат</a:t>
            </a:r>
            <a:r>
              <a:rPr lang="ru-RU" dirty="0"/>
              <a:t> як </a:t>
            </a:r>
            <a:r>
              <a:rPr lang="ru-RU" dirty="0" err="1"/>
              <a:t>біохімік</a:t>
            </a:r>
            <a:r>
              <a:rPr lang="ru-RU" dirty="0"/>
              <a:t>. 1949 року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влаштувався</a:t>
            </a:r>
            <a:r>
              <a:rPr lang="ru-RU" dirty="0"/>
              <a:t> </a:t>
            </a:r>
            <a:r>
              <a:rPr lang="ru-RU" dirty="0" err="1"/>
              <a:t>викладачем</a:t>
            </a:r>
            <a:r>
              <a:rPr lang="ru-RU" dirty="0"/>
              <a:t> на </a:t>
            </a:r>
            <a:r>
              <a:rPr lang="ru-RU" dirty="0" err="1"/>
              <a:t>медичний</a:t>
            </a:r>
            <a:r>
              <a:rPr lang="ru-RU" dirty="0"/>
              <a:t> факультет </a:t>
            </a:r>
            <a:r>
              <a:rPr lang="ru-RU" dirty="0" err="1"/>
              <a:t>Бостонського</a:t>
            </a:r>
            <a:r>
              <a:rPr lang="ru-RU" dirty="0"/>
              <a:t> </a:t>
            </a:r>
            <a:r>
              <a:rPr lang="ru-RU" dirty="0" err="1"/>
              <a:t>університету</a:t>
            </a:r>
            <a:r>
              <a:rPr lang="ru-RU" dirty="0"/>
              <a:t>, де в </a:t>
            </a:r>
            <a:r>
              <a:rPr lang="ru-RU" dirty="0" err="1"/>
              <a:t>грудні</a:t>
            </a:r>
            <a:r>
              <a:rPr lang="ru-RU" dirty="0"/>
              <a:t> 1951 року став </a:t>
            </a:r>
            <a:r>
              <a:rPr lang="ru-RU" dirty="0" err="1"/>
              <a:t>асистентом</a:t>
            </a:r>
            <a:r>
              <a:rPr lang="ru-RU" dirty="0"/>
              <a:t>, в 1955 </a:t>
            </a:r>
            <a:r>
              <a:rPr lang="ru-RU" dirty="0" err="1"/>
              <a:t>році</a:t>
            </a:r>
            <a:r>
              <a:rPr lang="ru-RU" dirty="0"/>
              <a:t> — </a:t>
            </a:r>
            <a:r>
              <a:rPr lang="ru-RU" dirty="0" err="1"/>
              <a:t>асоційованим</a:t>
            </a:r>
            <a:r>
              <a:rPr lang="ru-RU" dirty="0"/>
              <a:t> </a:t>
            </a:r>
            <a:r>
              <a:rPr lang="ru-RU" dirty="0" err="1"/>
              <a:t>професором</a:t>
            </a:r>
            <a:r>
              <a:rPr lang="ru-RU" dirty="0"/>
              <a:t>. У 1958 </a:t>
            </a:r>
            <a:r>
              <a:rPr lang="ru-RU" dirty="0" err="1"/>
              <a:t>університет</a:t>
            </a:r>
            <a:r>
              <a:rPr lang="ru-RU" dirty="0"/>
              <a:t> перестав </a:t>
            </a:r>
            <a:r>
              <a:rPr lang="ru-RU" dirty="0" err="1"/>
              <a:t>виплачувати</a:t>
            </a:r>
            <a:r>
              <a:rPr lang="ru-RU" dirty="0"/>
              <a:t> </a:t>
            </a:r>
            <a:r>
              <a:rPr lang="ru-RU" dirty="0" err="1"/>
              <a:t>йому</a:t>
            </a:r>
            <a:r>
              <a:rPr lang="ru-RU" dirty="0"/>
              <a:t> </a:t>
            </a:r>
            <a:r>
              <a:rPr lang="ru-RU" dirty="0" err="1"/>
              <a:t>зарплатню</a:t>
            </a:r>
            <a:r>
              <a:rPr lang="ru-RU" dirty="0"/>
              <a:t>, але формально </a:t>
            </a:r>
            <a:r>
              <a:rPr lang="ru-RU" dirty="0" err="1"/>
              <a:t>залишив</a:t>
            </a:r>
            <a:r>
              <a:rPr lang="ru-RU" dirty="0"/>
              <a:t> на </a:t>
            </a:r>
            <a:r>
              <a:rPr lang="ru-RU" dirty="0" err="1"/>
              <a:t>колишній</a:t>
            </a:r>
            <a:r>
              <a:rPr lang="ru-RU" dirty="0"/>
              <a:t> </a:t>
            </a:r>
            <a:r>
              <a:rPr lang="ru-RU" dirty="0" err="1"/>
              <a:t>посаді</a:t>
            </a:r>
            <a:r>
              <a:rPr lang="ru-RU" dirty="0"/>
              <a:t>. До </a:t>
            </a:r>
            <a:r>
              <a:rPr lang="ru-RU" dirty="0" err="1"/>
              <a:t>цього</a:t>
            </a:r>
            <a:r>
              <a:rPr lang="ru-RU" dirty="0"/>
              <a:t> моменту доходи </a:t>
            </a:r>
            <a:r>
              <a:rPr lang="ru-RU" dirty="0" err="1"/>
              <a:t>Азімова</a:t>
            </a:r>
            <a:r>
              <a:rPr lang="ru-RU" dirty="0"/>
              <a:t> як </a:t>
            </a:r>
            <a:r>
              <a:rPr lang="ru-RU" dirty="0" err="1"/>
              <a:t>письменника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перевищували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університетську</a:t>
            </a:r>
            <a:r>
              <a:rPr lang="ru-RU" dirty="0"/>
              <a:t> </a:t>
            </a:r>
            <a:r>
              <a:rPr lang="ru-RU" dirty="0" err="1"/>
              <a:t>платню</a:t>
            </a:r>
            <a:r>
              <a:rPr lang="ru-RU" dirty="0"/>
              <a:t>. У 1979 </a:t>
            </a:r>
            <a:r>
              <a:rPr lang="ru-RU" dirty="0" err="1"/>
              <a:t>році</a:t>
            </a:r>
            <a:r>
              <a:rPr lang="ru-RU" dirty="0"/>
              <a:t> </a:t>
            </a:r>
            <a:r>
              <a:rPr lang="ru-RU" dirty="0" err="1"/>
              <a:t>йому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присвоєно</a:t>
            </a:r>
            <a:r>
              <a:rPr lang="ru-RU" dirty="0"/>
              <a:t> </a:t>
            </a:r>
            <a:r>
              <a:rPr lang="ru-RU" dirty="0" err="1"/>
              <a:t>звання</a:t>
            </a:r>
            <a:r>
              <a:rPr lang="ru-RU" dirty="0"/>
              <a:t> </a:t>
            </a:r>
            <a:r>
              <a:rPr lang="ru-RU" dirty="0" err="1"/>
              <a:t>повного</a:t>
            </a:r>
            <a:r>
              <a:rPr lang="ru-RU" dirty="0"/>
              <a:t> </a:t>
            </a:r>
            <a:r>
              <a:rPr lang="ru-RU" dirty="0" err="1"/>
              <a:t>професора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332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43" y="980728"/>
            <a:ext cx="8491486" cy="4755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07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885" y="29975"/>
            <a:ext cx="6768752" cy="65927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7243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1" y="836712"/>
            <a:ext cx="8525747" cy="5328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986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1970 року </a:t>
            </a:r>
            <a:r>
              <a:rPr lang="ru-RU" dirty="0" err="1"/>
              <a:t>Азімов</a:t>
            </a:r>
            <a:r>
              <a:rPr lang="ru-RU" dirty="0"/>
              <a:t> </a:t>
            </a:r>
            <a:r>
              <a:rPr lang="ru-RU" dirty="0" err="1"/>
              <a:t>розлучився</a:t>
            </a:r>
            <a:r>
              <a:rPr lang="ru-RU" dirty="0"/>
              <a:t> з дружиною і </a:t>
            </a:r>
            <a:r>
              <a:rPr lang="ru-RU" dirty="0" err="1"/>
              <a:t>майже</a:t>
            </a:r>
            <a:r>
              <a:rPr lang="ru-RU" dirty="0"/>
              <a:t> </a:t>
            </a:r>
            <a:r>
              <a:rPr lang="ru-RU" dirty="0" err="1"/>
              <a:t>одразу</a:t>
            </a:r>
            <a:r>
              <a:rPr lang="ru-RU" dirty="0"/>
              <a:t> став </a:t>
            </a:r>
            <a:r>
              <a:rPr lang="ru-RU" dirty="0" err="1"/>
              <a:t>жити</a:t>
            </a:r>
            <a:r>
              <a:rPr lang="ru-RU" dirty="0"/>
              <a:t> з Джанет Опал </a:t>
            </a:r>
            <a:r>
              <a:rPr lang="ru-RU" dirty="0" err="1"/>
              <a:t>Джеппсон</a:t>
            </a:r>
            <a:r>
              <a:rPr lang="ru-RU" dirty="0"/>
              <a:t> (англ. </a:t>
            </a:r>
            <a:r>
              <a:rPr lang="en-US" dirty="0"/>
              <a:t>Janet Opal </a:t>
            </a:r>
            <a:r>
              <a:rPr lang="en-US" dirty="0" err="1"/>
              <a:t>Jeppson</a:t>
            </a:r>
            <a:r>
              <a:rPr lang="en-US" dirty="0"/>
              <a:t>), </a:t>
            </a:r>
            <a:r>
              <a:rPr lang="ru-RU" dirty="0"/>
              <a:t>з </a:t>
            </a:r>
            <a:r>
              <a:rPr lang="ru-RU" dirty="0" err="1"/>
              <a:t>якою</a:t>
            </a:r>
            <a:r>
              <a:rPr lang="ru-RU" dirty="0"/>
              <a:t> </a:t>
            </a:r>
            <a:r>
              <a:rPr lang="ru-RU" dirty="0" err="1"/>
              <a:t>познайомився</a:t>
            </a:r>
            <a:r>
              <a:rPr lang="ru-RU" dirty="0"/>
              <a:t> на </a:t>
            </a:r>
            <a:r>
              <a:rPr lang="ru-RU" dirty="0" err="1"/>
              <a:t>бенкеті</a:t>
            </a:r>
            <a:r>
              <a:rPr lang="ru-RU" dirty="0"/>
              <a:t> 1 </a:t>
            </a:r>
            <a:r>
              <a:rPr lang="ru-RU" dirty="0" err="1"/>
              <a:t>травня</a:t>
            </a:r>
            <a:r>
              <a:rPr lang="ru-RU" dirty="0"/>
              <a:t> 1959 року (до </a:t>
            </a:r>
            <a:r>
              <a:rPr lang="ru-RU" dirty="0" err="1"/>
              <a:t>цього</a:t>
            </a:r>
            <a:r>
              <a:rPr lang="ru-RU" dirty="0"/>
              <a:t> вони </a:t>
            </a:r>
            <a:r>
              <a:rPr lang="ru-RU" dirty="0" err="1"/>
              <a:t>зустрічалися</a:t>
            </a:r>
            <a:r>
              <a:rPr lang="ru-RU" dirty="0"/>
              <a:t> в 1956 року, коли </a:t>
            </a:r>
            <a:r>
              <a:rPr lang="ru-RU" dirty="0" err="1"/>
              <a:t>він</a:t>
            </a:r>
            <a:r>
              <a:rPr lang="ru-RU" dirty="0"/>
              <a:t> дав </a:t>
            </a:r>
            <a:r>
              <a:rPr lang="ru-RU" dirty="0" err="1"/>
              <a:t>їй</a:t>
            </a:r>
            <a:r>
              <a:rPr lang="ru-RU" dirty="0"/>
              <a:t> автограф. </a:t>
            </a:r>
            <a:r>
              <a:rPr lang="ru-RU" dirty="0" err="1"/>
              <a:t>Азімов</a:t>
            </a:r>
            <a:r>
              <a:rPr lang="ru-RU" dirty="0"/>
              <a:t> </a:t>
            </a:r>
            <a:r>
              <a:rPr lang="ru-RU" dirty="0" err="1"/>
              <a:t>взагалі</a:t>
            </a:r>
            <a:r>
              <a:rPr lang="ru-RU" dirty="0"/>
              <a:t> не </a:t>
            </a:r>
            <a:r>
              <a:rPr lang="ru-RU" dirty="0" err="1"/>
              <a:t>запам'ятав</a:t>
            </a:r>
            <a:r>
              <a:rPr lang="ru-RU" dirty="0"/>
              <a:t> ту </a:t>
            </a:r>
            <a:r>
              <a:rPr lang="ru-RU" dirty="0" err="1"/>
              <a:t>зустріч</a:t>
            </a:r>
            <a:r>
              <a:rPr lang="ru-RU" dirty="0"/>
              <a:t>, а </a:t>
            </a:r>
            <a:r>
              <a:rPr lang="ru-RU" dirty="0" err="1"/>
              <a:t>Джеппсон</a:t>
            </a:r>
            <a:r>
              <a:rPr lang="ru-RU" dirty="0"/>
              <a:t> </a:t>
            </a:r>
            <a:r>
              <a:rPr lang="ru-RU" dirty="0" err="1"/>
              <a:t>визнала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неприємною</a:t>
            </a:r>
            <a:r>
              <a:rPr lang="ru-RU" dirty="0"/>
              <a:t> </a:t>
            </a:r>
            <a:r>
              <a:rPr lang="ru-RU" dirty="0" err="1"/>
              <a:t>людиною</a:t>
            </a:r>
            <a:r>
              <a:rPr lang="ru-RU" dirty="0"/>
              <a:t>). </a:t>
            </a:r>
            <a:r>
              <a:rPr lang="ru-RU" dirty="0" err="1"/>
              <a:t>Розлучення</a:t>
            </a:r>
            <a:r>
              <a:rPr lang="ru-RU" dirty="0"/>
              <a:t> вступило в силу 16 листопада 1973 року, а 30 листопада </a:t>
            </a:r>
            <a:r>
              <a:rPr lang="ru-RU" dirty="0" err="1"/>
              <a:t>Азімов</a:t>
            </a:r>
            <a:r>
              <a:rPr lang="ru-RU" dirty="0"/>
              <a:t> і </a:t>
            </a:r>
            <a:r>
              <a:rPr lang="ru-RU" dirty="0" err="1"/>
              <a:t>Джеппсон</a:t>
            </a:r>
            <a:r>
              <a:rPr lang="ru-RU" dirty="0"/>
              <a:t> </a:t>
            </a:r>
            <a:r>
              <a:rPr lang="ru-RU" dirty="0" err="1"/>
              <a:t>одружилися</a:t>
            </a:r>
            <a:r>
              <a:rPr lang="ru-RU" dirty="0"/>
              <a:t>.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шлюбу</a:t>
            </a:r>
            <a:r>
              <a:rPr lang="ru-RU" dirty="0"/>
              <a:t> не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921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404664"/>
            <a:ext cx="4437493" cy="61206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51920" y="6340678"/>
            <a:ext cx="4572000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k-UA" dirty="0" err="1" smtClean="0"/>
              <a:t>Дженет</a:t>
            </a:r>
            <a:r>
              <a:rPr lang="uk-UA" dirty="0" smtClean="0"/>
              <a:t> Опал </a:t>
            </a:r>
            <a:r>
              <a:rPr lang="uk-UA" dirty="0" err="1" smtClean="0"/>
              <a:t>Джеппсон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679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Помер 6 </a:t>
            </a:r>
            <a:r>
              <a:rPr lang="ru-RU" dirty="0" err="1"/>
              <a:t>квітня</a:t>
            </a:r>
            <a:r>
              <a:rPr lang="ru-RU" dirty="0"/>
              <a:t> 1992 року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серцевої</a:t>
            </a:r>
            <a:r>
              <a:rPr lang="ru-RU" dirty="0"/>
              <a:t> і </a:t>
            </a:r>
            <a:r>
              <a:rPr lang="ru-RU" dirty="0" err="1"/>
              <a:t>ниркової</a:t>
            </a:r>
            <a:r>
              <a:rPr lang="ru-RU" dirty="0"/>
              <a:t> </a:t>
            </a:r>
            <a:r>
              <a:rPr lang="ru-RU" dirty="0" err="1"/>
              <a:t>недостатностей</a:t>
            </a:r>
            <a:r>
              <a:rPr lang="ru-RU" dirty="0"/>
              <a:t> на </a:t>
            </a:r>
            <a:r>
              <a:rPr lang="ru-RU" dirty="0" err="1"/>
              <a:t>тлі</a:t>
            </a:r>
            <a:r>
              <a:rPr lang="ru-RU" dirty="0"/>
              <a:t> </a:t>
            </a:r>
            <a:r>
              <a:rPr lang="ru-RU" dirty="0" err="1"/>
              <a:t>СНІДу</a:t>
            </a:r>
            <a:r>
              <a:rPr lang="ru-RU" dirty="0"/>
              <a:t>, </a:t>
            </a:r>
            <a:r>
              <a:rPr lang="ru-RU" dirty="0" err="1"/>
              <a:t>яким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заражений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операції</a:t>
            </a:r>
            <a:r>
              <a:rPr lang="ru-RU" dirty="0"/>
              <a:t> на </a:t>
            </a:r>
            <a:r>
              <a:rPr lang="ru-RU" dirty="0" err="1"/>
              <a:t>серці</a:t>
            </a:r>
            <a:r>
              <a:rPr lang="ru-RU" dirty="0"/>
              <a:t> в 1983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213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1"/>
            <a:ext cx="8208912" cy="61492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34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8800" b="1" dirty="0">
                <a:latin typeface="Alexandra Zeferino Three" pitchFamily="66" charset="0"/>
              </a:rPr>
              <a:t>Нагороди</a:t>
            </a:r>
            <a:br>
              <a:rPr lang="ru-RU" sz="8800" b="1" dirty="0">
                <a:latin typeface="Alexandra Zeferino Three" pitchFamily="66" charset="0"/>
              </a:rPr>
            </a:br>
            <a:endParaRPr lang="ru-RU" sz="8800" b="1" dirty="0">
              <a:latin typeface="Alexandra Zeferino Three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  <a:p>
            <a:r>
              <a:rPr lang="ru-RU" dirty="0"/>
              <a:t>    </a:t>
            </a:r>
            <a:r>
              <a:rPr lang="ru-RU" dirty="0" err="1"/>
              <a:t>Премія</a:t>
            </a:r>
            <a:r>
              <a:rPr lang="ru-RU" dirty="0"/>
              <a:t> журнала «Локус»</a:t>
            </a:r>
          </a:p>
          <a:p>
            <a:r>
              <a:rPr lang="ru-RU" dirty="0"/>
              <a:t>        1976 — за </a:t>
            </a:r>
            <a:r>
              <a:rPr lang="ru-RU" dirty="0" err="1"/>
              <a:t>повість</a:t>
            </a:r>
            <a:r>
              <a:rPr lang="ru-RU" dirty="0"/>
              <a:t> «</a:t>
            </a:r>
            <a:r>
              <a:rPr lang="ru-RU" dirty="0" err="1"/>
              <a:t>Двохсотлітня</a:t>
            </a:r>
            <a:r>
              <a:rPr lang="ru-RU" dirty="0"/>
              <a:t> </a:t>
            </a:r>
            <a:r>
              <a:rPr lang="ru-RU" dirty="0" err="1"/>
              <a:t>людина</a:t>
            </a:r>
            <a:r>
              <a:rPr lang="ru-RU" dirty="0"/>
              <a:t>»</a:t>
            </a:r>
          </a:p>
          <a:p>
            <a:r>
              <a:rPr lang="ru-RU" dirty="0"/>
              <a:t>        1981 — в </a:t>
            </a:r>
            <a:r>
              <a:rPr lang="ru-RU" dirty="0" err="1"/>
              <a:t>номінації</a:t>
            </a:r>
            <a:r>
              <a:rPr lang="ru-RU" dirty="0"/>
              <a:t> «</a:t>
            </a:r>
            <a:r>
              <a:rPr lang="en-US" dirty="0"/>
              <a:t>Related Nonfiction Book» </a:t>
            </a:r>
            <a:r>
              <a:rPr lang="ru-RU" dirty="0"/>
              <a:t>за </a:t>
            </a:r>
            <a:r>
              <a:rPr lang="ru-RU" dirty="0" err="1"/>
              <a:t>автобіографію</a:t>
            </a:r>
            <a:r>
              <a:rPr lang="ru-RU" dirty="0"/>
              <a:t> </a:t>
            </a:r>
            <a:r>
              <a:rPr lang="en-US" dirty="0"/>
              <a:t>In Joy Still Felt: The Autobiography of Isaac Asimov, 1954—1978[6]</a:t>
            </a:r>
          </a:p>
          <a:p>
            <a:r>
              <a:rPr lang="en-US" dirty="0"/>
              <a:t>    </a:t>
            </a:r>
            <a:r>
              <a:rPr lang="ru-RU" dirty="0" err="1"/>
              <a:t>Премія</a:t>
            </a:r>
            <a:r>
              <a:rPr lang="ru-RU" dirty="0"/>
              <a:t> </a:t>
            </a:r>
            <a:r>
              <a:rPr lang="ru-RU" dirty="0" err="1"/>
              <a:t>Неб'юла</a:t>
            </a:r>
            <a:endParaRPr lang="ru-RU" dirty="0"/>
          </a:p>
          <a:p>
            <a:r>
              <a:rPr lang="ru-RU" dirty="0"/>
              <a:t>        1972 — за роман «</a:t>
            </a:r>
            <a:r>
              <a:rPr lang="ru-RU" dirty="0" err="1"/>
              <a:t>Навіть</a:t>
            </a:r>
            <a:r>
              <a:rPr lang="ru-RU" dirty="0"/>
              <a:t> боги»</a:t>
            </a:r>
          </a:p>
          <a:p>
            <a:r>
              <a:rPr lang="ru-RU" dirty="0"/>
              <a:t>        1976 — за </a:t>
            </a:r>
            <a:r>
              <a:rPr lang="ru-RU" dirty="0" err="1"/>
              <a:t>повість</a:t>
            </a:r>
            <a:r>
              <a:rPr lang="ru-RU" dirty="0"/>
              <a:t> «</a:t>
            </a:r>
            <a:r>
              <a:rPr lang="ru-RU" dirty="0" err="1"/>
              <a:t>Двохсотлітня</a:t>
            </a:r>
            <a:r>
              <a:rPr lang="ru-RU" dirty="0"/>
              <a:t> </a:t>
            </a:r>
            <a:r>
              <a:rPr lang="ru-RU" dirty="0" err="1"/>
              <a:t>людина</a:t>
            </a:r>
            <a:r>
              <a:rPr lang="ru-RU" dirty="0"/>
              <a:t>»</a:t>
            </a:r>
          </a:p>
          <a:p>
            <a:r>
              <a:rPr lang="ru-RU" dirty="0"/>
              <a:t>    </a:t>
            </a:r>
            <a:r>
              <a:rPr lang="ru-RU" dirty="0" err="1"/>
              <a:t>Премія</a:t>
            </a:r>
            <a:r>
              <a:rPr lang="ru-RU" dirty="0"/>
              <a:t> </a:t>
            </a:r>
            <a:r>
              <a:rPr lang="ru-RU" dirty="0" err="1"/>
              <a:t>Г'юго</a:t>
            </a:r>
            <a:endParaRPr lang="ru-RU" dirty="0"/>
          </a:p>
          <a:p>
            <a:r>
              <a:rPr lang="ru-RU" dirty="0"/>
              <a:t>        1966 за </a:t>
            </a:r>
            <a:r>
              <a:rPr lang="ru-RU" dirty="0" err="1"/>
              <a:t>серію</a:t>
            </a:r>
            <a:r>
              <a:rPr lang="ru-RU" dirty="0"/>
              <a:t> «</a:t>
            </a:r>
            <a:r>
              <a:rPr lang="ru-RU" dirty="0" err="1"/>
              <a:t>Фундація</a:t>
            </a:r>
            <a:r>
              <a:rPr lang="ru-RU" dirty="0"/>
              <a:t>» (як «</a:t>
            </a:r>
            <a:r>
              <a:rPr lang="ru-RU" dirty="0" err="1"/>
              <a:t>Найкращу</a:t>
            </a:r>
            <a:r>
              <a:rPr lang="ru-RU" dirty="0"/>
              <a:t> НФ </a:t>
            </a:r>
            <a:r>
              <a:rPr lang="ru-RU" dirty="0" err="1"/>
              <a:t>серію</a:t>
            </a:r>
            <a:r>
              <a:rPr lang="ru-RU" dirty="0"/>
              <a:t> </a:t>
            </a:r>
            <a:r>
              <a:rPr lang="ru-RU" dirty="0" err="1"/>
              <a:t>усіх</a:t>
            </a:r>
            <a:r>
              <a:rPr lang="ru-RU" dirty="0"/>
              <a:t> </a:t>
            </a:r>
            <a:r>
              <a:rPr lang="ru-RU" dirty="0" err="1"/>
              <a:t>часів</a:t>
            </a:r>
            <a:r>
              <a:rPr lang="ru-RU" dirty="0"/>
              <a:t>»);</a:t>
            </a:r>
          </a:p>
          <a:p>
            <a:r>
              <a:rPr lang="ru-RU" dirty="0"/>
              <a:t>        1973 за роман «</a:t>
            </a:r>
            <a:r>
              <a:rPr lang="ru-RU" dirty="0" err="1"/>
              <a:t>Навіть</a:t>
            </a:r>
            <a:r>
              <a:rPr lang="ru-RU" dirty="0"/>
              <a:t> боги»;</a:t>
            </a:r>
          </a:p>
          <a:p>
            <a:r>
              <a:rPr lang="ru-RU" dirty="0"/>
              <a:t>        1977 за </a:t>
            </a:r>
            <a:r>
              <a:rPr lang="ru-RU" dirty="0" err="1"/>
              <a:t>повість</a:t>
            </a:r>
            <a:r>
              <a:rPr lang="ru-RU" dirty="0"/>
              <a:t> «</a:t>
            </a:r>
            <a:r>
              <a:rPr lang="ru-RU" dirty="0" err="1"/>
              <a:t>Двохсотлітня</a:t>
            </a:r>
            <a:r>
              <a:rPr lang="ru-RU" dirty="0"/>
              <a:t> </a:t>
            </a:r>
            <a:r>
              <a:rPr lang="ru-RU" dirty="0" err="1"/>
              <a:t>людина</a:t>
            </a:r>
            <a:r>
              <a:rPr lang="ru-RU" dirty="0"/>
              <a:t>»;</a:t>
            </a:r>
          </a:p>
          <a:p>
            <a:r>
              <a:rPr lang="ru-RU" dirty="0"/>
              <a:t>        1983 за роман з </a:t>
            </a:r>
            <a:r>
              <a:rPr lang="ru-RU" dirty="0" err="1"/>
              <a:t>серії</a:t>
            </a:r>
            <a:r>
              <a:rPr lang="ru-RU" dirty="0"/>
              <a:t> «</a:t>
            </a:r>
            <a:r>
              <a:rPr lang="ru-RU" dirty="0" err="1"/>
              <a:t>Фундація</a:t>
            </a:r>
            <a:r>
              <a:rPr lang="ru-RU" dirty="0"/>
              <a:t>» «Межа </a:t>
            </a:r>
            <a:r>
              <a:rPr lang="ru-RU" dirty="0" err="1"/>
              <a:t>фундації</a:t>
            </a:r>
            <a:r>
              <a:rPr lang="ru-RU" dirty="0"/>
              <a:t>»;</a:t>
            </a:r>
          </a:p>
          <a:p>
            <a:r>
              <a:rPr lang="ru-RU" dirty="0"/>
              <a:t>        1994 за </a:t>
            </a:r>
            <a:r>
              <a:rPr lang="ru-RU" dirty="0" err="1"/>
              <a:t>автобіографію</a:t>
            </a:r>
            <a:r>
              <a:rPr lang="ru-RU" dirty="0"/>
              <a:t> «А. </a:t>
            </a:r>
            <a:r>
              <a:rPr lang="ru-RU" dirty="0" err="1"/>
              <a:t>Азімов</a:t>
            </a:r>
            <a:r>
              <a:rPr lang="ru-RU" dirty="0"/>
              <a:t>: </a:t>
            </a:r>
            <a:r>
              <a:rPr lang="ru-RU" dirty="0" err="1"/>
              <a:t>спогади</a:t>
            </a:r>
            <a:r>
              <a:rPr lang="ru-RU" dirty="0"/>
              <a:t>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576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316924" cy="5544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4317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00" y="476672"/>
            <a:ext cx="8476463" cy="5993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910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8332098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331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 smtClean="0">
                <a:latin typeface="Alexandra Zeferino Three" pitchFamily="66" charset="0"/>
              </a:rPr>
              <a:t>Творчість</a:t>
            </a:r>
            <a:endParaRPr lang="ru-RU" sz="8800" b="1" dirty="0">
              <a:latin typeface="Alexandra Zeferino Three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Як у </a:t>
            </a:r>
            <a:r>
              <a:rPr lang="ru-RU" dirty="0" err="1"/>
              <a:t>науково-фантастичних</a:t>
            </a:r>
            <a:r>
              <a:rPr lang="ru-RU" dirty="0"/>
              <a:t>, так і в </a:t>
            </a:r>
            <a:r>
              <a:rPr lang="ru-RU" dirty="0" err="1"/>
              <a:t>науково-популярних</a:t>
            </a:r>
            <a:r>
              <a:rPr lang="ru-RU" dirty="0"/>
              <a:t> </a:t>
            </a:r>
            <a:r>
              <a:rPr lang="ru-RU" dirty="0" err="1"/>
              <a:t>творах</a:t>
            </a:r>
            <a:r>
              <a:rPr lang="ru-RU" dirty="0"/>
              <a:t> </a:t>
            </a:r>
            <a:r>
              <a:rPr lang="ru-RU" dirty="0" err="1"/>
              <a:t>Азімова</a:t>
            </a:r>
            <a:r>
              <a:rPr lang="ru-RU" dirty="0"/>
              <a:t> </a:t>
            </a:r>
            <a:r>
              <a:rPr lang="ru-RU" dirty="0" err="1"/>
              <a:t>проявяється</a:t>
            </a:r>
            <a:r>
              <a:rPr lang="ru-RU" dirty="0"/>
              <a:t> </a:t>
            </a:r>
            <a:r>
              <a:rPr lang="ru-RU" dirty="0" err="1"/>
              <a:t>просвітницький</a:t>
            </a:r>
            <a:r>
              <a:rPr lang="ru-RU" dirty="0"/>
              <a:t> дух </a:t>
            </a:r>
            <a:r>
              <a:rPr lang="ru-RU" dirty="0" err="1"/>
              <a:t>прихильника</a:t>
            </a:r>
            <a:r>
              <a:rPr lang="ru-RU" dirty="0"/>
              <a:t> </a:t>
            </a:r>
            <a:r>
              <a:rPr lang="ru-RU" dirty="0" err="1"/>
              <a:t>розуму</a:t>
            </a:r>
            <a:r>
              <a:rPr lang="ru-RU" dirty="0"/>
              <a:t> і </a:t>
            </a:r>
            <a:r>
              <a:rPr lang="ru-RU" dirty="0" err="1"/>
              <a:t>знання</a:t>
            </a:r>
            <a:r>
              <a:rPr lang="ru-RU" dirty="0"/>
              <a:t>, </a:t>
            </a:r>
            <a:r>
              <a:rPr lang="ru-RU" dirty="0" err="1"/>
              <a:t>глибоко</a:t>
            </a:r>
            <a:r>
              <a:rPr lang="ru-RU" dirty="0"/>
              <a:t> </a:t>
            </a:r>
            <a:r>
              <a:rPr lang="ru-RU" dirty="0" err="1"/>
              <a:t>заклопотаного</a:t>
            </a:r>
            <a:r>
              <a:rPr lang="ru-RU" dirty="0"/>
              <a:t> </a:t>
            </a:r>
            <a:r>
              <a:rPr lang="ru-RU" dirty="0" err="1"/>
              <a:t>майбутнім</a:t>
            </a:r>
            <a:r>
              <a:rPr lang="ru-RU" dirty="0"/>
              <a:t> </a:t>
            </a:r>
            <a:r>
              <a:rPr lang="ru-RU" dirty="0" err="1"/>
              <a:t>людства</a:t>
            </a:r>
            <a:r>
              <a:rPr lang="ru-RU" dirty="0"/>
              <a:t>.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вчених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вивчають</a:t>
            </a:r>
            <a:r>
              <a:rPr lang="ru-RU" dirty="0"/>
              <a:t> </a:t>
            </a:r>
            <a:r>
              <a:rPr lang="ru-RU" dirty="0" err="1"/>
              <a:t>перспективи</a:t>
            </a:r>
            <a:r>
              <a:rPr lang="ru-RU" dirty="0"/>
              <a:t> </a:t>
            </a:r>
            <a:r>
              <a:rPr lang="ru-RU" dirty="0" err="1"/>
              <a:t>створення</a:t>
            </a:r>
            <a:r>
              <a:rPr lang="ru-RU" dirty="0"/>
              <a:t> штучного </a:t>
            </a:r>
            <a:r>
              <a:rPr lang="ru-RU" dirty="0" err="1"/>
              <a:t>інтелекту</a:t>
            </a:r>
            <a:r>
              <a:rPr lang="ru-RU" dirty="0"/>
              <a:t>, </a:t>
            </a:r>
            <a:r>
              <a:rPr lang="ru-RU" dirty="0" err="1"/>
              <a:t>визнають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творів</a:t>
            </a:r>
            <a:r>
              <a:rPr lang="ru-RU" dirty="0"/>
              <a:t>. </a:t>
            </a:r>
            <a:r>
              <a:rPr lang="ru-RU" dirty="0" err="1"/>
              <a:t>Короткі</a:t>
            </a:r>
            <a:r>
              <a:rPr lang="ru-RU" dirty="0"/>
              <a:t> </a:t>
            </a:r>
            <a:r>
              <a:rPr lang="ru-RU" dirty="0" err="1"/>
              <a:t>оповідання</a:t>
            </a:r>
            <a:r>
              <a:rPr lang="ru-RU" dirty="0"/>
              <a:t> про </a:t>
            </a:r>
            <a:r>
              <a:rPr lang="ru-RU" dirty="0" err="1"/>
              <a:t>роботів</a:t>
            </a:r>
            <a:r>
              <a:rPr lang="ru-RU" dirty="0"/>
              <a:t> </a:t>
            </a:r>
            <a:r>
              <a:rPr lang="ru-RU" dirty="0" err="1"/>
              <a:t>склали</a:t>
            </a:r>
            <a:r>
              <a:rPr lang="ru-RU" dirty="0"/>
              <a:t> </a:t>
            </a:r>
            <a:r>
              <a:rPr lang="ru-RU" dirty="0" err="1"/>
              <a:t>збірник</a:t>
            </a:r>
            <a:r>
              <a:rPr lang="ru-RU" dirty="0"/>
              <a:t> «Завершений робот» (</a:t>
            </a:r>
            <a:r>
              <a:rPr lang="en-US" dirty="0"/>
              <a:t>The Complete Robot, 1982).</a:t>
            </a:r>
          </a:p>
          <a:p>
            <a:endParaRPr lang="ru-RU" dirty="0"/>
          </a:p>
          <a:p>
            <a:r>
              <a:rPr lang="ru-RU" dirty="0" err="1"/>
              <a:t>Найвідомішими</a:t>
            </a:r>
            <a:r>
              <a:rPr lang="ru-RU" dirty="0"/>
              <a:t> є </a:t>
            </a:r>
            <a:r>
              <a:rPr lang="ru-RU" dirty="0" err="1"/>
              <a:t>його</a:t>
            </a:r>
            <a:r>
              <a:rPr lang="ru-RU" dirty="0"/>
              <a:t> книги про </a:t>
            </a:r>
            <a:r>
              <a:rPr lang="ru-RU" dirty="0" err="1"/>
              <a:t>роботів</a:t>
            </a:r>
            <a:r>
              <a:rPr lang="ru-RU" dirty="0"/>
              <a:t>, у тому </a:t>
            </a:r>
            <a:r>
              <a:rPr lang="ru-RU" dirty="0" err="1"/>
              <a:t>числі</a:t>
            </a:r>
            <a:r>
              <a:rPr lang="ru-RU" dirty="0"/>
              <a:t> «Я, робот» (1950), </a:t>
            </a:r>
            <a:r>
              <a:rPr lang="ru-RU" dirty="0" err="1"/>
              <a:t>детективна</a:t>
            </a:r>
            <a:r>
              <a:rPr lang="ru-RU" dirty="0"/>
              <a:t> </a:t>
            </a:r>
            <a:r>
              <a:rPr lang="ru-RU" dirty="0" err="1"/>
              <a:t>серія</a:t>
            </a:r>
            <a:r>
              <a:rPr lang="ru-RU" dirty="0"/>
              <a:t> «</a:t>
            </a:r>
            <a:r>
              <a:rPr lang="ru-RU" dirty="0" err="1"/>
              <a:t>Сталеві</a:t>
            </a:r>
            <a:r>
              <a:rPr lang="ru-RU" dirty="0"/>
              <a:t> </a:t>
            </a:r>
            <a:r>
              <a:rPr lang="ru-RU" dirty="0" err="1"/>
              <a:t>печери</a:t>
            </a:r>
            <a:r>
              <a:rPr lang="ru-RU" dirty="0"/>
              <a:t>» (1954), «Голе </a:t>
            </a:r>
            <a:r>
              <a:rPr lang="ru-RU" dirty="0" err="1"/>
              <a:t>сонце</a:t>
            </a:r>
            <a:r>
              <a:rPr lang="ru-RU" dirty="0"/>
              <a:t>» (1957), «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ранкової</a:t>
            </a:r>
            <a:r>
              <a:rPr lang="ru-RU" dirty="0"/>
              <a:t> </a:t>
            </a:r>
            <a:r>
              <a:rPr lang="ru-RU" dirty="0" err="1"/>
              <a:t>зорі</a:t>
            </a:r>
            <a:r>
              <a:rPr lang="ru-RU" dirty="0"/>
              <a:t>» (1983) та «</a:t>
            </a:r>
            <a:r>
              <a:rPr lang="ru-RU" dirty="0" err="1"/>
              <a:t>Роботи</a:t>
            </a:r>
            <a:r>
              <a:rPr lang="ru-RU" dirty="0"/>
              <a:t> та </a:t>
            </a:r>
            <a:r>
              <a:rPr lang="ru-RU" dirty="0" err="1"/>
              <a:t>Імперія</a:t>
            </a:r>
            <a:r>
              <a:rPr lang="ru-RU" dirty="0"/>
              <a:t>» (1985).</a:t>
            </a:r>
          </a:p>
        </p:txBody>
      </p:sp>
    </p:spTree>
    <p:extLst>
      <p:ext uri="{BB962C8B-B14F-4D97-AF65-F5344CB8AC3E}">
        <p14:creationId xmlns:p14="http://schemas.microsoft.com/office/powerpoint/2010/main" val="416784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336798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9935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науково-фантастичних</a:t>
            </a:r>
            <a:r>
              <a:rPr lang="ru-RU" dirty="0"/>
              <a:t> </a:t>
            </a:r>
            <a:r>
              <a:rPr lang="ru-RU" dirty="0" err="1"/>
              <a:t>творів</a:t>
            </a:r>
            <a:r>
              <a:rPr lang="ru-RU" dirty="0"/>
              <a:t> </a:t>
            </a:r>
            <a:r>
              <a:rPr lang="ru-RU" dirty="0" err="1"/>
              <a:t>Азімова</a:t>
            </a:r>
            <a:r>
              <a:rPr lang="ru-RU" dirty="0"/>
              <a:t> </a:t>
            </a:r>
            <a:r>
              <a:rPr lang="ru-RU" dirty="0" err="1"/>
              <a:t>виділяється</a:t>
            </a:r>
            <a:r>
              <a:rPr lang="ru-RU" dirty="0"/>
              <a:t> «</a:t>
            </a:r>
            <a:r>
              <a:rPr lang="ru-RU" dirty="0" err="1"/>
              <a:t>Трилогія</a:t>
            </a:r>
            <a:r>
              <a:rPr lang="ru-RU" dirty="0"/>
              <a:t> про </a:t>
            </a:r>
            <a:r>
              <a:rPr lang="ru-RU" dirty="0" err="1"/>
              <a:t>Заснування</a:t>
            </a:r>
            <a:r>
              <a:rPr lang="ru-RU" dirty="0"/>
              <a:t>» (</a:t>
            </a:r>
            <a:r>
              <a:rPr lang="en-US" dirty="0"/>
              <a:t>The Foundation Trilogy, 1964),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зображує</a:t>
            </a:r>
            <a:r>
              <a:rPr lang="ru-RU" dirty="0"/>
              <a:t> </a:t>
            </a:r>
            <a:r>
              <a:rPr lang="ru-RU" dirty="0" err="1"/>
              <a:t>занепад</a:t>
            </a:r>
            <a:r>
              <a:rPr lang="ru-RU" dirty="0"/>
              <a:t> </a:t>
            </a:r>
            <a:r>
              <a:rPr lang="ru-RU" dirty="0" err="1"/>
              <a:t>Галактичної</a:t>
            </a:r>
            <a:r>
              <a:rPr lang="ru-RU" dirty="0"/>
              <a:t> </a:t>
            </a:r>
            <a:r>
              <a:rPr lang="ru-RU" dirty="0" err="1"/>
              <a:t>Імперії</a:t>
            </a:r>
            <a:r>
              <a:rPr lang="ru-RU" dirty="0"/>
              <a:t>. </a:t>
            </a:r>
            <a:r>
              <a:rPr lang="ru-RU" dirty="0" err="1"/>
              <a:t>Романи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продовжують</a:t>
            </a:r>
            <a:r>
              <a:rPr lang="ru-RU" dirty="0"/>
              <a:t> </a:t>
            </a:r>
            <a:r>
              <a:rPr lang="ru-RU" dirty="0" err="1"/>
              <a:t>цю</a:t>
            </a:r>
            <a:r>
              <a:rPr lang="ru-RU" dirty="0"/>
              <a:t> </a:t>
            </a:r>
            <a:r>
              <a:rPr lang="ru-RU" dirty="0" err="1"/>
              <a:t>трилогію</a:t>
            </a:r>
            <a:r>
              <a:rPr lang="ru-RU" dirty="0"/>
              <a:t>, «Межа </a:t>
            </a:r>
            <a:r>
              <a:rPr lang="ru-RU" dirty="0" err="1"/>
              <a:t>Заснування</a:t>
            </a:r>
            <a:r>
              <a:rPr lang="ru-RU" dirty="0"/>
              <a:t>» (</a:t>
            </a:r>
            <a:r>
              <a:rPr lang="en-US" dirty="0"/>
              <a:t>Foundation's Edge) </a:t>
            </a:r>
            <a:r>
              <a:rPr lang="ru-RU" dirty="0"/>
              <a:t>та «</a:t>
            </a:r>
            <a:r>
              <a:rPr lang="ru-RU" dirty="0" err="1"/>
              <a:t>Заснування</a:t>
            </a:r>
            <a:r>
              <a:rPr lang="ru-RU" dirty="0"/>
              <a:t> і Земля» (</a:t>
            </a:r>
            <a:r>
              <a:rPr lang="en-US" dirty="0"/>
              <a:t>Foundation and Earth),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опубліковано</a:t>
            </a:r>
            <a:r>
              <a:rPr lang="ru-RU" dirty="0"/>
              <a:t> в 1982 та 1986.</a:t>
            </a:r>
          </a:p>
          <a:p>
            <a:endParaRPr lang="ru-RU" dirty="0"/>
          </a:p>
          <a:p>
            <a:r>
              <a:rPr lang="ru-RU" dirty="0" err="1"/>
              <a:t>Блискучим</a:t>
            </a:r>
            <a:r>
              <a:rPr lang="ru-RU" dirty="0"/>
              <a:t> </a:t>
            </a:r>
            <a:r>
              <a:rPr lang="ru-RU" dirty="0" err="1"/>
              <a:t>зразком</a:t>
            </a:r>
            <a:r>
              <a:rPr lang="ru-RU" dirty="0"/>
              <a:t> </a:t>
            </a:r>
            <a:r>
              <a:rPr lang="ru-RU" dirty="0" err="1"/>
              <a:t>науково-популярної</a:t>
            </a:r>
            <a:r>
              <a:rPr lang="ru-RU" dirty="0"/>
              <a:t> </a:t>
            </a:r>
            <a:r>
              <a:rPr lang="ru-RU" dirty="0" err="1"/>
              <a:t>літератури</a:t>
            </a:r>
            <a:r>
              <a:rPr lang="ru-RU" dirty="0"/>
              <a:t> є «</a:t>
            </a:r>
            <a:r>
              <a:rPr lang="ru-RU" dirty="0" err="1"/>
              <a:t>Путівник</a:t>
            </a:r>
            <a:r>
              <a:rPr lang="ru-RU" dirty="0"/>
              <a:t> в науку </a:t>
            </a:r>
            <a:r>
              <a:rPr lang="ru-RU" dirty="0" err="1"/>
              <a:t>розумної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» (</a:t>
            </a:r>
            <a:r>
              <a:rPr lang="en-US" dirty="0"/>
              <a:t>The Intelligent Man's Guide to Science, 1960) </a:t>
            </a:r>
            <a:r>
              <a:rPr lang="ru-RU" dirty="0" err="1"/>
              <a:t>присвячений</a:t>
            </a:r>
            <a:r>
              <a:rPr lang="ru-RU" dirty="0"/>
              <a:t> </a:t>
            </a:r>
            <a:r>
              <a:rPr lang="ru-RU" dirty="0" err="1"/>
              <a:t>історії</a:t>
            </a:r>
            <a:r>
              <a:rPr lang="ru-RU" dirty="0"/>
              <a:t> і </a:t>
            </a:r>
            <a:r>
              <a:rPr lang="ru-RU" dirty="0" err="1"/>
              <a:t>популяризації</a:t>
            </a:r>
            <a:r>
              <a:rPr lang="ru-RU" dirty="0"/>
              <a:t> </a:t>
            </a:r>
            <a:r>
              <a:rPr lang="ru-RU" dirty="0" err="1"/>
              <a:t>природничих</a:t>
            </a:r>
            <a:r>
              <a:rPr lang="ru-RU" dirty="0"/>
              <a:t> наук. В тому ж </a:t>
            </a:r>
            <a:r>
              <a:rPr lang="ru-RU" dirty="0" err="1"/>
              <a:t>стилі</a:t>
            </a:r>
            <a:r>
              <a:rPr lang="ru-RU" dirty="0"/>
              <a:t> </a:t>
            </a:r>
            <a:r>
              <a:rPr lang="ru-RU" dirty="0" err="1"/>
              <a:t>написані</a:t>
            </a:r>
            <a:r>
              <a:rPr lang="ru-RU" dirty="0"/>
              <a:t> книги «</a:t>
            </a:r>
            <a:r>
              <a:rPr lang="ru-RU" dirty="0" err="1"/>
              <a:t>Неземні</a:t>
            </a:r>
            <a:r>
              <a:rPr lang="ru-RU" dirty="0"/>
              <a:t> </a:t>
            </a:r>
            <a:r>
              <a:rPr lang="ru-RU" dirty="0" err="1"/>
              <a:t>цивілізації</a:t>
            </a:r>
            <a:r>
              <a:rPr lang="ru-RU" dirty="0"/>
              <a:t>» (</a:t>
            </a:r>
            <a:r>
              <a:rPr lang="en-US" dirty="0"/>
              <a:t>Extraterrestrial Civilizations, 1979), «</a:t>
            </a:r>
            <a:r>
              <a:rPr lang="ru-RU" dirty="0" err="1"/>
              <a:t>Досліджуючи</a:t>
            </a:r>
            <a:r>
              <a:rPr lang="ru-RU" dirty="0"/>
              <a:t> Землю і Космос» (</a:t>
            </a:r>
            <a:r>
              <a:rPr lang="en-US" dirty="0"/>
              <a:t>Exploring the Earth and the Cosmos, 1982) </a:t>
            </a:r>
            <a:r>
              <a:rPr lang="ru-RU" dirty="0"/>
              <a:t>і «</a:t>
            </a:r>
            <a:r>
              <a:rPr lang="ru-RU" dirty="0" err="1"/>
              <a:t>Всесвіт</a:t>
            </a:r>
            <a:r>
              <a:rPr lang="ru-RU" dirty="0"/>
              <a:t>.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Плоскої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 до Квазару» (</a:t>
            </a:r>
            <a:r>
              <a:rPr lang="en-US" dirty="0"/>
              <a:t>The Universe. From Flat Earth to Quasar,1966), «</a:t>
            </a:r>
            <a:r>
              <a:rPr lang="ru-RU" dirty="0" err="1"/>
              <a:t>Кінець</a:t>
            </a:r>
            <a:r>
              <a:rPr lang="ru-RU" dirty="0"/>
              <a:t> </a:t>
            </a:r>
            <a:r>
              <a:rPr lang="ru-RU" dirty="0" err="1"/>
              <a:t>Вічності</a:t>
            </a:r>
            <a:r>
              <a:rPr lang="ru-RU" dirty="0"/>
              <a:t>» (1955). </a:t>
            </a:r>
            <a:r>
              <a:rPr lang="ru-RU" dirty="0" err="1"/>
              <a:t>Азімов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є автором </a:t>
            </a:r>
            <a:r>
              <a:rPr lang="ru-RU" dirty="0" err="1"/>
              <a:t>детективів</a:t>
            </a:r>
            <a:r>
              <a:rPr lang="ru-RU" dirty="0"/>
              <a:t>: «</a:t>
            </a:r>
            <a:r>
              <a:rPr lang="ru-RU" dirty="0" err="1"/>
              <a:t>Подих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1559262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2578456" cy="3584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24744"/>
            <a:ext cx="3067168" cy="4796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602" y="1916832"/>
            <a:ext cx="3576582" cy="463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591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o4">
  <a:themeElements>
    <a:clrScheme name="Другая 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FAC08F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pero4</Template>
  <TotalTime>237</TotalTime>
  <Words>977</Words>
  <Application>Microsoft Office PowerPoint</Application>
  <PresentationFormat>Экран (4:3)</PresentationFormat>
  <Paragraphs>41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pero4</vt:lpstr>
      <vt:lpstr>Айзек Азімов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Нагороди </vt:lpstr>
      <vt:lpstr>Презентация PowerPoint</vt:lpstr>
      <vt:lpstr>Презентация PowerPoint</vt:lpstr>
      <vt:lpstr>Презентация PowerPoint</vt:lpstr>
      <vt:lpstr>Творчість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Валентина К</dc:creator>
  <cp:lastModifiedBy>Валентина К</cp:lastModifiedBy>
  <cp:revision>12</cp:revision>
  <dcterms:created xsi:type="dcterms:W3CDTF">2016-04-22T05:33:00Z</dcterms:created>
  <dcterms:modified xsi:type="dcterms:W3CDTF">2016-04-23T15:57:03Z</dcterms:modified>
</cp:coreProperties>
</file>