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62" r:id="rId9"/>
    <p:sldId id="263" r:id="rId10"/>
    <p:sldId id="264" r:id="rId11"/>
    <p:sldId id="265" r:id="rId12"/>
    <p:sldId id="297" r:id="rId13"/>
    <p:sldId id="266" r:id="rId14"/>
    <p:sldId id="267" r:id="rId15"/>
    <p:sldId id="268" r:id="rId16"/>
    <p:sldId id="286" r:id="rId17"/>
    <p:sldId id="269" r:id="rId18"/>
    <p:sldId id="278" r:id="rId19"/>
    <p:sldId id="289" r:id="rId20"/>
    <p:sldId id="272" r:id="rId21"/>
    <p:sldId id="279" r:id="rId22"/>
    <p:sldId id="273" r:id="rId23"/>
    <p:sldId id="280" r:id="rId24"/>
    <p:sldId id="274" r:id="rId25"/>
    <p:sldId id="270" r:id="rId26"/>
    <p:sldId id="275" r:id="rId27"/>
    <p:sldId id="271" r:id="rId28"/>
    <p:sldId id="276" r:id="rId29"/>
    <p:sldId id="281" r:id="rId30"/>
    <p:sldId id="295" r:id="rId31"/>
    <p:sldId id="277" r:id="rId32"/>
    <p:sldId id="296" r:id="rId33"/>
    <p:sldId id="283" r:id="rId34"/>
    <p:sldId id="282" r:id="rId35"/>
    <p:sldId id="291" r:id="rId36"/>
    <p:sldId id="292" r:id="rId37"/>
    <p:sldId id="284" r:id="rId38"/>
    <p:sldId id="285" r:id="rId39"/>
    <p:sldId id="287" r:id="rId40"/>
    <p:sldId id="288" r:id="rId41"/>
    <p:sldId id="293" r:id="rId42"/>
    <p:sldId id="294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3D3-2F56-445A-86DF-0A3B30793027}" type="datetimeFigureOut">
              <a:rPr lang="ru-RU" smtClean="0"/>
              <a:pPr/>
              <a:t>13.08.2011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0184-68AB-4398-AE40-35235A574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8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3D3-2F56-445A-86DF-0A3B30793027}" type="datetimeFigureOut">
              <a:rPr lang="ru-RU" smtClean="0"/>
              <a:pPr/>
              <a:t>13.08.2011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0184-68AB-4398-AE40-35235A574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3D3-2F56-445A-86DF-0A3B30793027}" type="datetimeFigureOut">
              <a:rPr lang="ru-RU" smtClean="0"/>
              <a:pPr/>
              <a:t>13.08.2011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0184-68AB-4398-AE40-35235A574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3D3-2F56-445A-86DF-0A3B30793027}" type="datetimeFigureOut">
              <a:rPr lang="ru-RU" smtClean="0"/>
              <a:pPr/>
              <a:t>13.08.2011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0184-68AB-4398-AE40-35235A574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3D3-2F56-445A-86DF-0A3B30793027}" type="datetimeFigureOut">
              <a:rPr lang="ru-RU" smtClean="0"/>
              <a:pPr/>
              <a:t>13.08.2011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0184-68AB-4398-AE40-35235A574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3D3-2F56-445A-86DF-0A3B30793027}" type="datetimeFigureOut">
              <a:rPr lang="ru-RU" smtClean="0"/>
              <a:pPr/>
              <a:t>13.08.2011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0184-68AB-4398-AE40-35235A574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3D3-2F56-445A-86DF-0A3B30793027}" type="datetimeFigureOut">
              <a:rPr lang="ru-RU" smtClean="0"/>
              <a:pPr/>
              <a:t>13.08.2011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0184-68AB-4398-AE40-35235A574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3D3-2F56-445A-86DF-0A3B30793027}" type="datetimeFigureOut">
              <a:rPr lang="ru-RU" smtClean="0"/>
              <a:pPr/>
              <a:t>13.08.2011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0184-68AB-4398-AE40-35235A574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3D3-2F56-445A-86DF-0A3B30793027}" type="datetimeFigureOut">
              <a:rPr lang="ru-RU" smtClean="0"/>
              <a:pPr/>
              <a:t>13.08.2011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0184-68AB-4398-AE40-35235A574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3D3-2F56-445A-86DF-0A3B30793027}" type="datetimeFigureOut">
              <a:rPr lang="ru-RU" smtClean="0"/>
              <a:pPr/>
              <a:t>13.08.2011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0184-68AB-4398-AE40-35235A574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3D3-2F56-445A-86DF-0A3B30793027}" type="datetimeFigureOut">
              <a:rPr lang="ru-RU" smtClean="0"/>
              <a:pPr/>
              <a:t>13.08.2011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0184-68AB-4398-AE40-35235A574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3D403D3-2F56-445A-86DF-0A3B30793027}" type="datetimeFigureOut">
              <a:rPr lang="ru-RU" smtClean="0"/>
              <a:pPr/>
              <a:t>13.08.2011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55E0184-68AB-4398-AE40-35235A574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428868"/>
            <a:ext cx="4419600" cy="1600327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Жанна </a:t>
            </a:r>
            <a:r>
              <a:rPr lang="uk-UA" sz="7200" dirty="0" err="1" smtClean="0"/>
              <a:t>Д”Арк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ЖАННА дАРК\96f371fbe84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217918" cy="63579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43636" y="5214950"/>
            <a:ext cx="846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Дофин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За 11 дней преодолев расстояние по неприятельской бургундской территории между </a:t>
            </a:r>
            <a:r>
              <a:rPr lang="ru-RU" dirty="0" err="1" smtClean="0"/>
              <a:t>Домреми</a:t>
            </a:r>
            <a:r>
              <a:rPr lang="ru-RU" dirty="0" smtClean="0"/>
              <a:t> и </a:t>
            </a:r>
            <a:r>
              <a:rPr lang="ru-RU" dirty="0" err="1" smtClean="0"/>
              <a:t>Шиноном</a:t>
            </a:r>
            <a:r>
              <a:rPr lang="ru-RU" dirty="0" smtClean="0"/>
              <a:t>, 4 марта 1429 года Жанна прибыла в этот замок — резиденцию дофина Карла. Дофин воспользовался тем, что Жанна писала ему в письме, что обязательно узнает его, и устроил ей проверку, посадив на трон другого человека и встав в толпе придворных. Однако Жанна выдержала испытание, узнав короля. Она объявила ему, что послана Небом для освобождения страны от английского господства и попросила войска для того, чтобы снять осаду Орлеана. В </a:t>
            </a:r>
            <a:r>
              <a:rPr lang="ru-RU" dirty="0" err="1" smtClean="0"/>
              <a:t>Шиноне</a:t>
            </a:r>
            <a:r>
              <a:rPr lang="ru-RU" dirty="0" smtClean="0"/>
              <a:t> «простая крестьянка» изумила Карла VII и молодого герцога </a:t>
            </a:r>
            <a:r>
              <a:rPr lang="ru-RU" dirty="0" err="1" smtClean="0"/>
              <a:t>Алансонского</a:t>
            </a:r>
            <a:r>
              <a:rPr lang="ru-RU" dirty="0" smtClean="0"/>
              <a:t> своим мастерством в верховой езде, своим безупречным знанием игр, распространенных среди знати: </a:t>
            </a:r>
            <a:r>
              <a:rPr lang="ru-RU" dirty="0" err="1" smtClean="0"/>
              <a:t>кентен</a:t>
            </a:r>
            <a:r>
              <a:rPr lang="ru-RU" dirty="0" smtClean="0"/>
              <a:t>, игра в кольца, — требовавших совершенного владения оружием. В ходе оправдательного процесса Ален </a:t>
            </a:r>
            <a:r>
              <a:rPr lang="ru-RU" dirty="0" err="1" smtClean="0"/>
              <a:t>Шартье</a:t>
            </a:r>
            <a:r>
              <a:rPr lang="ru-RU" dirty="0" smtClean="0"/>
              <a:t>, секретарь королей Карла VI и Карла VII, заявил по поводу допросов, проводившихся на протяжении предыдущего судилища, следующее: «Создавалось впечатление, что эта девушка воспитана была не в полях, а в школах, в тесном общении с науками».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11397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Gillot</a:t>
            </a:r>
            <a:r>
              <a:rPr lang="en-US" dirty="0" smtClean="0"/>
              <a:t> Saint-</a:t>
            </a:r>
            <a:r>
              <a:rPr lang="en-US" dirty="0" err="1" smtClean="0"/>
              <a:t>Èvre</a:t>
            </a:r>
            <a:r>
              <a:rPr lang="en-US" dirty="0" smtClean="0"/>
              <a:t>, 1833.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ЖАННА дАРК\77c73ecf48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474876" cy="6215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57884" y="4786322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Жанна </a:t>
            </a:r>
            <a:r>
              <a:rPr lang="ru-RU" b="1" dirty="0" err="1" smtClean="0"/>
              <a:t>д’Арк</a:t>
            </a:r>
            <a:r>
              <a:rPr lang="ru-RU" b="1" dirty="0" smtClean="0"/>
              <a:t> при осаде Орлеана. Ш. </a:t>
            </a:r>
            <a:r>
              <a:rPr lang="ru-RU" b="1" dirty="0" err="1" smtClean="0"/>
              <a:t>Ленепвё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Карл, однако, колебался. Сначала он приказал, чтобы матроны подтвердили девственность Жанны, затем отправил её в Пуатье, где она должна была подвергнуться допросу богословов, а также отправил гонцов на её родину. После того, как не было найдено ничего, что могло бы бросить тень на репутацию девушки, Карл решился передать в её руки командование войсками и назначил её главнокомандующим. Ведущие французские военачальники </a:t>
            </a:r>
            <a:r>
              <a:rPr lang="ru-RU" dirty="0" err="1" smtClean="0"/>
              <a:t>Этьен</a:t>
            </a:r>
            <a:r>
              <a:rPr lang="ru-RU" dirty="0" smtClean="0"/>
              <a:t> де </a:t>
            </a:r>
            <a:r>
              <a:rPr lang="ru-RU" dirty="0" err="1" smtClean="0"/>
              <a:t>Виньоль</a:t>
            </a:r>
            <a:r>
              <a:rPr lang="ru-RU" dirty="0" smtClean="0"/>
              <a:t> по прозвищу </a:t>
            </a:r>
            <a:r>
              <a:rPr lang="ru-RU" dirty="0" err="1" smtClean="0"/>
              <a:t>Ла</a:t>
            </a:r>
            <a:r>
              <a:rPr lang="ru-RU" dirty="0" smtClean="0"/>
              <a:t> </a:t>
            </a:r>
            <a:r>
              <a:rPr lang="ru-RU" dirty="0" err="1" smtClean="0"/>
              <a:t>Гир</a:t>
            </a:r>
            <a:r>
              <a:rPr lang="ru-RU" dirty="0" smtClean="0"/>
              <a:t>, </a:t>
            </a:r>
            <a:r>
              <a:rPr lang="ru-RU" dirty="0" err="1" smtClean="0"/>
              <a:t>Потон</a:t>
            </a:r>
            <a:r>
              <a:rPr lang="ru-RU" dirty="0" smtClean="0"/>
              <a:t> де </a:t>
            </a:r>
            <a:r>
              <a:rPr lang="ru-RU" dirty="0" err="1" smtClean="0"/>
              <a:t>Сентрайль</a:t>
            </a:r>
            <a:r>
              <a:rPr lang="ru-RU" dirty="0" smtClean="0"/>
              <a:t> и граф </a:t>
            </a:r>
            <a:r>
              <a:rPr lang="ru-RU" dirty="0" err="1" smtClean="0"/>
              <a:t>Дюнуа</a:t>
            </a:r>
            <a:r>
              <a:rPr lang="ru-RU" dirty="0" smtClean="0"/>
              <a:t>, из последних сил отбивавший английские атаки в Орлеане, должны были пойти под её командование. Начальником её штаба стал принц </a:t>
            </a:r>
            <a:r>
              <a:rPr lang="ru-RU" dirty="0" err="1" smtClean="0"/>
              <a:t>Алансонский</a:t>
            </a:r>
            <a:r>
              <a:rPr lang="ru-RU" dirty="0" smtClean="0"/>
              <a:t>. Важную роль в таком смелом решении сыграл тот факт, что Жанна именем Бога подтвердила Карлу его законнорождённость и права на престол, в которых сомневались многие, включая самого Карла.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ЖАННА дАРК\032673a2365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643470" cy="62328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5643578"/>
            <a:ext cx="3786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Жанна </a:t>
            </a:r>
            <a:r>
              <a:rPr lang="ru-RU" dirty="0" err="1" smtClean="0"/>
              <a:t>д’Арк</a:t>
            </a:r>
            <a:r>
              <a:rPr lang="ru-RU" dirty="0" smtClean="0"/>
              <a:t> на коронации Карла VII. Жан Огюст </a:t>
            </a:r>
            <a:r>
              <a:rPr lang="ru-RU" dirty="0" err="1" smtClean="0"/>
              <a:t>Доминик</a:t>
            </a:r>
            <a:r>
              <a:rPr lang="ru-RU" dirty="0" smtClean="0"/>
              <a:t> </a:t>
            </a:r>
            <a:r>
              <a:rPr lang="ru-RU" dirty="0" err="1" smtClean="0"/>
              <a:t>Энгр</a:t>
            </a:r>
            <a:r>
              <a:rPr lang="ru-RU" dirty="0" smtClean="0"/>
              <a:t>, 1854.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858048" cy="569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28992" y="6215082"/>
            <a:ext cx="234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Henry </a:t>
            </a:r>
            <a:r>
              <a:rPr lang="en-US" dirty="0" err="1" smtClean="0"/>
              <a:t>Scheffer</a:t>
            </a:r>
            <a:r>
              <a:rPr lang="en-US" dirty="0" smtClean="0"/>
              <a:t>, 1843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После назначения для Жанны изготавливают доспехи (она получила специальное разрешение комиссии богословов из Пуатье на ношение мужской одежды), знамя и хоругвь. Меч для неё был найден в церкви </a:t>
            </a:r>
            <a:r>
              <a:rPr lang="ru-RU" dirty="0" err="1" smtClean="0"/>
              <a:t>Сент-Катрин-де-Фьербуа</a:t>
            </a:r>
            <a:r>
              <a:rPr lang="ru-RU" dirty="0" smtClean="0"/>
              <a:t> согласно повелению самой Жанны. По легенде, этот меч принадлежал Карлу Великому.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Затем она направилась в </a:t>
            </a:r>
            <a:r>
              <a:rPr lang="ru-RU" dirty="0" err="1" smtClean="0"/>
              <a:t>Блуа</a:t>
            </a:r>
            <a:r>
              <a:rPr lang="ru-RU" dirty="0" smtClean="0"/>
              <a:t>, назначенный сборным пунктом для армии, и уже во главе армии выступила к Орлеану.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Известие о том, что армию возглавила посланница Бога, вызвало необычайный моральный подъём в войске. Потерявшие надежду начальники и солдаты, уставшие от бесконечных поражений, воодушевились и вновь обрели храбрость.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95589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5143512"/>
            <a:ext cx="3000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Иллюстрация приблизительно 1505-го года из коллекции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26306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86380" y="5786454"/>
            <a:ext cx="321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Peter Paul Rubens, 1620.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857232"/>
            <a:ext cx="35004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7 июля 1456 года судьи зачитали вердикт, который гласил, что каждый пункт обвинения против Жанны опровергается показаниями свидетелей. Первый процесс был объявлен недействительным, один экземпляр протоколов и обвинительного заключения был символически разорван перед толпой собравшихся. Доброе имя Жанны было восстановлено.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71823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43504" y="2285992"/>
            <a:ext cx="35004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Жанна </a:t>
            </a:r>
            <a:r>
              <a:rPr lang="ru-RU" dirty="0" err="1" smtClean="0"/>
              <a:t>Д’Арк</a:t>
            </a:r>
            <a:r>
              <a:rPr lang="ru-RU" dirty="0" smtClean="0"/>
              <a:t> (</a:t>
            </a:r>
            <a:r>
              <a:rPr lang="ru-RU" dirty="0" err="1" smtClean="0"/>
              <a:t>совр</a:t>
            </a:r>
            <a:r>
              <a:rPr lang="ru-RU" dirty="0" smtClean="0"/>
              <a:t>. фр. </a:t>
            </a:r>
            <a:r>
              <a:rPr lang="ru-RU" dirty="0" err="1" smtClean="0"/>
              <a:t>Jeanne</a:t>
            </a:r>
            <a:r>
              <a:rPr lang="ru-RU" dirty="0" smtClean="0"/>
              <a:t> </a:t>
            </a:r>
            <a:r>
              <a:rPr lang="ru-RU" dirty="0" err="1" smtClean="0"/>
              <a:t>d'Arc</a:t>
            </a:r>
            <a:r>
              <a:rPr lang="ru-RU" dirty="0" smtClean="0"/>
              <a:t>; </a:t>
            </a:r>
            <a:r>
              <a:rPr lang="ru-RU" dirty="0" err="1" smtClean="0"/>
              <a:t>ок</a:t>
            </a:r>
            <a:r>
              <a:rPr lang="ru-RU" dirty="0" smtClean="0"/>
              <a:t>. 1412 — 30 мая 1431) — национальная героиня Франции, одна из главных командующих французскими войсками в Столетней войне. Попав в плен к </a:t>
            </a:r>
            <a:r>
              <a:rPr lang="ru-RU" dirty="0" err="1" smtClean="0"/>
              <a:t>бургундцам</a:t>
            </a:r>
            <a:r>
              <a:rPr lang="ru-RU" dirty="0" smtClean="0"/>
              <a:t>, была передана англичанам и сожжена на костре, как еретичка. Впоследствии реабилитирована и причислена католической церковью к лику святых.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592935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29 апреля Жанна с небольшим отрядом проникает в Орлеан. 4 мая её армия одержала первую победу, взяв бастион Сен-Лу. Победы следовали одна за другой, и уже в ночь с 7 на 8 мая англичане были принуждены снять осаду с города. Таким образом, задачу, которую прочие французские военачальники почитали невыполнимой, Жанна </a:t>
            </a:r>
            <a:r>
              <a:rPr lang="ru-RU" dirty="0" err="1" smtClean="0"/>
              <a:t>д’Арк</a:t>
            </a:r>
            <a:r>
              <a:rPr lang="ru-RU" dirty="0" smtClean="0"/>
              <a:t> решила за четыре дня.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После победы под Орлеаном Жанну прозвали «Орлеанской Девственницей» (фр. </a:t>
            </a:r>
            <a:r>
              <a:rPr lang="ru-RU" dirty="0" err="1" smtClean="0"/>
              <a:t>la</a:t>
            </a:r>
            <a:r>
              <a:rPr lang="ru-RU" dirty="0" smtClean="0"/>
              <a:t> </a:t>
            </a:r>
            <a:r>
              <a:rPr lang="ru-RU" dirty="0" err="1" smtClean="0"/>
              <a:t>Pucelle</a:t>
            </a:r>
            <a:r>
              <a:rPr lang="ru-RU" dirty="0" smtClean="0"/>
              <a:t> </a:t>
            </a:r>
            <a:r>
              <a:rPr lang="ru-RU" dirty="0" err="1" smtClean="0"/>
              <a:t>d’Orléans</a:t>
            </a:r>
            <a:r>
              <a:rPr lang="ru-RU" dirty="0" smtClean="0"/>
              <a:t>). Более распространённый русский перевод прозвища Жанны как «Орлеанская дева», является не совсем корректным (на это указывает В. И. </a:t>
            </a:r>
            <a:r>
              <a:rPr lang="ru-RU" dirty="0" err="1" smtClean="0"/>
              <a:t>Райцес</a:t>
            </a:r>
            <a:r>
              <a:rPr lang="ru-RU" dirty="0" smtClean="0"/>
              <a:t> в своей работе, посвящённой Жанне), так как эпитет «Дева» (фр. </a:t>
            </a:r>
            <a:r>
              <a:rPr lang="ru-RU" dirty="0" err="1" smtClean="0"/>
              <a:t>la</a:t>
            </a:r>
            <a:r>
              <a:rPr lang="ru-RU" dirty="0" smtClean="0"/>
              <a:t> </a:t>
            </a:r>
            <a:r>
              <a:rPr lang="ru-RU" dirty="0" err="1" smtClean="0"/>
              <a:t>Vierge</a:t>
            </a:r>
            <a:r>
              <a:rPr lang="ru-RU" dirty="0" smtClean="0"/>
              <a:t>) в средние века в Западной Европе применяли исключительно к Богородице. День 8 мая до наших дней отмечается каждый год в Орлеане как главный праздник города.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Колебания и нерешительность Карла были причиной того, что в свой следующий поход к занятым англичанами замкам Луары Жанна выступила лишь 9 июня. Однако и в этот раз армия, возглавляемая ей, действовала быстро, решительно и необычайно успешно. 11 июня армия подошла к центральному укреплённому пункту англичан на Луаре — </a:t>
            </a:r>
            <a:r>
              <a:rPr lang="ru-RU" dirty="0" err="1" smtClean="0"/>
              <a:t>Жаржо</a:t>
            </a:r>
            <a:r>
              <a:rPr lang="ru-RU" dirty="0" smtClean="0"/>
              <a:t>, на следующий день </a:t>
            </a:r>
            <a:r>
              <a:rPr lang="ru-RU" dirty="0" err="1" smtClean="0"/>
              <a:t>Жаржо</a:t>
            </a:r>
            <a:r>
              <a:rPr lang="ru-RU" dirty="0" smtClean="0"/>
              <a:t> был взят приступом, 15 июня Жанна выступает на </a:t>
            </a:r>
            <a:r>
              <a:rPr lang="ru-RU" dirty="0" err="1" smtClean="0"/>
              <a:t>Мён-сюр-Луар</a:t>
            </a:r>
            <a:r>
              <a:rPr lang="ru-RU" dirty="0" smtClean="0"/>
              <a:t>, 16 июня — на </a:t>
            </a:r>
            <a:r>
              <a:rPr lang="ru-RU" dirty="0" err="1" smtClean="0"/>
              <a:t>Божанси</a:t>
            </a:r>
            <a:r>
              <a:rPr lang="ru-RU" dirty="0" smtClean="0"/>
              <a:t>, а уже 18 июня состоялась решающая битва при Пате с английской армией, возглавляемой </a:t>
            </a:r>
            <a:r>
              <a:rPr lang="ru-RU" dirty="0" err="1" smtClean="0"/>
              <a:t>Тальботом</a:t>
            </a:r>
            <a:r>
              <a:rPr lang="ru-RU" dirty="0" smtClean="0"/>
              <a:t> и </a:t>
            </a:r>
            <a:r>
              <a:rPr lang="ru-RU" dirty="0" err="1" smtClean="0"/>
              <a:t>Фастолфом</a:t>
            </a:r>
            <a:r>
              <a:rPr lang="ru-RU" dirty="0" smtClean="0"/>
              <a:t>, которая закончилась полным разгромом англичан. Грозный </a:t>
            </a:r>
            <a:r>
              <a:rPr lang="ru-RU" dirty="0" err="1" smtClean="0"/>
              <a:t>Тальбот</a:t>
            </a:r>
            <a:r>
              <a:rPr lang="ru-RU" dirty="0" smtClean="0"/>
              <a:t> попал в плен, </a:t>
            </a:r>
            <a:r>
              <a:rPr lang="ru-RU" dirty="0" err="1" smtClean="0"/>
              <a:t>Фастолф</a:t>
            </a:r>
            <a:r>
              <a:rPr lang="ru-RU" dirty="0" smtClean="0"/>
              <a:t> бежал с поля боя. </a:t>
            </a:r>
            <a:r>
              <a:rPr lang="ru-RU" dirty="0" err="1" smtClean="0"/>
              <a:t>Луарская</a:t>
            </a:r>
            <a:r>
              <a:rPr lang="ru-RU" dirty="0" smtClean="0"/>
              <a:t> операция была завершена.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090" y="928670"/>
            <a:ext cx="858056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5984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Craig Franck, 1907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Жанна отправилась к королю и призвала его отправиться на миропомазание в Реймс, традиционное место коронования французских королей. Перед началом похода Жанна сумела также примирить короля с бывшим у него в немилости коннетаблем </a:t>
            </a:r>
            <a:r>
              <a:rPr lang="ru-RU" dirty="0" err="1" smtClean="0"/>
              <a:t>Ришмоном</a:t>
            </a:r>
            <a:r>
              <a:rPr lang="ru-RU" dirty="0" smtClean="0"/>
              <a:t>, опытным военачальником, что ещё более сплотило французов.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29 июня начался «бескровный поход» в сторону Реймса. Город за городом открывал ворота перед королевской армией, 17 июля король был торжественно миропомазан в </a:t>
            </a:r>
            <a:r>
              <a:rPr lang="ru-RU" dirty="0" err="1" smtClean="0"/>
              <a:t>Реймском</a:t>
            </a:r>
            <a:r>
              <a:rPr lang="ru-RU" dirty="0" smtClean="0"/>
              <a:t> соборе в присутствии Жанны </a:t>
            </a:r>
            <a:r>
              <a:rPr lang="ru-RU" dirty="0" err="1" smtClean="0"/>
              <a:t>д’Арк</a:t>
            </a:r>
            <a:r>
              <a:rPr lang="ru-RU" dirty="0" smtClean="0"/>
              <a:t>, что вызвало необычайный всплеск национального духа в стране. Бургундский герцог Филипп III Добрый не приехал на церемонию, и Жанна в тот же день написала ему письмо, призывая к примирению.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585791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857752" y="6286520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Dante Gabriel Rossetti, 1863 и 1864.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После коронации Жанна убеждала Карла начать наступление на Париж, пользуясь благоприятной ситуацией и смятением в стане англичан, однако тот снова начал колебаться. Атака на столицу была предпринята только в сентябре, однако наступление было быстро прекращено. Король отдал приказ отводить армию к Луаре, и 21 сентября армия была распущена.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Весной 1430 года военные действия были возобновлены, но проходили вяло. Жанне постоянно ставились препоны королевскими придворными. В мае Жанна приходит на помощь </a:t>
            </a:r>
            <a:r>
              <a:rPr lang="ru-RU" dirty="0" err="1" smtClean="0"/>
              <a:t>Компьеню</a:t>
            </a:r>
            <a:r>
              <a:rPr lang="ru-RU" dirty="0" smtClean="0"/>
              <a:t>, осаждённому </a:t>
            </a:r>
            <a:r>
              <a:rPr lang="ru-RU" dirty="0" err="1" smtClean="0"/>
              <a:t>бургундцами</a:t>
            </a:r>
            <a:r>
              <a:rPr lang="ru-RU" dirty="0" smtClean="0"/>
              <a:t>. 23 мая в результате предательства (был поднят мост в город, что отрезало Жанне путь для отхода) Жанна </a:t>
            </a:r>
            <a:r>
              <a:rPr lang="ru-RU" dirty="0" err="1" smtClean="0"/>
              <a:t>д’Арк</a:t>
            </a:r>
            <a:r>
              <a:rPr lang="ru-RU" dirty="0" smtClean="0"/>
              <a:t> была взята в плен </a:t>
            </a:r>
            <a:r>
              <a:rPr lang="ru-RU" dirty="0" err="1" smtClean="0"/>
              <a:t>бургундцами</a:t>
            </a:r>
            <a:r>
              <a:rPr lang="ru-RU" dirty="0" smtClean="0"/>
              <a:t>. Король Карл, который стольким был ей обязан, не сделал ничего, чтобы спасти Жанну. Вскоре за 10 000 золотых ливров </a:t>
            </a:r>
            <a:r>
              <a:rPr lang="ru-RU" dirty="0" err="1" smtClean="0"/>
              <a:t>бургундцы</a:t>
            </a:r>
            <a:r>
              <a:rPr lang="ru-RU" dirty="0" smtClean="0"/>
              <a:t> продали её англичанам. В ноябре-декабре 1430 года Жанна была перевезена в Руан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ЖАННА дАРК\79c2496b64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714908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5500702"/>
            <a:ext cx="2681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Башня в Руане, где была заточена Жанна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Процесс начался 21 февраля 1431 года. Несмотря на то, что формально Жанну судила церковь по обвинению в ереси, она содержалась в тюрьме под охраной англичан как военнопленная. Возглавлял процесс епископ Пьер </a:t>
            </a:r>
            <a:r>
              <a:rPr lang="ru-RU" dirty="0" err="1" smtClean="0"/>
              <a:t>Кошон</a:t>
            </a:r>
            <a:r>
              <a:rPr lang="ru-RU" dirty="0" smtClean="0"/>
              <a:t>, ярый приверженец английских интересов во Франции.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Английское правительство нисколько не скрывало ни своей причастности к суду над Жанной </a:t>
            </a:r>
            <a:r>
              <a:rPr lang="ru-RU" dirty="0" err="1" smtClean="0"/>
              <a:t>д’Арк</a:t>
            </a:r>
            <a:r>
              <a:rPr lang="ru-RU" dirty="0" smtClean="0"/>
              <a:t>, ни того значения, которое оно этому суду придавало. Оно взяло на себя все связанные с ним расходы. Сохранившиеся и опубликованные документы английского казначейства в Нормандии показывают, что эти расходы были немалыми.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ЖАННА дАРК\3f24686811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4712761" cy="63579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5429264"/>
            <a:ext cx="3286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Допрос Жанны кардиналом Винчестера (Поль </a:t>
            </a:r>
            <a:r>
              <a:rPr lang="ru-RU" dirty="0" err="1" smtClean="0"/>
              <a:t>Деларош</a:t>
            </a:r>
            <a:r>
              <a:rPr lang="ru-RU" dirty="0" smtClean="0"/>
              <a:t>, 1824 год)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В хрониках венецианца </a:t>
            </a:r>
            <a:r>
              <a:rPr lang="ru-RU" dirty="0" err="1" smtClean="0"/>
              <a:t>Морозини</a:t>
            </a:r>
            <a:r>
              <a:rPr lang="ru-RU" dirty="0" smtClean="0"/>
              <a:t> прямо сказано: «Англичане сожгли Жанну по причине её успехов, ибо французы преуспевали и, казалось, будут преуспевать без конца. Англичане же говорили, что, если эта девушка погибнет, судьба не будет больше благосклонна к дофину». В ходе процесса выяснилось, что обвинить Жанну будет не так то просто — девушка держалась на судилище с потрясающим мужеством и уверенно опровергала обвинения в ереси и сношениях с дьяволом, обходя многочисленные ловушки. Поскольку не удавалось добиться от неё признания в ереси, суд начал концентрироваться на тех фактах, где добровольное признание Жанны не требовалось — например на ношении мужской одежды, пренебрежении авторитетом Церкви, а также пытался доказать, что голоса, которые слышала Жанна, исходили от дьявола. Вопреки нормам церковного суда Жанне не разрешили подать апелляцию Папе и проигнорировали благоприятные для Жанны выводы процесса в Пуатье.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214842" cy="633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43504" y="5429264"/>
            <a:ext cx="3071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Poème national en vingt-huit chants" авторства Philippe-Alexandre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59331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57422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Рерих Николай Константинович</a:t>
            </a:r>
            <a:br>
              <a:rPr lang="ru-RU" dirty="0" smtClean="0"/>
            </a:br>
            <a:r>
              <a:rPr lang="ru-RU" dirty="0" smtClean="0"/>
              <a:t>Вечная Матерь. Жанна </a:t>
            </a:r>
            <a:r>
              <a:rPr lang="ru-RU" dirty="0" err="1" smtClean="0"/>
              <a:t>д'Арк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428604"/>
            <a:ext cx="449386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72132" y="5357826"/>
            <a:ext cx="2714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John Everett Millais, 1865.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В надежде сломить волю узницы её содержат в ужасных условиях, английские стражники оскорбляют её, трибунал угрожает ей пыткой, но всё напрасно — Жанна отказывается покориться и признать себя виновной. </a:t>
            </a:r>
            <a:r>
              <a:rPr lang="ru-RU" dirty="0" err="1" smtClean="0"/>
              <a:t>Кошон</a:t>
            </a:r>
            <a:r>
              <a:rPr lang="ru-RU" dirty="0" smtClean="0"/>
              <a:t> понимал, что если он осудит Жанну на смерть, не добившись от неё признания вины, то лишь поспособствует возникновению вокруг неё ореола мученицы. 24 мая он прибегнул к откровенной подлости — предъявил узнице готовый костёр для её казни через сожжение и уже возле костра обещал перевести её из английской в церковную тюрьму, где ей будет обеспечен хороший уход, если она подпишет бумагу об отречении от ересей и послушании Церкви. При этом бумага с текстом, зачитанным неграмотной девушке, была подменена другой, на которой был текст о полном отречении от всех своих «заблуждений», на которой Жанна поставила крест. Естественно, </a:t>
            </a:r>
            <a:r>
              <a:rPr lang="ru-RU" dirty="0" err="1" smtClean="0"/>
              <a:t>Кошон</a:t>
            </a:r>
            <a:r>
              <a:rPr lang="ru-RU" dirty="0" smtClean="0"/>
              <a:t> и не думал выполнять своё обещание и снова отправил её в прежнюю тюрьму.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81505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357950" y="600076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Maurice Denis, 1909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440058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72132" y="5072074"/>
            <a:ext cx="2500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Hermann Anton </a:t>
            </a:r>
            <a:r>
              <a:rPr lang="en-US" dirty="0" err="1" smtClean="0"/>
              <a:t>Stilke</a:t>
            </a:r>
            <a:r>
              <a:rPr lang="en-US" dirty="0" smtClean="0"/>
              <a:t>, 1836 </a:t>
            </a:r>
            <a:r>
              <a:rPr lang="ru-RU" dirty="0" smtClean="0"/>
              <a:t>и он же 1843; </a:t>
            </a:r>
            <a:r>
              <a:rPr lang="en-US" dirty="0" smtClean="0"/>
              <a:t>Jules-Eugene </a:t>
            </a:r>
            <a:r>
              <a:rPr lang="en-US" dirty="0" err="1" smtClean="0"/>
              <a:t>Lenepveu</a:t>
            </a:r>
            <a:r>
              <a:rPr lang="en-US" dirty="0" smtClean="0"/>
              <a:t>, 1889.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Через несколько дней под предлогом того, что Жанна снова надела мужскую одежду (женская была у неё отобрана силой) и, таким образом, «впала в прежние заблуждения» — трибунал приговорил её к смерти. 30 мая 1431 года Жанна </a:t>
            </a:r>
            <a:r>
              <a:rPr lang="ru-RU" dirty="0" err="1" smtClean="0"/>
              <a:t>д’Арк</a:t>
            </a:r>
            <a:r>
              <a:rPr lang="ru-RU" dirty="0" smtClean="0"/>
              <a:t> была сожжена заживо на площади Старого Рынка в Руане. На голову Жанны надели бумажную митру с надписью «Еретичка, вероотступница, идолопоклонница» и повели на костёр. «Епископ, я умираю из-за вас. Я вызываю вас на Божий суд!» — с высоты костра крикнула Жанна и попросила дать ей крест. Палач протянул ей две скрещённые хворостины. И когда огонь охватил её, она крикнула несколько раз: «Иисус!». Почти все плакали от жалости. Её пепел был рассеян над Сеной. В музее города </a:t>
            </a:r>
            <a:r>
              <a:rPr lang="ru-RU" dirty="0" err="1" smtClean="0"/>
              <a:t>Шинон</a:t>
            </a:r>
            <a:r>
              <a:rPr lang="ru-RU" dirty="0" smtClean="0"/>
              <a:t> хранятся останки, якобы принадлежащие Жанне </a:t>
            </a:r>
            <a:r>
              <a:rPr lang="ru-RU" dirty="0" err="1" smtClean="0"/>
              <a:t>д’Арк</a:t>
            </a:r>
            <a:r>
              <a:rPr lang="ru-RU" dirty="0" smtClean="0"/>
              <a:t>, хотя, по исследованиям учёных, эти мощи ей не принадлежат.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15436" cy="530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6143644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иллюстрация из «Les Vigiles de la mort du roi Charles VII», конец XVв.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Суд заседал в Париже, Руане и Орлеане, также проводилось расследование в родных краях Жанны. Легаты папы и судьи допросили 115 свидетелей, в том числе и мать Жанны, её товарищей по оружию, простых жителей Орлеана.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90944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86314" y="5572140"/>
            <a:ext cx="3500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Jules-Eugene </a:t>
            </a:r>
            <a:r>
              <a:rPr lang="en-US" dirty="0" err="1" smtClean="0"/>
              <a:t>Lenepveu</a:t>
            </a:r>
            <a:r>
              <a:rPr lang="en-US" dirty="0" smtClean="0"/>
              <a:t>, 1889; 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суждение и казнь Жанны </a:t>
            </a:r>
            <a:r>
              <a:rPr lang="ru-RU" dirty="0" err="1" smtClean="0"/>
              <a:t>д’Арк</a:t>
            </a:r>
            <a:r>
              <a:rPr lang="ru-RU" dirty="0" smtClean="0"/>
              <a:t> не помогли англичанам, от удара, нанесённого ею, они так и не смогли оправиться.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Граф </a:t>
            </a:r>
            <a:r>
              <a:rPr lang="ru-RU" dirty="0" err="1" smtClean="0"/>
              <a:t>Уорвик</a:t>
            </a:r>
            <a:r>
              <a:rPr lang="ru-RU" dirty="0" smtClean="0"/>
              <a:t>, запоздало поняв, какое воздействие на страну оказала коронация Карла в Реймсе, устроил свое «миропомазание» юного Генриха VI в Соборе Парижской Богоматери в декабре 1431 года, которое, однако, мало кем во Франции было воспринято как законное.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Уже в следующем году </a:t>
            </a:r>
            <a:r>
              <a:rPr lang="ru-RU" dirty="0" err="1" smtClean="0"/>
              <a:t>Дюнуа</a:t>
            </a:r>
            <a:r>
              <a:rPr lang="ru-RU" dirty="0" smtClean="0"/>
              <a:t> взял Шартр, а коннетабль </a:t>
            </a:r>
            <a:r>
              <a:rPr lang="ru-RU" dirty="0" err="1" smtClean="0"/>
              <a:t>Ришмон</a:t>
            </a:r>
            <a:r>
              <a:rPr lang="ru-RU" dirty="0" smtClean="0"/>
              <a:t>, окончательно примирившийся с королём, стал его главным советником.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143404" cy="627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29256" y="4857760"/>
            <a:ext cx="2928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Единственный прижизненный портрет Жанны </a:t>
            </a:r>
            <a:r>
              <a:rPr lang="ru-RU" dirty="0" err="1" smtClean="0"/>
              <a:t>д'Арк</a:t>
            </a:r>
            <a:r>
              <a:rPr lang="ru-RU" dirty="0" smtClean="0"/>
              <a:t>, датированный 10 мая 1429;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Столетняя война началась в 1337 году с нападения на Францию английского короля Эдуарда III, заявившего о своих правах на французский престол. Вплоть до 1415 года война шла с переменным успехом: французы терпели жестокие поражения, но всё же им удавалось держать под контролем значительную часть страны и даже временами отвоёвывать некоторые территории. Но в 1415 году ситуация для французов резко ухудшилась: в Англии прекратилась междоусобица, и король из новой династии Ланкастеров Генрих V начал решительное вторжение на материк. В самой Франции внутренняя ситуация была катастрофическая, страной формально правил безумный король Карл VI, за реальную власть в стране боролись группировки </a:t>
            </a:r>
            <a:r>
              <a:rPr lang="ru-RU" dirty="0" err="1" smtClean="0"/>
              <a:t>арманьяков</a:t>
            </a:r>
            <a:r>
              <a:rPr lang="ru-RU" dirty="0" smtClean="0"/>
              <a:t> и </a:t>
            </a:r>
            <a:r>
              <a:rPr lang="ru-RU" dirty="0" err="1" smtClean="0"/>
              <a:t>бургиньонов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19153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85918" y="6215082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Hermann Anton </a:t>
            </a:r>
            <a:r>
              <a:rPr lang="en-US" dirty="0" err="1" smtClean="0"/>
              <a:t>Stilke</a:t>
            </a:r>
            <a:r>
              <a:rPr lang="en-US" dirty="0" smtClean="0"/>
              <a:t>, </a:t>
            </a:r>
            <a:r>
              <a:rPr lang="ru-RU" dirty="0" smtClean="0"/>
              <a:t>первая половина </a:t>
            </a:r>
            <a:r>
              <a:rPr lang="en-US" dirty="0" smtClean="0"/>
              <a:t>XIX</a:t>
            </a:r>
            <a:r>
              <a:rPr lang="ru-RU" dirty="0" smtClean="0"/>
              <a:t>в.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 1909 папа Пий X провозгласил Жанну блаженной, а 16 мая 1920 года папа Бенедикт XV канонизировал её (День памяти — 30 мая). В настоящий момент практически в каждой католической церкви во Франции есть статуя святой Жанны </a:t>
            </a:r>
            <a:r>
              <a:rPr lang="ru-RU" dirty="0" err="1" smtClean="0"/>
              <a:t>д’Арк</a:t>
            </a:r>
            <a:r>
              <a:rPr lang="ru-RU" dirty="0" smtClean="0"/>
              <a:t> (памятники изображают Орлеанскую деву в мужском костюме, с мечом в руке).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33139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929322" y="6072206"/>
            <a:ext cx="2950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Harold </a:t>
            </a:r>
            <a:r>
              <a:rPr lang="en-US" dirty="0" err="1" smtClean="0"/>
              <a:t>Piffard</a:t>
            </a:r>
            <a:r>
              <a:rPr lang="en-US" dirty="0" smtClean="0"/>
              <a:t>, 1895 - 1899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54149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43306" y="6215082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John Duncan, 1896.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7437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929322" y="5786454"/>
            <a:ext cx="1962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Статуя Жанны </a:t>
            </a:r>
            <a:r>
              <a:rPr lang="ru-RU" dirty="0" err="1" smtClean="0"/>
              <a:t>д’Арк</a:t>
            </a:r>
            <a:r>
              <a:rPr lang="ru-RU" dirty="0" smtClean="0"/>
              <a:t>, в </a:t>
            </a:r>
            <a:r>
              <a:rPr lang="ru-RU" dirty="0" err="1" smtClean="0"/>
              <a:t>Вокулёре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286676" cy="549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6143644"/>
            <a:ext cx="564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Дом Жанны </a:t>
            </a:r>
            <a:r>
              <a:rPr lang="ru-RU" dirty="0" err="1" smtClean="0"/>
              <a:t>д’Арк</a:t>
            </a:r>
            <a:r>
              <a:rPr lang="ru-RU" dirty="0" smtClean="0"/>
              <a:t> в </a:t>
            </a:r>
            <a:r>
              <a:rPr lang="ru-RU" dirty="0" err="1" smtClean="0"/>
              <a:t>Домреми</a:t>
            </a:r>
            <a:r>
              <a:rPr lang="ru-RU" dirty="0" smtClean="0"/>
              <a:t>. Ныне — музей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714776" cy="633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14876" y="5357826"/>
            <a:ext cx="3571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Howard Pyle, </a:t>
            </a:r>
            <a:r>
              <a:rPr lang="ru-RU" dirty="0" smtClean="0"/>
              <a:t>конец </a:t>
            </a:r>
            <a:r>
              <a:rPr lang="en-US" dirty="0" smtClean="0"/>
              <a:t>XIX</a:t>
            </a:r>
            <a:r>
              <a:rPr lang="ru-RU" dirty="0" smtClean="0"/>
              <a:t>в.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Традиционная дата рождения Жанны — 1412 год, однако в декрете папы Пия X от 6 января 1904 года, принятому вслед за торжественным заседанием, на котором было рассмотрено дело о причислении Девы к лику святых названа дата 6 января 1409/1408 года.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Жанна </a:t>
            </a:r>
            <a:r>
              <a:rPr lang="ru-RU" dirty="0" err="1" smtClean="0"/>
              <a:t>д’Арк</a:t>
            </a:r>
            <a:r>
              <a:rPr lang="ru-RU" dirty="0" smtClean="0"/>
              <a:t> родилась в деревне </a:t>
            </a:r>
            <a:r>
              <a:rPr lang="ru-RU" dirty="0" err="1" smtClean="0"/>
              <a:t>Домреми</a:t>
            </a:r>
            <a:r>
              <a:rPr lang="ru-RU" dirty="0" smtClean="0"/>
              <a:t> на границе Шампани и Лотарингии в семье зажиточных крестьян (по другой версии — обедневших дворян) Жака </a:t>
            </a:r>
            <a:r>
              <a:rPr lang="ru-RU" dirty="0" err="1" smtClean="0"/>
              <a:t>д’Арк</a:t>
            </a:r>
            <a:r>
              <a:rPr lang="ru-RU" dirty="0" smtClean="0"/>
              <a:t> и Изабеллы Роме. Жанна никогда не называла себя Жанной </a:t>
            </a:r>
            <a:r>
              <a:rPr lang="ru-RU" dirty="0" err="1" smtClean="0"/>
              <a:t>д’Арк</a:t>
            </a:r>
            <a:r>
              <a:rPr lang="ru-RU" dirty="0" smtClean="0"/>
              <a:t>, а лишь «Жанной Девственницей», уточняя, что в детстве её называли </a:t>
            </a:r>
            <a:r>
              <a:rPr lang="ru-RU" dirty="0" err="1" smtClean="0"/>
              <a:t>Жанеттой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6143644"/>
            <a:ext cx="5715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Видение Жанны </a:t>
            </a:r>
            <a:r>
              <a:rPr lang="ru-RU" dirty="0" err="1" smtClean="0"/>
              <a:t>д’Арк</a:t>
            </a:r>
            <a:r>
              <a:rPr lang="ru-RU" dirty="0" smtClean="0"/>
              <a:t> (</a:t>
            </a:r>
            <a:r>
              <a:rPr lang="ru-RU" dirty="0" err="1" smtClean="0"/>
              <a:t>Жюль</a:t>
            </a:r>
            <a:r>
              <a:rPr lang="ru-RU" dirty="0" smtClean="0"/>
              <a:t> </a:t>
            </a:r>
            <a:r>
              <a:rPr lang="ru-RU" dirty="0" err="1" smtClean="0"/>
              <a:t>Бастьен-Лепаж</a:t>
            </a:r>
            <a:r>
              <a:rPr lang="ru-RU" dirty="0" smtClean="0"/>
              <a:t>, 1879 год)</a:t>
            </a:r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500858" cy="562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В 13 лет Жанна впервые услышала голоса архангела Михаила, святой Екатерины Александрийской и, как считается, Маргариты </a:t>
            </a:r>
            <a:r>
              <a:rPr lang="ru-RU" dirty="0" err="1" smtClean="0"/>
              <a:t>Антиохийской</a:t>
            </a:r>
            <a:r>
              <a:rPr lang="ru-RU" dirty="0" smtClean="0"/>
              <a:t>[2], которые иногда являлись ей и в видимом облике. Спустя некоторое время они открыли Жанне, что именно ей суждено снять осаду с Орлеана, возвести Дофина на трон и изгнать захватчиков из королевства. Когда Жанне исполнилось 17 лет, она отправилась к капитану города </a:t>
            </a:r>
            <a:r>
              <a:rPr lang="ru-RU" dirty="0" err="1" smtClean="0"/>
              <a:t>Вокулёр</a:t>
            </a:r>
            <a:r>
              <a:rPr lang="ru-RU" dirty="0" smtClean="0"/>
              <a:t> </a:t>
            </a:r>
            <a:r>
              <a:rPr lang="ru-RU" dirty="0" err="1" smtClean="0"/>
              <a:t>Роберу</a:t>
            </a:r>
            <a:r>
              <a:rPr lang="ru-RU" dirty="0" smtClean="0"/>
              <a:t> де </a:t>
            </a:r>
            <a:r>
              <a:rPr lang="ru-RU" dirty="0" err="1" smtClean="0"/>
              <a:t>Бодрикуру</a:t>
            </a:r>
            <a:r>
              <a:rPr lang="ru-RU" dirty="0" smtClean="0"/>
              <a:t> и объявила о своей миссии. Будучи высмеянной, Жанна вынуждена была вернуться в деревню, однако через год повторила свою попытку. На этот раз, капитан, поражённый её настойчивостью, был более внимателен, а когда Жанна точно предсказала печальный для французов исход «Селёдочной битвы» под стенами Орлеана, согласился дать ей людей, чтобы она смогла направиться к королю, а также снабдил мужской одеждой — </a:t>
            </a:r>
            <a:r>
              <a:rPr lang="ru-RU" dirty="0" err="1" smtClean="0"/>
              <a:t>шапероном</a:t>
            </a:r>
            <a:r>
              <a:rPr lang="ru-RU" dirty="0" smtClean="0"/>
              <a:t>, хуком и </a:t>
            </a:r>
            <a:r>
              <a:rPr lang="ru-RU" dirty="0" err="1" smtClean="0"/>
              <a:t>шоссами</a:t>
            </a:r>
            <a:r>
              <a:rPr lang="ru-RU" dirty="0" smtClean="0"/>
              <a:t>, причем Жанна до конца предпочитала одеваться именно так, объясняя, что в мужской одежде ей легче будет воевать и при том не вызывать нездорового внимания к себе со стороны солдат. В это же время к отряду Жанны присоединились два её верных спутника — рыцари Жан де </a:t>
            </a:r>
            <a:r>
              <a:rPr lang="ru-RU" dirty="0" err="1" smtClean="0"/>
              <a:t>Мец</a:t>
            </a:r>
            <a:r>
              <a:rPr lang="ru-RU" dirty="0" smtClean="0"/>
              <a:t> и Бертран де </a:t>
            </a:r>
            <a:r>
              <a:rPr lang="ru-RU" dirty="0" err="1" smtClean="0"/>
              <a:t>Пуланжи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70</TotalTime>
  <Words>1791</Words>
  <Application>Microsoft Office PowerPoint</Application>
  <PresentationFormat>Экран (4:3)</PresentationFormat>
  <Paragraphs>45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Thatch</vt:lpstr>
      <vt:lpstr>Жанна Д”Арк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Жанна</dc:title>
  <dc:creator>User</dc:creator>
  <cp:lastModifiedBy>User</cp:lastModifiedBy>
  <cp:revision>9</cp:revision>
  <dcterms:created xsi:type="dcterms:W3CDTF">2011-08-13T16:01:59Z</dcterms:created>
  <dcterms:modified xsi:type="dcterms:W3CDTF">2011-08-13T17:37:41Z</dcterms:modified>
</cp:coreProperties>
</file>