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74" r:id="rId17"/>
    <p:sldId id="276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1751-4C49-4BA5-B400-13FCFB2477F7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F2EF-7B3C-463A-AD78-E2AB9A628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Перечень используемых терминов.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11754E-9509-4FB3-913E-3D87C7246A53}" type="slidenum">
              <a:rPr lang="ru-RU" altLang="ru-RU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Введение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D1287B-4EB4-4F45-BBBC-D308483CB35F}" type="slidenum">
              <a:rPr lang="ru-RU" altLang="ru-RU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66F7-04A5-4473-A9A5-BC453084E1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185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3FFD-A7DE-4D9B-BD05-95238F707A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23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bo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AA4E-1E6B-4A87-90A8-E3336FBF839A}" type="datetime8">
              <a:rPr lang="ru-RU"/>
              <a:pPr>
                <a:defRPr/>
              </a:pPr>
              <a:t>19.02.2018 21:03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500E36-86FF-4F91-A562-E20367DEB6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12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1D89399-9838-432C-B981-561E6F64F84C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1AA30E4-B4AA-4297-AD2B-CB2154F99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2960"/>
            <a:ext cx="6674296" cy="1828800"/>
          </a:xfrm>
        </p:spPr>
        <p:txBody>
          <a:bodyPr/>
          <a:lstStyle/>
          <a:p>
            <a:r>
              <a:rPr lang="uk-UA" sz="6000" smtClean="0"/>
              <a:t>Урок 1: </a:t>
            </a:r>
            <a:r>
              <a:rPr lang="uk-UA" sz="6000" smtClean="0"/>
              <a:t>Природні </a:t>
            </a:r>
            <a:r>
              <a:rPr lang="uk-UA" sz="6000" dirty="0"/>
              <a:t>умови та спосіб життя первісних людей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935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382" y="548680"/>
            <a:ext cx="8381260" cy="1054394"/>
          </a:xfrm>
        </p:spPr>
        <p:txBody>
          <a:bodyPr/>
          <a:lstStyle/>
          <a:p>
            <a:r>
              <a:rPr lang="uk-UA" sz="2800" dirty="0" smtClean="0"/>
              <a:t>Мозковий штурм</a:t>
            </a:r>
            <a:br>
              <a:rPr lang="uk-UA" sz="2800" dirty="0" smtClean="0"/>
            </a:br>
            <a:r>
              <a:rPr lang="uk-UA" sz="2800" dirty="0" smtClean="0"/>
              <a:t>Яку роль вогонь відіграв у житті людини?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976" y="4149080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вогонь</a:t>
            </a:r>
            <a:r>
              <a:rPr lang="ru-RU" sz="3200" dirty="0"/>
              <a:t> </a:t>
            </a:r>
            <a:r>
              <a:rPr lang="ru-RU" sz="3200" dirty="0" err="1"/>
              <a:t>використовували</a:t>
            </a:r>
            <a:r>
              <a:rPr lang="ru-RU" sz="3200" dirty="0"/>
              <a:t> при </a:t>
            </a:r>
            <a:r>
              <a:rPr lang="ru-RU" sz="3200" dirty="0" err="1"/>
              <a:t>виготовленні</a:t>
            </a:r>
            <a:r>
              <a:rPr lang="ru-RU" sz="3200" dirty="0"/>
              <a:t> </a:t>
            </a:r>
            <a:r>
              <a:rPr lang="ru-RU" sz="3200" dirty="0" err="1" smtClean="0"/>
              <a:t>їжі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245" y="3140968"/>
            <a:ext cx="82809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вогонь</a:t>
            </a:r>
            <a:r>
              <a:rPr lang="ru-RU" sz="3200" dirty="0"/>
              <a:t> давав людям тепло і </a:t>
            </a:r>
            <a:r>
              <a:rPr lang="ru-RU" sz="3200" dirty="0" err="1"/>
              <a:t>світло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8810" y="1772816"/>
            <a:ext cx="8280920" cy="98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err="1"/>
              <a:t>вогонь</a:t>
            </a:r>
            <a:r>
              <a:rPr lang="ru-RU" sz="3200" dirty="0"/>
              <a:t> </a:t>
            </a:r>
            <a:r>
              <a:rPr lang="ru-RU" sz="3200" dirty="0" err="1"/>
              <a:t>захищав</a:t>
            </a:r>
            <a:r>
              <a:rPr lang="ru-RU" sz="3200" dirty="0"/>
              <a:t> людей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,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хижих</a:t>
            </a:r>
            <a:r>
              <a:rPr lang="ru-RU" sz="3200" dirty="0"/>
              <a:t> </a:t>
            </a:r>
            <a:r>
              <a:rPr lang="ru-RU" sz="3200" dirty="0" err="1"/>
              <a:t>тварин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068" y="5373216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вогонь</a:t>
            </a:r>
            <a:r>
              <a:rPr lang="ru-RU" sz="3200" dirty="0"/>
              <a:t> </a:t>
            </a:r>
            <a:r>
              <a:rPr lang="ru-RU" sz="3200" dirty="0" err="1"/>
              <a:t>використовували</a:t>
            </a:r>
            <a:r>
              <a:rPr lang="ru-RU" sz="3200" dirty="0"/>
              <a:t> при </a:t>
            </a:r>
            <a:r>
              <a:rPr lang="ru-RU" sz="3200" dirty="0" err="1"/>
              <a:t>виготовленні</a:t>
            </a:r>
            <a:r>
              <a:rPr lang="ru-RU" sz="3200" dirty="0"/>
              <a:t> </a:t>
            </a:r>
            <a:r>
              <a:rPr lang="ru-RU" sz="3200" dirty="0" err="1"/>
              <a:t>знарядь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38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altLang="ru-RU" sz="2800" smtClean="0"/>
              <a:t>Життя та заняття первісних людей</a:t>
            </a:r>
          </a:p>
        </p:txBody>
      </p:sp>
      <p:pic>
        <p:nvPicPr>
          <p:cNvPr id="4" name="Содержимое 3" descr="SDC13745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600200"/>
            <a:ext cx="7816850" cy="44958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3188" y="1714500"/>
            <a:ext cx="542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/>
              <a:t>Використання лука та списа значно покращило умови мисливства і надало людям  надійніший засіб забезпечення їжею. З кісток і шкір убитих тварин люди виготовляли знаряддя праці та одяг.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50276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err="1"/>
              <a:t>Нові</a:t>
            </a:r>
            <a:r>
              <a:rPr lang="ru-RU" sz="4400" dirty="0"/>
              <a:t> </a:t>
            </a:r>
            <a:r>
              <a:rPr lang="ru-RU" sz="4400" dirty="0" err="1"/>
              <a:t>форми</a:t>
            </a:r>
            <a:r>
              <a:rPr lang="ru-RU" sz="4400" dirty="0"/>
              <a:t> </a:t>
            </a:r>
            <a:r>
              <a:rPr lang="ru-RU" sz="4400" dirty="0" err="1"/>
              <a:t>господарювання</a:t>
            </a:r>
            <a:r>
              <a:rPr lang="ru-RU" sz="4400" dirty="0"/>
              <a:t> - </a:t>
            </a:r>
            <a:r>
              <a:rPr lang="ru-RU" sz="4400" dirty="0" err="1"/>
              <a:t>землеробство</a:t>
            </a:r>
            <a:r>
              <a:rPr lang="ru-RU" sz="4400" dirty="0"/>
              <a:t> і </a:t>
            </a:r>
            <a:r>
              <a:rPr lang="ru-RU" sz="4400" dirty="0" err="1"/>
              <a:t>скотарство</a:t>
            </a:r>
            <a:r>
              <a:rPr lang="ru-RU" sz="4400" dirty="0"/>
              <a:t>, а </a:t>
            </a:r>
            <a:r>
              <a:rPr lang="ru-RU" sz="4400" dirty="0" err="1"/>
              <a:t>пізніше</a:t>
            </a:r>
            <a:r>
              <a:rPr lang="ru-RU" sz="4400" dirty="0"/>
              <a:t> – ремесло, </a:t>
            </a:r>
            <a:r>
              <a:rPr lang="ru-RU" sz="4400" dirty="0" err="1"/>
              <a:t>відносяться</a:t>
            </a:r>
            <a:r>
              <a:rPr lang="ru-RU" sz="4400" dirty="0"/>
              <a:t> до нового типу </a:t>
            </a:r>
            <a:r>
              <a:rPr lang="ru-RU" sz="4400" dirty="0" err="1"/>
              <a:t>господарства</a:t>
            </a:r>
            <a:r>
              <a:rPr lang="ru-RU" sz="4400" dirty="0"/>
              <a:t> – </a:t>
            </a:r>
            <a:r>
              <a:rPr lang="ru-RU" sz="4400" b="1" dirty="0" err="1"/>
              <a:t>відтворюючого</a:t>
            </a:r>
            <a:r>
              <a:rPr lang="ru-RU" sz="4400" b="1" dirty="0"/>
              <a:t>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5400" b="1" dirty="0" err="1"/>
              <a:t>Відтворююче</a:t>
            </a:r>
            <a:r>
              <a:rPr lang="ru-RU" sz="5400" b="1" dirty="0"/>
              <a:t> </a:t>
            </a:r>
            <a:r>
              <a:rPr lang="ru-RU" sz="5400" b="1" dirty="0" err="1" smtClean="0"/>
              <a:t>господарство</a:t>
            </a:r>
            <a:r>
              <a:rPr lang="ru-RU" sz="5400" dirty="0" err="1" smtClean="0"/>
              <a:t>-це</a:t>
            </a:r>
            <a:r>
              <a:rPr lang="ru-RU" sz="5400" dirty="0" smtClean="0"/>
              <a:t> </a:t>
            </a:r>
            <a:r>
              <a:rPr lang="ru-RU" sz="5400" dirty="0" err="1" smtClean="0"/>
              <a:t>господарство</a:t>
            </a:r>
            <a:r>
              <a:rPr lang="ru-RU" sz="5400" dirty="0" smtClean="0"/>
              <a:t>, </a:t>
            </a:r>
            <a:r>
              <a:rPr lang="ru-RU" sz="5400" dirty="0"/>
              <a:t>при  </a:t>
            </a:r>
            <a:r>
              <a:rPr lang="ru-RU" sz="5400" dirty="0" err="1"/>
              <a:t>якому</a:t>
            </a:r>
            <a:r>
              <a:rPr lang="ru-RU" sz="5400" dirty="0"/>
              <a:t> </a:t>
            </a:r>
            <a:r>
              <a:rPr lang="ru-RU" sz="5400" dirty="0" err="1"/>
              <a:t>потрібні</a:t>
            </a:r>
            <a:r>
              <a:rPr lang="ru-RU" sz="5400" dirty="0"/>
              <a:t> </a:t>
            </a:r>
            <a:r>
              <a:rPr lang="ru-RU" sz="5400" dirty="0" err="1"/>
              <a:t>речі</a:t>
            </a:r>
            <a:r>
              <a:rPr lang="ru-RU" sz="5400" dirty="0"/>
              <a:t> та </a:t>
            </a:r>
            <a:r>
              <a:rPr lang="ru-RU" sz="5400" dirty="0" err="1"/>
              <a:t>продукти</a:t>
            </a:r>
            <a:r>
              <a:rPr lang="ru-RU" sz="5400" dirty="0" smtClean="0"/>
              <a:t>, люди </a:t>
            </a:r>
            <a:r>
              <a:rPr lang="ru-RU" sz="5400" dirty="0" err="1"/>
              <a:t>виробляють</a:t>
            </a:r>
            <a:r>
              <a:rPr lang="ru-RU" sz="5400" dirty="0"/>
              <a:t> </a:t>
            </a:r>
            <a:r>
              <a:rPr lang="ru-RU" sz="5400" dirty="0" err="1"/>
              <a:t>самі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/>
              <a:t>Відтворююче</a:t>
            </a:r>
            <a:r>
              <a:rPr lang="ru-RU" sz="4000" b="1" dirty="0"/>
              <a:t> </a:t>
            </a:r>
            <a:r>
              <a:rPr lang="ru-RU" sz="4000" b="1" dirty="0" err="1"/>
              <a:t>господарство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34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b="1" smtClean="0"/>
              <a:t>Первісні скотарі і землероби</a:t>
            </a:r>
            <a:endParaRPr lang="ru-RU" altLang="ru-RU" b="1" smtClean="0"/>
          </a:p>
        </p:txBody>
      </p:sp>
      <p:pic>
        <p:nvPicPr>
          <p:cNvPr id="10243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3743325" cy="485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600200"/>
            <a:ext cx="44640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3789363"/>
            <a:ext cx="4535487" cy="2663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1600" smtClean="0">
                <a:latin typeface="Times New Roman" pitchFamily="18" charset="0"/>
              </a:rPr>
              <a:t>1 – кам'яна сокира; 2 – гострообушна сокира; 3 – товстообушна сокира; 4 – кам'яні сокири з держаками; 5-6 – кам'яні мотики; 7 – рогова мотика; 8 – камінь для шліфування знарядь; 9 – верстат для свердління каменю; 10 – просвердлені кам'яні знаряддя; 11 – верстат для розпилювання каменю; 12 – крем'яний ніж, кинджал і наконечник стріли; 13 – дерев'яний серп з крем'яними вкладишами; 14 – піч для випікання хліба; 15 – зернотерка.</a:t>
            </a:r>
            <a:endParaRPr lang="ru-RU" altLang="ru-RU" sz="16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smtClean="0"/>
              <a:t>Знаряддя праці</a:t>
            </a:r>
          </a:p>
        </p:txBody>
      </p:sp>
      <p:pic>
        <p:nvPicPr>
          <p:cNvPr id="4" name="Содержимое 3" descr="SDC13723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643063"/>
            <a:ext cx="1725612" cy="2105025"/>
          </a:xfrm>
        </p:spPr>
      </p:pic>
      <p:pic>
        <p:nvPicPr>
          <p:cNvPr id="5" name="Рисунок 4" descr="SDC137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3143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SDC1372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857625"/>
            <a:ext cx="27860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SDC137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24193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1643063"/>
            <a:ext cx="171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1400" i="1">
                <a:latin typeface="Monotype Corsiva" pitchFamily="66" charset="0"/>
              </a:rPr>
              <a:t>Найпоширенішим каменем для виготовлення знарядь праці був кремінь, який легко піддавався обробці. </a:t>
            </a:r>
            <a:endParaRPr lang="ru-RU" altLang="ru-RU" sz="1400" i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1936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По </a:t>
            </a:r>
            <a:r>
              <a:rPr lang="ru-RU" sz="3200" dirty="0" err="1"/>
              <a:t>мірі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</a:t>
            </a:r>
            <a:r>
              <a:rPr lang="ru-RU" sz="3200" dirty="0" err="1"/>
              <a:t>відбувалось</a:t>
            </a:r>
            <a:r>
              <a:rPr lang="ru-RU" sz="3200" dirty="0"/>
              <a:t> </a:t>
            </a:r>
            <a:r>
              <a:rPr lang="ru-RU" sz="3200" dirty="0" err="1"/>
              <a:t>удосконалення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знарядь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. В </a:t>
            </a:r>
            <a:r>
              <a:rPr lang="ru-RU" sz="3200" dirty="0" err="1"/>
              <a:t>епоху</a:t>
            </a:r>
            <a:r>
              <a:rPr lang="ru-RU" sz="3200" dirty="0"/>
              <a:t> </a:t>
            </a:r>
            <a:r>
              <a:rPr lang="ru-RU" sz="3200" dirty="0" err="1"/>
              <a:t>енеоліту</a:t>
            </a:r>
            <a:r>
              <a:rPr lang="ru-RU" sz="3200" dirty="0"/>
              <a:t> люди почали </a:t>
            </a:r>
            <a:r>
              <a:rPr lang="ru-RU" sz="3200" dirty="0" err="1"/>
              <a:t>використовувати</a:t>
            </a:r>
            <a:r>
              <a:rPr lang="ru-RU" sz="3200" dirty="0"/>
              <a:t> </a:t>
            </a:r>
            <a:r>
              <a:rPr lang="ru-RU" sz="3200" dirty="0" err="1"/>
              <a:t>мідь</a:t>
            </a:r>
            <a:r>
              <a:rPr lang="ru-RU" sz="3200" dirty="0"/>
              <a:t> для </a:t>
            </a:r>
            <a:r>
              <a:rPr lang="ru-RU" sz="3200" dirty="0" err="1"/>
              <a:t>виготовлення</a:t>
            </a:r>
            <a:r>
              <a:rPr lang="ru-RU" sz="3200" dirty="0"/>
              <a:t> </a:t>
            </a:r>
            <a:r>
              <a:rPr lang="ru-RU" sz="3200" dirty="0" err="1"/>
              <a:t>знарядь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. </a:t>
            </a:r>
            <a:r>
              <a:rPr lang="ru-RU" sz="3200" dirty="0" err="1"/>
              <a:t>Завдяки</a:t>
            </a:r>
            <a:r>
              <a:rPr lang="ru-RU" sz="3200" dirty="0"/>
              <a:t>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досконалим</a:t>
            </a:r>
            <a:r>
              <a:rPr lang="ru-RU" sz="3200" dirty="0"/>
              <a:t> </a:t>
            </a:r>
            <a:r>
              <a:rPr lang="ru-RU" sz="3200" dirty="0" err="1"/>
              <a:t>знаряддям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 вони </a:t>
            </a:r>
            <a:r>
              <a:rPr lang="ru-RU" sz="3200" dirty="0" err="1"/>
              <a:t>отримували</a:t>
            </a:r>
            <a:r>
              <a:rPr lang="ru-RU" sz="3200" dirty="0"/>
              <a:t>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врожаю</a:t>
            </a:r>
            <a:r>
              <a:rPr lang="ru-RU" sz="3200" dirty="0"/>
              <a:t> і </a:t>
            </a:r>
            <a:r>
              <a:rPr lang="ru-RU" sz="3200" dirty="0" err="1"/>
              <a:t>краще</a:t>
            </a:r>
            <a:r>
              <a:rPr lang="ru-RU" sz="3200" dirty="0"/>
              <a:t> </a:t>
            </a:r>
            <a:r>
              <a:rPr lang="ru-RU" sz="3200" dirty="0" err="1"/>
              <a:t>забезпечували</a:t>
            </a:r>
            <a:r>
              <a:rPr lang="ru-RU" sz="3200" dirty="0"/>
              <a:t> себе продуктами </a:t>
            </a:r>
            <a:r>
              <a:rPr lang="ru-RU" sz="3200" dirty="0" err="1"/>
              <a:t>землеробства</a:t>
            </a:r>
            <a:r>
              <a:rPr lang="ru-RU" sz="3200" dirty="0"/>
              <a:t>. </a:t>
            </a:r>
            <a:r>
              <a:rPr lang="ru-RU" sz="3200" dirty="0" err="1"/>
              <a:t>Підвищувалась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продуктивність</a:t>
            </a:r>
            <a:r>
              <a:rPr lang="ru-RU" sz="3200" dirty="0"/>
              <a:t> </a:t>
            </a:r>
            <a:r>
              <a:rPr lang="ru-RU" sz="3200" dirty="0" err="1" smtClean="0"/>
              <a:t>праці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err="1" smtClean="0"/>
              <a:t>Продуктивність</a:t>
            </a:r>
            <a:r>
              <a:rPr lang="ru-RU" sz="4800" b="1" dirty="0" smtClean="0"/>
              <a:t>  </a:t>
            </a:r>
            <a:r>
              <a:rPr lang="ru-RU" sz="4800" b="1" dirty="0" err="1" smtClean="0"/>
              <a:t>праці</a:t>
            </a:r>
            <a:r>
              <a:rPr lang="ru-RU" sz="4800" dirty="0" smtClean="0"/>
              <a:t> – </a:t>
            </a:r>
            <a:r>
              <a:rPr lang="ru-RU" sz="4800" dirty="0" err="1" smtClean="0"/>
              <a:t>це</a:t>
            </a:r>
            <a:r>
              <a:rPr lang="ru-RU" sz="4800" dirty="0" smtClean="0"/>
              <a:t>  </a:t>
            </a:r>
            <a:r>
              <a:rPr lang="ru-RU" sz="4800" dirty="0" err="1" smtClean="0"/>
              <a:t>кількість</a:t>
            </a:r>
            <a:r>
              <a:rPr lang="ru-RU" sz="4800" dirty="0" smtClean="0"/>
              <a:t>  </a:t>
            </a:r>
            <a:r>
              <a:rPr lang="ru-RU" sz="4800" dirty="0" err="1" smtClean="0"/>
              <a:t>продуктів</a:t>
            </a:r>
            <a:r>
              <a:rPr lang="ru-RU" sz="4800" dirty="0" smtClean="0"/>
              <a:t> </a:t>
            </a:r>
            <a:r>
              <a:rPr lang="ru-RU" sz="4800" dirty="0" err="1" smtClean="0"/>
              <a:t>праці</a:t>
            </a:r>
            <a:r>
              <a:rPr lang="ru-RU" sz="4800" dirty="0" smtClean="0"/>
              <a:t>, яку  </a:t>
            </a:r>
            <a:r>
              <a:rPr lang="ru-RU" sz="4800" dirty="0" err="1" smtClean="0"/>
              <a:t>людина</a:t>
            </a:r>
            <a:r>
              <a:rPr lang="ru-RU" sz="4800" dirty="0" smtClean="0"/>
              <a:t>  </a:t>
            </a:r>
            <a:r>
              <a:rPr lang="ru-RU" sz="4800" dirty="0" err="1" smtClean="0"/>
              <a:t>може</a:t>
            </a:r>
            <a:r>
              <a:rPr lang="ru-RU" sz="4800" dirty="0" smtClean="0"/>
              <a:t> </a:t>
            </a:r>
            <a:r>
              <a:rPr lang="ru-RU" sz="4800" dirty="0" err="1" smtClean="0"/>
              <a:t>виготувати</a:t>
            </a:r>
            <a:r>
              <a:rPr lang="ru-RU" sz="4800" dirty="0" smtClean="0"/>
              <a:t> за  </a:t>
            </a:r>
            <a:r>
              <a:rPr lang="ru-RU" sz="4800" dirty="0" err="1" smtClean="0"/>
              <a:t>визначений</a:t>
            </a:r>
            <a:r>
              <a:rPr lang="ru-RU" sz="4800" dirty="0" smtClean="0"/>
              <a:t>  час.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indent="0"/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Продуктивність</a:t>
            </a:r>
            <a:r>
              <a:rPr lang="ru-RU" b="1" dirty="0"/>
              <a:t>  </a:t>
            </a:r>
            <a:r>
              <a:rPr lang="ru-RU" b="1" dirty="0" err="1"/>
              <a:t>праці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Verdana"/>
              </a:rPr>
              <a:t>Пітекантропи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постійно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пересувалися</a:t>
            </a:r>
            <a:r>
              <a:rPr lang="ru-RU" sz="2800" dirty="0">
                <a:latin typeface="Verdana"/>
              </a:rPr>
              <a:t> в </a:t>
            </a:r>
            <a:r>
              <a:rPr lang="ru-RU" sz="2800" dirty="0" err="1">
                <a:latin typeface="Verdana"/>
              </a:rPr>
              <a:t>пошуках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їжі</a:t>
            </a:r>
            <a:r>
              <a:rPr lang="ru-RU" sz="2800" dirty="0">
                <a:latin typeface="Verdana"/>
              </a:rPr>
              <a:t>, </a:t>
            </a:r>
            <a:r>
              <a:rPr lang="ru-RU" sz="2800" dirty="0" err="1">
                <a:latin typeface="Verdana"/>
              </a:rPr>
              <a:t>зупиняючись</a:t>
            </a:r>
            <a:r>
              <a:rPr lang="ru-RU" sz="2800" dirty="0">
                <a:latin typeface="Verdana"/>
              </a:rPr>
              <a:t> на </a:t>
            </a:r>
            <a:r>
              <a:rPr lang="ru-RU" sz="2800" dirty="0" err="1">
                <a:latin typeface="Verdana"/>
              </a:rPr>
              <a:t>більш-менш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тривалий</a:t>
            </a:r>
            <a:r>
              <a:rPr lang="ru-RU" sz="2800" dirty="0">
                <a:latin typeface="Verdana"/>
              </a:rPr>
              <a:t> час у </a:t>
            </a:r>
            <a:r>
              <a:rPr lang="ru-RU" sz="2800" dirty="0" err="1">
                <a:latin typeface="Verdana"/>
              </a:rPr>
              <a:t>місцях</a:t>
            </a:r>
            <a:r>
              <a:rPr lang="ru-RU" sz="2800" dirty="0">
                <a:latin typeface="Verdana"/>
              </a:rPr>
              <a:t>, </a:t>
            </a:r>
            <a:r>
              <a:rPr lang="ru-RU" sz="2800" dirty="0" err="1">
                <a:latin typeface="Verdana"/>
              </a:rPr>
              <a:t>багатих</a:t>
            </a:r>
            <a:r>
              <a:rPr lang="ru-RU" sz="2800" dirty="0">
                <a:latin typeface="Verdana"/>
              </a:rPr>
              <a:t> на </a:t>
            </a:r>
            <a:r>
              <a:rPr lang="ru-RU" sz="2800" dirty="0" err="1">
                <a:latin typeface="Verdana"/>
              </a:rPr>
              <a:t>здобич</a:t>
            </a:r>
            <a:r>
              <a:rPr lang="ru-RU" sz="2800" dirty="0">
                <a:latin typeface="Verdana"/>
              </a:rPr>
              <a:t>. </a:t>
            </a:r>
            <a:r>
              <a:rPr lang="ru-RU" sz="2800" dirty="0" err="1">
                <a:latin typeface="Verdana"/>
              </a:rPr>
              <a:t>Давні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мешканці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теперішніх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європейських</a:t>
            </a:r>
            <a:r>
              <a:rPr lang="ru-RU" sz="2800" dirty="0">
                <a:latin typeface="Verdana"/>
              </a:rPr>
              <a:t> земель </a:t>
            </a:r>
            <a:r>
              <a:rPr lang="ru-RU" sz="2800" dirty="0" err="1">
                <a:latin typeface="Verdana"/>
              </a:rPr>
              <a:t>живилися</a:t>
            </a:r>
            <a:r>
              <a:rPr lang="ru-RU" sz="2800" dirty="0">
                <a:latin typeface="Verdana"/>
              </a:rPr>
              <a:t> плодами, пагонами, </a:t>
            </a:r>
            <a:r>
              <a:rPr lang="ru-RU" sz="2800" dirty="0" err="1">
                <a:latin typeface="Verdana"/>
              </a:rPr>
              <a:t>корінцями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теплолюбних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рослин</a:t>
            </a:r>
            <a:r>
              <a:rPr lang="ru-RU" sz="2800" dirty="0">
                <a:latin typeface="Verdana"/>
              </a:rPr>
              <a:t>, </a:t>
            </a:r>
            <a:r>
              <a:rPr lang="ru-RU" sz="2800" dirty="0" err="1">
                <a:latin typeface="Verdana"/>
              </a:rPr>
              <a:t>яких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тоді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було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багато</a:t>
            </a:r>
            <a:r>
              <a:rPr lang="ru-RU" sz="2800" dirty="0">
                <a:latin typeface="Verdana"/>
              </a:rPr>
              <a:t>. </a:t>
            </a:r>
            <a:r>
              <a:rPr lang="en-US" sz="2800" dirty="0">
                <a:latin typeface="Verdana"/>
              </a:rPr>
              <a:t>C</a:t>
            </a:r>
            <a:r>
              <a:rPr lang="ru-RU" sz="2800" dirty="0">
                <a:latin typeface="Verdana"/>
              </a:rPr>
              <a:t>початку у </a:t>
            </a:r>
            <a:r>
              <a:rPr lang="ru-RU" sz="2800" dirty="0" err="1">
                <a:latin typeface="Verdana"/>
              </a:rPr>
              <a:t>пітекантропів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були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примітивні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знаряддя</a:t>
            </a:r>
            <a:r>
              <a:rPr lang="ru-RU" sz="2800" dirty="0">
                <a:latin typeface="Verdana"/>
              </a:rPr>
              <a:t> </a:t>
            </a:r>
            <a:r>
              <a:rPr lang="ru-RU" sz="2800" dirty="0" err="1">
                <a:latin typeface="Verdana"/>
              </a:rPr>
              <a:t>праці</a:t>
            </a:r>
            <a:r>
              <a:rPr lang="ru-RU" sz="2800" dirty="0">
                <a:latin typeface="Verdana"/>
              </a:rPr>
              <a:t>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b="1" smtClean="0"/>
              <a:t>Знаряддя праці первісних людей</a:t>
            </a:r>
            <a:endParaRPr lang="ru-RU" altLang="ru-RU" b="1" smtClean="0"/>
          </a:p>
        </p:txBody>
      </p:sp>
      <p:pic>
        <p:nvPicPr>
          <p:cNvPr id="717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8" y="1600200"/>
            <a:ext cx="38750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689697"/>
            <a:ext cx="4035425" cy="514116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1-3 – ударні знаряддя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4-5 – скребла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6 – уламки кісток із слідами ударів на них від кам'яних знарядь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7 – крем'яні ручні рубила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8 – крем'яний гостроконечник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9 – крем'яні різці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10 – крем'яні скребачки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11 – крем'яні диски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200" dirty="0" smtClean="0">
                <a:latin typeface="Times New Roman" pitchFamily="18" charset="0"/>
              </a:rPr>
              <a:t>12 – крем'яний наконечник</a:t>
            </a:r>
            <a:endParaRPr lang="ru-RU" altLang="ru-RU" sz="2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Для </a:t>
            </a:r>
            <a:r>
              <a:rPr lang="ru-RU" sz="4800" dirty="0" err="1"/>
              <a:t>палеоліту</a:t>
            </a:r>
            <a:r>
              <a:rPr lang="ru-RU" sz="4800" dirty="0"/>
              <a:t> </a:t>
            </a:r>
            <a:r>
              <a:rPr lang="ru-RU" sz="4800" dirty="0" err="1"/>
              <a:t>характерне</a:t>
            </a:r>
            <a:r>
              <a:rPr lang="ru-RU" sz="4800" dirty="0"/>
              <a:t> </a:t>
            </a:r>
            <a:r>
              <a:rPr lang="ru-RU" sz="4800" dirty="0" err="1"/>
              <a:t>панування</a:t>
            </a:r>
            <a:r>
              <a:rPr lang="ru-RU" sz="4800" dirty="0"/>
              <a:t> </a:t>
            </a:r>
            <a:r>
              <a:rPr lang="ru-RU" sz="4800" dirty="0" err="1"/>
              <a:t>привласнювальних</a:t>
            </a:r>
            <a:r>
              <a:rPr lang="ru-RU" sz="4800" dirty="0"/>
              <a:t> форм </a:t>
            </a:r>
            <a:r>
              <a:rPr lang="ru-RU" sz="4800" dirty="0" err="1"/>
              <a:t>господарства</a:t>
            </a:r>
            <a:r>
              <a:rPr lang="ru-RU" sz="4800" dirty="0"/>
              <a:t> - </a:t>
            </a:r>
            <a:r>
              <a:rPr lang="ru-RU" sz="4800" dirty="0" err="1"/>
              <a:t>мисливства</a:t>
            </a:r>
            <a:r>
              <a:rPr lang="ru-RU" sz="4800" dirty="0"/>
              <a:t>, </a:t>
            </a:r>
            <a:r>
              <a:rPr lang="ru-RU" sz="4800" dirty="0" err="1"/>
              <a:t>збиральництва</a:t>
            </a:r>
            <a:r>
              <a:rPr lang="ru-RU" sz="4800" dirty="0"/>
              <a:t>, </a:t>
            </a:r>
            <a:r>
              <a:rPr lang="ru-RU" sz="4800" dirty="0" err="1"/>
              <a:t>згодом</a:t>
            </a:r>
            <a:r>
              <a:rPr lang="ru-RU" sz="4800" dirty="0"/>
              <a:t> </a:t>
            </a:r>
            <a:r>
              <a:rPr lang="ru-RU" sz="4800" dirty="0" err="1"/>
              <a:t>рибальства</a:t>
            </a:r>
            <a:r>
              <a:rPr lang="ru-RU" sz="4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Привласнювальні форми господарства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b="1" dirty="0" err="1"/>
              <a:t>Привласнююче</a:t>
            </a:r>
            <a:r>
              <a:rPr lang="ru-RU" sz="4800" b="1" dirty="0"/>
              <a:t> </a:t>
            </a:r>
            <a:r>
              <a:rPr lang="ru-RU" sz="4800" b="1" dirty="0" err="1" smtClean="0"/>
              <a:t>господарство</a:t>
            </a:r>
            <a:r>
              <a:rPr lang="ru-RU" sz="4800" dirty="0" err="1" smtClean="0"/>
              <a:t>-це</a:t>
            </a:r>
            <a:r>
              <a:rPr lang="ru-RU" sz="4800" dirty="0" smtClean="0"/>
              <a:t> </a:t>
            </a:r>
            <a:r>
              <a:rPr lang="ru-RU" sz="4800" dirty="0" err="1"/>
              <a:t>господарство</a:t>
            </a:r>
            <a:r>
              <a:rPr lang="ru-RU" sz="4800" dirty="0"/>
              <a:t>  при  </a:t>
            </a:r>
            <a:r>
              <a:rPr lang="ru-RU" sz="4800" dirty="0" err="1"/>
              <a:t>якому</a:t>
            </a:r>
            <a:r>
              <a:rPr lang="ru-RU" sz="4800" dirty="0"/>
              <a:t> </a:t>
            </a:r>
            <a:r>
              <a:rPr lang="ru-RU" sz="4800" dirty="0" err="1"/>
              <a:t>людина</a:t>
            </a:r>
            <a:r>
              <a:rPr lang="ru-RU" sz="4800" dirty="0"/>
              <a:t>  </a:t>
            </a:r>
            <a:r>
              <a:rPr lang="ru-RU" sz="4800" dirty="0" err="1"/>
              <a:t>бере</a:t>
            </a:r>
            <a:r>
              <a:rPr lang="ru-RU" sz="4800" dirty="0"/>
              <a:t> у </a:t>
            </a:r>
            <a:r>
              <a:rPr lang="ru-RU" sz="4800" dirty="0" err="1"/>
              <a:t>природи</a:t>
            </a:r>
            <a:r>
              <a:rPr lang="ru-RU" sz="4800" dirty="0"/>
              <a:t> те, </a:t>
            </a:r>
            <a:r>
              <a:rPr lang="ru-RU" sz="4800" dirty="0" err="1"/>
              <a:t>що</a:t>
            </a:r>
            <a:r>
              <a:rPr lang="ru-RU" sz="4800" dirty="0"/>
              <a:t> </a:t>
            </a:r>
            <a:r>
              <a:rPr lang="ru-RU" sz="4800" dirty="0" err="1"/>
              <a:t>знаходиться</a:t>
            </a:r>
            <a:r>
              <a:rPr lang="ru-RU" sz="4800" dirty="0"/>
              <a:t>  у готовому </a:t>
            </a:r>
            <a:r>
              <a:rPr lang="ru-RU" sz="4800" dirty="0" err="1"/>
              <a:t>вигляді</a:t>
            </a:r>
            <a:r>
              <a:rPr lang="ru-RU" sz="4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Привласнююче</a:t>
            </a:r>
            <a:r>
              <a:rPr lang="ru-RU" b="1" dirty="0"/>
              <a:t> </a:t>
            </a:r>
            <a:r>
              <a:rPr lang="ru-RU" b="1" dirty="0" err="1" smtClean="0"/>
              <a:t>господарство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200" dirty="0" err="1" smtClean="0"/>
              <a:t>Відколи</a:t>
            </a:r>
            <a:r>
              <a:rPr lang="ru-RU" sz="3200" dirty="0" smtClean="0"/>
              <a:t> </a:t>
            </a:r>
            <a:r>
              <a:rPr lang="ru-RU" sz="3200" dirty="0" err="1"/>
              <a:t>з’явилася</a:t>
            </a:r>
            <a:r>
              <a:rPr lang="ru-RU" sz="3200" dirty="0"/>
              <a:t> </a:t>
            </a:r>
            <a:r>
              <a:rPr lang="ru-RU" sz="3200" dirty="0" err="1"/>
              <a:t>людина</a:t>
            </a:r>
            <a:r>
              <a:rPr lang="ru-RU" sz="3200" dirty="0"/>
              <a:t> на </a:t>
            </a:r>
            <a:r>
              <a:rPr lang="ru-RU" sz="3200" dirty="0" err="1"/>
              <a:t>Землі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4 </a:t>
            </a:r>
            <a:r>
              <a:rPr lang="ru-RU" sz="3200" dirty="0" err="1"/>
              <a:t>похолодання</a:t>
            </a:r>
            <a:r>
              <a:rPr lang="ru-RU" sz="3200" dirty="0"/>
              <a:t> .</a:t>
            </a:r>
          </a:p>
          <a:p>
            <a:pPr marL="45720" indent="0">
              <a:buNone/>
            </a:pPr>
            <a:r>
              <a:rPr lang="ru-RU" sz="3200" dirty="0" err="1"/>
              <a:t>Цей</a:t>
            </a:r>
            <a:r>
              <a:rPr lang="ru-RU" sz="3200" dirty="0"/>
              <a:t> час </a:t>
            </a:r>
            <a:r>
              <a:rPr lang="ru-RU" sz="3200" dirty="0" err="1"/>
              <a:t>називається</a:t>
            </a:r>
            <a:r>
              <a:rPr lang="ru-RU" sz="3200" dirty="0"/>
              <a:t>  ЛЬОДНИКОВИМ ПЕРІОДОМ.</a:t>
            </a:r>
          </a:p>
          <a:p>
            <a:pPr marL="45720" indent="0">
              <a:buNone/>
            </a:pPr>
            <a:r>
              <a:rPr lang="ru-RU" sz="3200" dirty="0" err="1"/>
              <a:t>Останнє</a:t>
            </a:r>
            <a:r>
              <a:rPr lang="ru-RU" sz="3200" dirty="0"/>
              <a:t> </a:t>
            </a:r>
            <a:r>
              <a:rPr lang="ru-RU" sz="3200" dirty="0" err="1"/>
              <a:t>похолодання</a:t>
            </a:r>
            <a:r>
              <a:rPr lang="ru-RU" sz="3200" dirty="0"/>
              <a:t> настало 100 тис. </a:t>
            </a:r>
            <a:r>
              <a:rPr lang="ru-RU" sz="3200" dirty="0" err="1"/>
              <a:t>років</a:t>
            </a:r>
            <a:r>
              <a:rPr lang="ru-RU" sz="3200" dirty="0"/>
              <a:t> тому і </a:t>
            </a:r>
            <a:r>
              <a:rPr lang="ru-RU" sz="3200" dirty="0" err="1"/>
              <a:t>тривало</a:t>
            </a:r>
            <a:r>
              <a:rPr lang="ru-RU" sz="3200" dirty="0"/>
              <a:t> </a:t>
            </a:r>
            <a:r>
              <a:rPr lang="ru-RU" sz="3200" dirty="0" err="1"/>
              <a:t>кілька</a:t>
            </a:r>
            <a:r>
              <a:rPr lang="ru-RU" sz="3200" dirty="0"/>
              <a:t> </a:t>
            </a:r>
            <a:r>
              <a:rPr lang="ru-RU" sz="3200" dirty="0" err="1"/>
              <a:t>десятків</a:t>
            </a:r>
            <a:r>
              <a:rPr lang="ru-RU" sz="3200" dirty="0"/>
              <a:t> </a:t>
            </a:r>
            <a:r>
              <a:rPr lang="ru-RU" sz="3200" dirty="0" err="1"/>
              <a:t>тисяч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. В </a:t>
            </a:r>
            <a:r>
              <a:rPr lang="ru-RU" sz="3200" dirty="0" err="1"/>
              <a:t>цей</a:t>
            </a:r>
            <a:r>
              <a:rPr lang="ru-RU" sz="3200" dirty="0"/>
              <a:t> час </a:t>
            </a:r>
            <a:r>
              <a:rPr lang="ru-RU" sz="3200" dirty="0" err="1"/>
              <a:t>вже</a:t>
            </a:r>
            <a:r>
              <a:rPr lang="ru-RU" sz="3200" dirty="0"/>
              <a:t> </a:t>
            </a:r>
            <a:r>
              <a:rPr lang="ru-RU" sz="3200" dirty="0" err="1"/>
              <a:t>з’явився</a:t>
            </a:r>
            <a:r>
              <a:rPr lang="ru-RU" sz="3200" dirty="0"/>
              <a:t> </a:t>
            </a:r>
            <a:r>
              <a:rPr lang="ru-RU" sz="3200" dirty="0" err="1"/>
              <a:t>новий</a:t>
            </a:r>
            <a:r>
              <a:rPr lang="ru-RU" sz="3200" dirty="0"/>
              <a:t> тип </a:t>
            </a:r>
            <a:r>
              <a:rPr lang="ru-RU" sz="3200" dirty="0" err="1"/>
              <a:t>людини</a:t>
            </a:r>
            <a:r>
              <a:rPr lang="ru-RU" sz="3200" dirty="0"/>
              <a:t> – </a:t>
            </a:r>
            <a:r>
              <a:rPr lang="ru-RU" sz="3200" dirty="0" err="1"/>
              <a:t>неандерталець</a:t>
            </a:r>
            <a:r>
              <a:rPr lang="ru-RU" sz="3200" dirty="0" smtClean="0"/>
              <a:t>.</a:t>
            </a:r>
          </a:p>
          <a:p>
            <a:pPr marL="45720" indent="0">
              <a:buNone/>
            </a:pPr>
            <a:r>
              <a:rPr lang="uk-UA" sz="3200" dirty="0" smtClean="0"/>
              <a:t>- Знайдемо на карті лінію поширення зледеніння.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картою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похолодання</a:t>
            </a:r>
            <a:r>
              <a:rPr lang="ru-RU" dirty="0"/>
              <a:t> люди почали </a:t>
            </a:r>
            <a:r>
              <a:rPr lang="ru-RU" dirty="0" err="1"/>
              <a:t>добувати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56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148</TotalTime>
  <Words>430</Words>
  <Application>Microsoft Office PowerPoint</Application>
  <PresentationFormat>Экран (4:3)</PresentationFormat>
  <Paragraphs>43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Сетка</vt:lpstr>
      <vt:lpstr>Урок 1: Природні умови та спосіб життя первісних людей</vt:lpstr>
      <vt:lpstr>Презентация PowerPoint</vt:lpstr>
      <vt:lpstr>Презентация PowerPoint</vt:lpstr>
      <vt:lpstr>Знаряддя праці первісних людей</vt:lpstr>
      <vt:lpstr>Привласнювальні форми господарства</vt:lpstr>
      <vt:lpstr>Привласнююче господарство</vt:lpstr>
      <vt:lpstr>Презентация PowerPoint</vt:lpstr>
      <vt:lpstr>Робота з картою </vt:lpstr>
      <vt:lpstr>  Саме під час похолодання люди почали добувати вогонь. </vt:lpstr>
      <vt:lpstr>Мозковий штурм Яку роль вогонь відіграв у житті людини? </vt:lpstr>
      <vt:lpstr>Презентация PowerPoint</vt:lpstr>
      <vt:lpstr>Життя та заняття первісних людей</vt:lpstr>
      <vt:lpstr>Презентация PowerPoint</vt:lpstr>
      <vt:lpstr>Презентация PowerPoint</vt:lpstr>
      <vt:lpstr>Відтворююче господарство</vt:lpstr>
      <vt:lpstr>Первісні скотарі і землероби</vt:lpstr>
      <vt:lpstr>Знаряддя праці</vt:lpstr>
      <vt:lpstr>Презентация PowerPoint</vt:lpstr>
      <vt:lpstr>Презентация PowerPoint</vt:lpstr>
      <vt:lpstr> Продуктивність  праці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умови та спосіб життя первісних людей</dc:title>
  <dc:creator>User</dc:creator>
  <cp:lastModifiedBy>User</cp:lastModifiedBy>
  <cp:revision>8</cp:revision>
  <dcterms:created xsi:type="dcterms:W3CDTF">2017-10-01T18:14:16Z</dcterms:created>
  <dcterms:modified xsi:type="dcterms:W3CDTF">2018-02-19T19:03:29Z</dcterms:modified>
</cp:coreProperties>
</file>