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60" r:id="rId4"/>
    <p:sldId id="261" r:id="rId5"/>
    <p:sldId id="278" r:id="rId6"/>
    <p:sldId id="281" r:id="rId7"/>
    <p:sldId id="282" r:id="rId8"/>
    <p:sldId id="283" r:id="rId9"/>
    <p:sldId id="284" r:id="rId10"/>
    <p:sldId id="285" r:id="rId11"/>
    <p:sldId id="262" r:id="rId12"/>
    <p:sldId id="267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72" r:id="rId25"/>
    <p:sldId id="29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3227"/>
    <a:srgbClr val="E6BB5C"/>
    <a:srgbClr val="F4DA90"/>
    <a:srgbClr val="F1CD6D"/>
    <a:srgbClr val="496165"/>
    <a:srgbClr val="FFF8CD"/>
    <a:srgbClr val="ECDFB6"/>
    <a:srgbClr val="E2CF92"/>
    <a:srgbClr val="E4D284"/>
    <a:srgbClr val="E5C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77" d="100"/>
          <a:sy n="77" d="100"/>
        </p:scale>
        <p:origin x="-1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BE8D7-1A34-4CD6-9F5E-F42E8349829E}" type="doc">
      <dgm:prSet loTypeId="urn:microsoft.com/office/officeart/2005/8/layout/hList1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D15AA7CE-5A7C-44C6-ACD8-481EAE21DA76}">
      <dgm:prSet phldrT="[Текст]" custT="1"/>
      <dgm:spPr>
        <a:solidFill>
          <a:srgbClr val="E6BB5C"/>
        </a:solidFill>
        <a:ln>
          <a:solidFill>
            <a:srgbClr val="493227"/>
          </a:solidFill>
        </a:ln>
      </dgm:spPr>
      <dgm:t>
        <a:bodyPr/>
        <a:lstStyle/>
        <a:p>
          <a:r>
            <a:rPr lang="uk-UA" sz="2800" b="1" dirty="0">
              <a:solidFill>
                <a:srgbClr val="493227"/>
              </a:solidFill>
              <a:latin typeface="Arial" panose="020B0604020202020204" pitchFamily="34" charset="0"/>
              <a:cs typeface="Arial" panose="020B0604020202020204" pitchFamily="34" charset="0"/>
            </a:rPr>
            <a:t>Просвітництво</a:t>
          </a:r>
          <a:endParaRPr lang="ru-RU" sz="2800" b="1" dirty="0">
            <a:solidFill>
              <a:srgbClr val="493227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3AF84-E556-42F6-86CB-A8DC4809971C}" type="parTrans" cxnId="{47C0FE96-DC08-4FA4-B340-5188DE97647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7EC13-9D5C-40A1-A36C-895728F500A8}" type="sibTrans" cxnId="{47C0FE96-DC08-4FA4-B340-5188DE97647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97103B-6B03-43A8-B65F-3A847B1C1666}">
      <dgm:prSet phldrT="[Текст]" custT="1"/>
      <dgm:spPr>
        <a:solidFill>
          <a:srgbClr val="F4DA90"/>
        </a:solidFill>
        <a:ln>
          <a:solidFill>
            <a:srgbClr val="493227"/>
          </a:solidFill>
        </a:ln>
      </dgm:spPr>
      <dgm:t>
        <a:bodyPr/>
        <a:lstStyle/>
        <a:p>
          <a:r>
            <a:rPr lang="ru-RU" sz="2200" dirty="0" err="1">
              <a:latin typeface="Arial" panose="020B0604020202020204" pitchFamily="34" charset="0"/>
              <a:cs typeface="Arial" panose="020B0604020202020204" pitchFamily="34" charset="0"/>
            </a:rPr>
            <a:t>Індивідуальне</a:t>
          </a:r>
          <a:r>
            <a:rPr lang="ru-RU" sz="2200" dirty="0">
              <a:latin typeface="Arial" panose="020B0604020202020204" pitchFamily="34" charset="0"/>
              <a:cs typeface="Arial" panose="020B0604020202020204" pitchFamily="34" charset="0"/>
            </a:rPr>
            <a:t> «Я» </a:t>
          </a:r>
          <a:r>
            <a:rPr lang="ru-RU" sz="2200" dirty="0" err="1">
              <a:latin typeface="Arial" panose="020B0604020202020204" pitchFamily="34" charset="0"/>
              <a:cs typeface="Arial" panose="020B0604020202020204" pitchFamily="34" charset="0"/>
            </a:rPr>
            <a:t>людини</a:t>
          </a:r>
          <a:r>
            <a:rPr lang="ru-RU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dirty="0">
              <a:latin typeface="Arial" panose="020B0604020202020204" pitchFamily="34" charset="0"/>
              <a:cs typeface="Arial" panose="020B0604020202020204" pitchFamily="34" charset="0"/>
            </a:rPr>
            <a:t>є </a:t>
          </a:r>
          <a:r>
            <a:rPr lang="ru-RU" sz="2200" dirty="0" err="1">
              <a:latin typeface="Arial" panose="020B0604020202020204" pitchFamily="34" charset="0"/>
              <a:cs typeface="Arial" panose="020B0604020202020204" pitchFamily="34" charset="0"/>
            </a:rPr>
            <a:t>цінним</a:t>
          </a:r>
          <a:r>
            <a:rPr lang="ru-RU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dirty="0" err="1">
              <a:latin typeface="Arial" panose="020B0604020202020204" pitchFamily="34" charset="0"/>
              <a:cs typeface="Arial" panose="020B0604020202020204" pitchFamily="34" charset="0"/>
            </a:rPr>
            <a:t>настільки</a:t>
          </a:r>
          <a:r>
            <a:rPr lang="ru-RU" sz="2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dirty="0" err="1">
              <a:latin typeface="Arial" panose="020B0604020202020204" pitchFamily="34" charset="0"/>
              <a:cs typeface="Arial" panose="020B0604020202020204" pitchFamily="34" charset="0"/>
            </a:rPr>
            <a:t>наскільки</a:t>
          </a:r>
          <a:r>
            <a:rPr lang="ru-RU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dirty="0" err="1">
              <a:latin typeface="Arial" panose="020B0604020202020204" pitchFamily="34" charset="0"/>
              <a:cs typeface="Arial" panose="020B0604020202020204" pitchFamily="34" charset="0"/>
            </a:rPr>
            <a:t>воно</a:t>
          </a:r>
          <a:r>
            <a:rPr lang="ru-RU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dirty="0" err="1">
              <a:latin typeface="Arial" panose="020B0604020202020204" pitchFamily="34" charset="0"/>
              <a:cs typeface="Arial" panose="020B0604020202020204" pitchFamily="34" charset="0"/>
            </a:rPr>
            <a:t>корисне</a:t>
          </a:r>
          <a:r>
            <a:rPr lang="ru-RU" sz="2200" dirty="0">
              <a:latin typeface="Arial" panose="020B0604020202020204" pitchFamily="34" charset="0"/>
              <a:cs typeface="Arial" panose="020B0604020202020204" pitchFamily="34" charset="0"/>
            </a:rPr>
            <a:t> для </a:t>
          </a:r>
          <a:r>
            <a:rPr lang="ru-RU" sz="2200" dirty="0" err="1">
              <a:latin typeface="Arial" panose="020B0604020202020204" pitchFamily="34" charset="0"/>
              <a:cs typeface="Arial" panose="020B0604020202020204" pitchFamily="34" charset="0"/>
            </a:rPr>
            <a:t>суспільства</a:t>
          </a:r>
          <a:r>
            <a:rPr lang="ru-RU" sz="2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53605AF0-65BE-4D0F-829E-3E8B2601A0FB}" type="parTrans" cxnId="{32B64A11-3202-486D-B04C-BF93065F5F8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7E2B4B-AC1D-4543-A7CD-CC34B9B1DC20}" type="sibTrans" cxnId="{32B64A11-3202-486D-B04C-BF93065F5F8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E7D34-6A44-4B64-A7F2-406252C7CA35}">
      <dgm:prSet phldrT="[Текст]" custT="1"/>
      <dgm:spPr>
        <a:solidFill>
          <a:srgbClr val="E6BB5C"/>
        </a:solidFill>
        <a:ln>
          <a:solidFill>
            <a:srgbClr val="493227"/>
          </a:solidFill>
        </a:ln>
      </dgm:spPr>
      <dgm:t>
        <a:bodyPr/>
        <a:lstStyle/>
        <a:p>
          <a:r>
            <a:rPr lang="uk-UA" sz="2800" b="1" dirty="0">
              <a:solidFill>
                <a:srgbClr val="493227"/>
              </a:solidFill>
              <a:latin typeface="Arial" panose="020B0604020202020204" pitchFamily="34" charset="0"/>
              <a:cs typeface="Arial" panose="020B0604020202020204" pitchFamily="34" charset="0"/>
            </a:rPr>
            <a:t>Романтизм</a:t>
          </a:r>
          <a:endParaRPr lang="ru-RU" sz="2800" b="1" dirty="0">
            <a:solidFill>
              <a:srgbClr val="493227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293956-41F8-4E3E-AD3A-C679543D62F7}" type="parTrans" cxnId="{73B4E8E6-AA04-4412-B44D-43576414347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194AEE-FB91-48B4-AFC8-48436114CB56}" type="sibTrans" cxnId="{73B4E8E6-AA04-4412-B44D-43576414347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2DA09-E547-40F8-9501-2AC486BFDD6B}">
      <dgm:prSet phldrT="[Текст]" custT="1"/>
      <dgm:spPr>
        <a:solidFill>
          <a:srgbClr val="F4DA90"/>
        </a:solidFill>
        <a:ln>
          <a:solidFill>
            <a:srgbClr val="493227"/>
          </a:solidFill>
        </a:ln>
      </dgm:spPr>
      <dgm:t>
        <a:bodyPr/>
        <a:lstStyle/>
        <a:p>
          <a:r>
            <a:rPr lang="uk-UA" sz="2200" dirty="0">
              <a:latin typeface="Arial" panose="020B0604020202020204" pitchFamily="34" charset="0"/>
              <a:cs typeface="Arial" panose="020B0604020202020204" pitchFamily="34" charset="0"/>
            </a:rPr>
            <a:t>Людське «Я» є </a:t>
          </a:r>
          <a:r>
            <a:rPr lang="uk-UA" sz="2200" dirty="0" err="1">
              <a:latin typeface="Arial" panose="020B0604020202020204" pitchFamily="34" charset="0"/>
              <a:cs typeface="Arial" panose="020B0604020202020204" pitchFamily="34" charset="0"/>
            </a:rPr>
            <a:t>самоцінним</a:t>
          </a:r>
          <a:r>
            <a:rPr lang="uk-UA" sz="2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5A2CB-44B0-40B0-AF97-1D4834A29958}" type="parTrans" cxnId="{6D5E3AA1-385E-4DAC-98E3-12451E7F615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0F07D-E13A-4E12-8C1E-3AE8A20AB3DF}" type="sibTrans" cxnId="{6D5E3AA1-385E-4DAC-98E3-12451E7F615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46700B-BA03-483E-B31C-D2FD0B24FF1C}" type="pres">
      <dgm:prSet presAssocID="{4B8BE8D7-1A34-4CD6-9F5E-F42E834982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644856-7611-4AE1-A7A4-659B0EAE3115}" type="pres">
      <dgm:prSet presAssocID="{D15AA7CE-5A7C-44C6-ACD8-481EAE21DA76}" presName="composite" presStyleCnt="0"/>
      <dgm:spPr/>
    </dgm:pt>
    <dgm:pt modelId="{23DE359E-B93E-442F-952E-47D55513D746}" type="pres">
      <dgm:prSet presAssocID="{D15AA7CE-5A7C-44C6-ACD8-481EAE21DA76}" presName="parTx" presStyleLbl="alignNode1" presStyleIdx="0" presStyleCnt="2" custScaleX="110267" custScaleY="127179" custLinFactNeighborY="-4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45444-185A-4CFE-95BB-96A5E63EB318}" type="pres">
      <dgm:prSet presAssocID="{D15AA7CE-5A7C-44C6-ACD8-481EAE21DA76}" presName="desTx" presStyleLbl="alignAccFollowNode1" presStyleIdx="0" presStyleCnt="2" custScaleX="110267" custLinFactNeighborY="-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2A21A-3E09-404F-8C77-4FFAC4496709}" type="pres">
      <dgm:prSet presAssocID="{39C7EC13-9D5C-40A1-A36C-895728F500A8}" presName="space" presStyleCnt="0"/>
      <dgm:spPr/>
    </dgm:pt>
    <dgm:pt modelId="{E93398A7-996C-4192-89A7-79A9A6CBD251}" type="pres">
      <dgm:prSet presAssocID="{ACFE7D34-6A44-4B64-A7F2-406252C7CA35}" presName="composite" presStyleCnt="0"/>
      <dgm:spPr/>
    </dgm:pt>
    <dgm:pt modelId="{F94E2D48-DBF2-429D-83EC-1C9FE1CEC1AC}" type="pres">
      <dgm:prSet presAssocID="{ACFE7D34-6A44-4B64-A7F2-406252C7CA35}" presName="parTx" presStyleLbl="alignNode1" presStyleIdx="1" presStyleCnt="2" custScaleX="111879" custScaleY="127179" custLinFactNeighborY="-4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F9DC5-9DE2-44C5-8B0F-18CDD2B68B34}" type="pres">
      <dgm:prSet presAssocID="{ACFE7D34-6A44-4B64-A7F2-406252C7CA35}" presName="desTx" presStyleLbl="alignAccFollowNode1" presStyleIdx="1" presStyleCnt="2" custScaleX="111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64A11-3202-486D-B04C-BF93065F5F87}" srcId="{D15AA7CE-5A7C-44C6-ACD8-481EAE21DA76}" destId="{DC97103B-6B03-43A8-B65F-3A847B1C1666}" srcOrd="0" destOrd="0" parTransId="{53605AF0-65BE-4D0F-829E-3E8B2601A0FB}" sibTransId="{1F7E2B4B-AC1D-4543-A7CD-CC34B9B1DC20}"/>
    <dgm:cxn modelId="{F3DF227D-A94D-414C-BFAF-DAC7D6C01C31}" type="presOf" srcId="{DC97103B-6B03-43A8-B65F-3A847B1C1666}" destId="{F9545444-185A-4CFE-95BB-96A5E63EB318}" srcOrd="0" destOrd="0" presId="urn:microsoft.com/office/officeart/2005/8/layout/hList1"/>
    <dgm:cxn modelId="{73B4E8E6-AA04-4412-B44D-435764143479}" srcId="{4B8BE8D7-1A34-4CD6-9F5E-F42E8349829E}" destId="{ACFE7D34-6A44-4B64-A7F2-406252C7CA35}" srcOrd="1" destOrd="0" parTransId="{64293956-41F8-4E3E-AD3A-C679543D62F7}" sibTransId="{C8194AEE-FB91-48B4-AFC8-48436114CB56}"/>
    <dgm:cxn modelId="{52B55AB9-FD8B-4CB7-8055-BCA92DE90052}" type="presOf" srcId="{ACFE7D34-6A44-4B64-A7F2-406252C7CA35}" destId="{F94E2D48-DBF2-429D-83EC-1C9FE1CEC1AC}" srcOrd="0" destOrd="0" presId="urn:microsoft.com/office/officeart/2005/8/layout/hList1"/>
    <dgm:cxn modelId="{56AE9021-2588-4584-BE53-CB4EBAF2F3EA}" type="presOf" srcId="{4B8BE8D7-1A34-4CD6-9F5E-F42E8349829E}" destId="{9546700B-BA03-483E-B31C-D2FD0B24FF1C}" srcOrd="0" destOrd="0" presId="urn:microsoft.com/office/officeart/2005/8/layout/hList1"/>
    <dgm:cxn modelId="{41E7A629-2F95-4198-B23A-BBA562E864DE}" type="presOf" srcId="{D15AA7CE-5A7C-44C6-ACD8-481EAE21DA76}" destId="{23DE359E-B93E-442F-952E-47D55513D746}" srcOrd="0" destOrd="0" presId="urn:microsoft.com/office/officeart/2005/8/layout/hList1"/>
    <dgm:cxn modelId="{6D5E3AA1-385E-4DAC-98E3-12451E7F615A}" srcId="{ACFE7D34-6A44-4B64-A7F2-406252C7CA35}" destId="{EA32DA09-E547-40F8-9501-2AC486BFDD6B}" srcOrd="0" destOrd="0" parTransId="{E7B5A2CB-44B0-40B0-AF97-1D4834A29958}" sibTransId="{5910F07D-E13A-4E12-8C1E-3AE8A20AB3DF}"/>
    <dgm:cxn modelId="{5560DA76-A8A0-4464-8C75-8B9B778F4C5C}" type="presOf" srcId="{EA32DA09-E547-40F8-9501-2AC486BFDD6B}" destId="{08CF9DC5-9DE2-44C5-8B0F-18CDD2B68B34}" srcOrd="0" destOrd="0" presId="urn:microsoft.com/office/officeart/2005/8/layout/hList1"/>
    <dgm:cxn modelId="{47C0FE96-DC08-4FA4-B340-5188DE976475}" srcId="{4B8BE8D7-1A34-4CD6-9F5E-F42E8349829E}" destId="{D15AA7CE-5A7C-44C6-ACD8-481EAE21DA76}" srcOrd="0" destOrd="0" parTransId="{5903AF84-E556-42F6-86CB-A8DC4809971C}" sibTransId="{39C7EC13-9D5C-40A1-A36C-895728F500A8}"/>
    <dgm:cxn modelId="{6FC89FC8-0F24-41FD-B9FE-26E45B45F7EF}" type="presParOf" srcId="{9546700B-BA03-483E-B31C-D2FD0B24FF1C}" destId="{63644856-7611-4AE1-A7A4-659B0EAE3115}" srcOrd="0" destOrd="0" presId="urn:microsoft.com/office/officeart/2005/8/layout/hList1"/>
    <dgm:cxn modelId="{41892937-E147-4DB9-B7B1-F9778DA80D61}" type="presParOf" srcId="{63644856-7611-4AE1-A7A4-659B0EAE3115}" destId="{23DE359E-B93E-442F-952E-47D55513D746}" srcOrd="0" destOrd="0" presId="urn:microsoft.com/office/officeart/2005/8/layout/hList1"/>
    <dgm:cxn modelId="{E70A9545-925E-4D41-A4E5-7D5A610169C2}" type="presParOf" srcId="{63644856-7611-4AE1-A7A4-659B0EAE3115}" destId="{F9545444-185A-4CFE-95BB-96A5E63EB318}" srcOrd="1" destOrd="0" presId="urn:microsoft.com/office/officeart/2005/8/layout/hList1"/>
    <dgm:cxn modelId="{3D05D841-CFC3-43C2-A445-766F39402FD9}" type="presParOf" srcId="{9546700B-BA03-483E-B31C-D2FD0B24FF1C}" destId="{5C42A21A-3E09-404F-8C77-4FFAC4496709}" srcOrd="1" destOrd="0" presId="urn:microsoft.com/office/officeart/2005/8/layout/hList1"/>
    <dgm:cxn modelId="{DF3948A9-7EC5-43DC-A06F-AADA8065D1FE}" type="presParOf" srcId="{9546700B-BA03-483E-B31C-D2FD0B24FF1C}" destId="{E93398A7-996C-4192-89A7-79A9A6CBD251}" srcOrd="2" destOrd="0" presId="urn:microsoft.com/office/officeart/2005/8/layout/hList1"/>
    <dgm:cxn modelId="{D6449AC7-6A3F-4FD3-A977-DE24254E536F}" type="presParOf" srcId="{E93398A7-996C-4192-89A7-79A9A6CBD251}" destId="{F94E2D48-DBF2-429D-83EC-1C9FE1CEC1AC}" srcOrd="0" destOrd="0" presId="urn:microsoft.com/office/officeart/2005/8/layout/hList1"/>
    <dgm:cxn modelId="{1DB4BE8B-CAD9-4F1B-8DE8-BF99C49EB2B9}" type="presParOf" srcId="{E93398A7-996C-4192-89A7-79A9A6CBD251}" destId="{08CF9DC5-9DE2-44C5-8B0F-18CDD2B68B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E359E-B93E-442F-952E-47D55513D746}">
      <dsp:nvSpPr>
        <dsp:cNvPr id="0" name=""/>
        <dsp:cNvSpPr/>
      </dsp:nvSpPr>
      <dsp:spPr>
        <a:xfrm>
          <a:off x="1372" y="9828"/>
          <a:ext cx="4272725" cy="988943"/>
        </a:xfrm>
        <a:prstGeom prst="rect">
          <a:avLst/>
        </a:prstGeom>
        <a:solidFill>
          <a:srgbClr val="E6BB5C"/>
        </a:solidFill>
        <a:ln w="6350" cap="flat" cmpd="sng" algn="ctr">
          <a:solidFill>
            <a:srgbClr val="49322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solidFill>
                <a:srgbClr val="493227"/>
              </a:solidFill>
              <a:latin typeface="Arial" panose="020B0604020202020204" pitchFamily="34" charset="0"/>
              <a:cs typeface="Arial" panose="020B0604020202020204" pitchFamily="34" charset="0"/>
            </a:rPr>
            <a:t>Просвітництво</a:t>
          </a:r>
          <a:endParaRPr lang="ru-RU" sz="2800" b="1" kern="1200" dirty="0">
            <a:solidFill>
              <a:srgbClr val="493227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2" y="9828"/>
        <a:ext cx="4272725" cy="988943"/>
      </dsp:txXfrm>
    </dsp:sp>
    <dsp:sp modelId="{F9545444-185A-4CFE-95BB-96A5E63EB318}">
      <dsp:nvSpPr>
        <dsp:cNvPr id="0" name=""/>
        <dsp:cNvSpPr/>
      </dsp:nvSpPr>
      <dsp:spPr>
        <a:xfrm>
          <a:off x="1372" y="894089"/>
          <a:ext cx="4272725" cy="1759545"/>
        </a:xfrm>
        <a:prstGeom prst="rect">
          <a:avLst/>
        </a:prstGeom>
        <a:solidFill>
          <a:srgbClr val="F4DA90"/>
        </a:solidFill>
        <a:ln w="6350" cap="flat" cmpd="sng" algn="ctr">
          <a:solidFill>
            <a:srgbClr val="49322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Індивідуальне</a:t>
          </a: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 «Я» </a:t>
          </a:r>
          <a:r>
            <a:rPr lang="ru-RU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людини</a:t>
          </a: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є </a:t>
          </a:r>
          <a:r>
            <a:rPr lang="ru-RU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цінним</a:t>
          </a: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настільки</a:t>
          </a: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наскільки</a:t>
          </a: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воно</a:t>
          </a: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корисне</a:t>
          </a: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 для </a:t>
          </a:r>
          <a:r>
            <a:rPr lang="ru-RU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суспільства</a:t>
          </a: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1372" y="894089"/>
        <a:ext cx="4272725" cy="1759545"/>
      </dsp:txXfrm>
    </dsp:sp>
    <dsp:sp modelId="{F94E2D48-DBF2-429D-83EC-1C9FE1CEC1AC}">
      <dsp:nvSpPr>
        <dsp:cNvPr id="0" name=""/>
        <dsp:cNvSpPr/>
      </dsp:nvSpPr>
      <dsp:spPr>
        <a:xfrm>
          <a:off x="4816582" y="9828"/>
          <a:ext cx="4335188" cy="988943"/>
        </a:xfrm>
        <a:prstGeom prst="rect">
          <a:avLst/>
        </a:prstGeom>
        <a:solidFill>
          <a:srgbClr val="E6BB5C"/>
        </a:solidFill>
        <a:ln w="6350" cap="flat" cmpd="sng" algn="ctr">
          <a:solidFill>
            <a:srgbClr val="49322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solidFill>
                <a:srgbClr val="493227"/>
              </a:solidFill>
              <a:latin typeface="Arial" panose="020B0604020202020204" pitchFamily="34" charset="0"/>
              <a:cs typeface="Arial" panose="020B0604020202020204" pitchFamily="34" charset="0"/>
            </a:rPr>
            <a:t>Романтизм</a:t>
          </a:r>
          <a:endParaRPr lang="ru-RU" sz="2800" b="1" kern="1200" dirty="0">
            <a:solidFill>
              <a:srgbClr val="493227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6582" y="9828"/>
        <a:ext cx="4335188" cy="988943"/>
      </dsp:txXfrm>
    </dsp:sp>
    <dsp:sp modelId="{08CF9DC5-9DE2-44C5-8B0F-18CDD2B68B34}">
      <dsp:nvSpPr>
        <dsp:cNvPr id="0" name=""/>
        <dsp:cNvSpPr/>
      </dsp:nvSpPr>
      <dsp:spPr>
        <a:xfrm>
          <a:off x="4816582" y="896887"/>
          <a:ext cx="4335188" cy="1759545"/>
        </a:xfrm>
        <a:prstGeom prst="rect">
          <a:avLst/>
        </a:prstGeom>
        <a:solidFill>
          <a:srgbClr val="F4DA90"/>
        </a:solidFill>
        <a:ln w="6350" cap="flat" cmpd="sng" algn="ctr">
          <a:solidFill>
            <a:srgbClr val="49322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>
              <a:latin typeface="Arial" panose="020B0604020202020204" pitchFamily="34" charset="0"/>
              <a:cs typeface="Arial" panose="020B0604020202020204" pitchFamily="34" charset="0"/>
            </a:rPr>
            <a:t>Людське «Я» є </a:t>
          </a:r>
          <a:r>
            <a:rPr lang="uk-UA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самоцінним</a:t>
          </a:r>
          <a:r>
            <a:rPr lang="uk-UA" sz="22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6582" y="896887"/>
        <a:ext cx="4335188" cy="1759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2E2DD7-049D-4A43-A6DD-4E3B8A47C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4071449-108D-48B7-82EE-BE2DFCF00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8EF420-8708-4420-8CF6-715676F3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C60-52FE-410C-901D-625DAC23D493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B57EF4-ADA4-43AD-AE2D-17309C79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0793B1-DEE2-4D4B-9077-3C799DC1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9070-DE69-4307-8304-C09774FEA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50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4F7326-69D4-41F7-91BD-D930BADC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68127C-18C4-4DCB-B0CB-031F1018E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0102EA-505F-4EFC-9B2D-F60BF13C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C60-52FE-410C-901D-625DAC23D493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D3198B-786B-4C1C-BD91-158AA5BF8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7CC294-DB90-477D-B05D-CCE272B2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9070-DE69-4307-8304-C09774FEA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518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32812BF-484E-4CCA-B041-BE61C8FDE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BB0530D-CFAC-4930-9834-D5456027F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CFCAC9-EC01-4FAF-9BEC-FE3E7F94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C60-52FE-410C-901D-625DAC23D493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9C9951-73FC-474B-9DB5-AEBDCDDA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1569D4-BF83-4F05-825D-6DBF0B3A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9070-DE69-4307-8304-C09774FEA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267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38AC38-F7FB-44F9-92B8-48B1388D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D14B82-54F0-46D4-927C-7B73D9032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81F77F-957C-4524-B1A3-DF106849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C60-52FE-410C-901D-625DAC23D493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88DF18-B5AA-4C11-B406-9E54CF54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3309ED-9879-4E35-9EAD-9C05DE93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9070-DE69-4307-8304-C09774FEA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3704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D56D18-1382-42C4-BB25-06DF982F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CD1E0F-C22A-46D7-9EC6-A15774B5B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F91E50-08D2-491F-A53D-D5ADA404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C60-52FE-410C-901D-625DAC23D493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E5581F-9795-4CC0-8730-252874D6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9A950-4415-4361-A09B-84BB400C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9070-DE69-4307-8304-C09774FEA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6290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FFB3B1-0E55-46CF-9783-86607121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A8E634-63B8-465A-BE69-181437933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841941A-91DC-44E6-A30E-BB3F3B8DE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97A642-5132-45E5-8BAB-7DC30F80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C60-52FE-410C-901D-625DAC23D493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8354061-AE2E-4743-BE39-CEF0BE58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46194A-F48A-4F90-B319-8064CFE2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9070-DE69-4307-8304-C09774FEA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8962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3F369-37AA-4930-8915-A575DFA6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020F50-EC62-4185-88D4-1DC19F936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8EAA27F-956B-4C8A-8E8F-E147BBE96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4206B15-5E83-4A0D-96F1-DA706F7EF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711BCBE-7430-4039-B65C-0F85E3F35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FFC202A-F65D-4D31-B305-E33F8EAE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C60-52FE-410C-901D-625DAC23D493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E03C3C1-ADD0-4AFE-9D8C-F72AE85F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6763462-BB78-47A9-A98E-ADDE44AA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9070-DE69-4307-8304-C09774FEA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2017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1CE3A2-31FD-4F7B-92EC-66C771C9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88DB409-DACA-42D4-978C-4B5CD2AC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C60-52FE-410C-901D-625DAC23D493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6012B43-150A-45F8-BFE9-9EB30F92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0F09EDE-3F7E-49B9-98C6-200397ED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9070-DE69-4307-8304-C09774FEA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1657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BAFF798-9838-46FF-A957-48D729BB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C60-52FE-410C-901D-625DAC23D493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2A07BA-2283-457F-90C7-47F00807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EF45C5-9C68-4002-A37F-84144189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9070-DE69-4307-8304-C09774FEA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831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340D22-2B9A-48A4-9C62-85DE5FB5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4615FC-1322-4055-85D2-9DCE74F8C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F27D03-DBAE-4338-9A71-FDFEB69FA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C369A6-BACD-48DD-BA51-667ADD7B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C60-52FE-410C-901D-625DAC23D493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61E41B-765D-43B1-A4E0-78C2C609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A2527E-9F86-4D74-BCA0-C07C5509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9070-DE69-4307-8304-C09774FEA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1963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720267-5EEB-4965-8C7F-561B7F1E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E76605-637F-4F29-8865-3DD40D64E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2ED2B3-6689-465B-BAD8-437B056B4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0697FE-12B0-46B5-8C7F-B5034D2B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C60-52FE-410C-901D-625DAC23D493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5479CB-036D-4F1B-8CE1-AD662BC5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5D88B3-BB16-4BE9-A556-0B5E5A49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9070-DE69-4307-8304-C09774FEA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4911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E2D407-D4C9-4D90-ACF3-877FEC82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3249ED-3CC4-400B-9F4C-2EF132002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E3AE52-DAC9-4F68-AD8A-498EBBBEF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1C60-52FE-410C-901D-625DAC23D493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B431DF-0E6C-4313-AB2F-1A582A4B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2B923D-5846-4518-A53C-7D2391647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39070-DE69-4307-8304-C09774FEA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7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107D89-39A7-403F-BD4C-4FAF085BB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94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624" y="2761488"/>
            <a:ext cx="9534906" cy="301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Ідеологія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романтизму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спиралася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на: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культ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індивідуалізму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підкреслену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загострену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увагу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людської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особистості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психологічних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проблем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внутрішнього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«Я»</a:t>
            </a: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FF2CCAF-63A4-44DE-A0FB-6486F061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131570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Ідейні засади романтизму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06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131570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Ідейні засади романтизму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933" y="2354580"/>
            <a:ext cx="6056661" cy="3353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Філософським підґрунтям ідеології романтизму стала 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німецька ідеалістична філософія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— праці </a:t>
            </a:r>
            <a:r>
              <a:rPr lang="uk-UA" sz="2200" dirty="0" err="1">
                <a:latin typeface="Arial" panose="020B0604020202020204" pitchFamily="34" charset="0"/>
                <a:cs typeface="Arial" panose="020B0604020202020204" pitchFamily="34" charset="0"/>
              </a:rPr>
              <a:t>Іммануїла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Канта, Августа Вільгельма </a:t>
            </a:r>
            <a:r>
              <a:rPr lang="uk-UA" sz="2200" dirty="0" err="1">
                <a:latin typeface="Arial" panose="020B0604020202020204" pitchFamily="34" charset="0"/>
                <a:cs typeface="Arial" panose="020B0604020202020204" pitchFamily="34" charset="0"/>
              </a:rPr>
              <a:t>Шлегеля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, Фрідріха Вільгельма </a:t>
            </a:r>
            <a:r>
              <a:rPr lang="uk-UA" sz="2200" dirty="0" err="1">
                <a:latin typeface="Arial" panose="020B0604020202020204" pitchFamily="34" charset="0"/>
                <a:cs typeface="Arial" panose="020B0604020202020204" pitchFamily="34" charset="0"/>
              </a:rPr>
              <a:t>Шеллінга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, Йоганна </a:t>
            </a:r>
            <a:r>
              <a:rPr lang="uk-UA" sz="2200" dirty="0" err="1">
                <a:latin typeface="Arial" panose="020B0604020202020204" pitchFamily="34" charset="0"/>
                <a:cs typeface="Arial" panose="020B0604020202020204" pitchFamily="34" charset="0"/>
              </a:rPr>
              <a:t>Готліба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Фіхте.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Фіхте проголошував людське 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«Я»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єдиною реальністю, декларував повагу </a:t>
            </a:r>
            <a:b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до індивідуальності, закликав до необмеженої особистої свободи.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384516-6BDF-447A-BA6D-4535895C8AE3}"/>
              </a:ext>
            </a:extLst>
          </p:cNvPr>
          <p:cNvSpPr txBox="1"/>
          <p:nvPr/>
        </p:nvSpPr>
        <p:spPr>
          <a:xfrm>
            <a:off x="1558908" y="5122813"/>
            <a:ext cx="263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Портрет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Фіхте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Дж. Ф.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Джугеля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ile:Johann Gottlieb Fichte.jpg">
            <a:extLst>
              <a:ext uri="{FF2B5EF4-FFF2-40B4-BE49-F238E27FC236}">
                <a16:creationId xmlns:a16="http://schemas.microsoft.com/office/drawing/2014/main" xmlns="" id="{6477E0F1-C86F-4845-A419-1F132A24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98" y="2354580"/>
            <a:ext cx="2356293" cy="27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11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131570"/>
            <a:ext cx="10005060" cy="133731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493227"/>
                </a:solidFill>
                <a:latin typeface="Cambria" panose="02040503050406030204" pitchFamily="18" charset="0"/>
              </a:rPr>
              <a:t>Концепція</a:t>
            </a:r>
            <a:r>
              <a:rPr lang="ru-RU" sz="3200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493227"/>
                </a:solidFill>
                <a:latin typeface="Cambria" panose="02040503050406030204" pitchFamily="18" charset="0"/>
              </a:rPr>
              <a:t>особистості</a:t>
            </a:r>
            <a:r>
              <a:rPr lang="ru-RU" sz="3200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романтиків</a:t>
            </a:r>
            <a:r>
              <a:rPr lang="ru-RU" sz="3200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493227"/>
                </a:solidFill>
                <a:latin typeface="Cambria" panose="02040503050406030204" pitchFamily="18" charset="0"/>
              </a:rPr>
              <a:t>протистояла</a:t>
            </a:r>
            <a:r>
              <a:rPr lang="ru-RU" sz="3200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493227"/>
                </a:solidFill>
                <a:latin typeface="Cambria" panose="02040503050406030204" pitchFamily="18" charset="0"/>
              </a:rPr>
              <a:t>концепції</a:t>
            </a:r>
            <a:r>
              <a:rPr lang="ru-RU" sz="3200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493227"/>
                </a:solidFill>
                <a:latin typeface="Cambria" panose="02040503050406030204" pitchFamily="18" charset="0"/>
              </a:rPr>
              <a:t>людини</a:t>
            </a:r>
            <a:r>
              <a:rPr lang="ru-RU" sz="3200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493227"/>
                </a:solidFill>
                <a:latin typeface="Cambria" panose="02040503050406030204" pitchFamily="18" charset="0"/>
              </a:rPr>
              <a:t>Просвітництва</a:t>
            </a:r>
            <a:endParaRPr lang="ru-RU" sz="3200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863490FD-9C89-4C86-B2AF-DEA5C9BF7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218723"/>
              </p:ext>
            </p:extLst>
          </p:nvPr>
        </p:nvGraphicFramePr>
        <p:xfrm>
          <a:off x="1517904" y="2706624"/>
          <a:ext cx="9153144" cy="267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275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14" y="2615184"/>
            <a:ext cx="9100566" cy="315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Характерні особливості романтизму зумовило глибоке розчарування дійсністю, перспективами цивілізації та прогресу.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FF2CCAF-63A4-44DE-A0FB-6486F061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131570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Особливості романтизму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03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86584"/>
            <a:ext cx="9900666" cy="3255264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Протиставлення несправедливого реального світу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романтичному ідеалу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, світові мрії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Пошуки ідеалу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 житті нецивілізованих народів, у природі, історії, фольклорі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Тяжіння до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контрастів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Романтична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іронія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, висміювання дрібного, бездарного </a:t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і посереднього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FF2CCAF-63A4-44DE-A0FB-6486F061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131570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Особливості романтизму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01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86584"/>
            <a:ext cx="9900666" cy="3255264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Активне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використання символів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для передання почуттів і думок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Відстоювання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цінності окремої особистості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, свободи волі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Уявлення про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внутрішній світ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людини як складний, сповнений суперечностей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«Світова скорбота»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— найвища міра розчарування та песимізму, відчаю та безнадії — як принцип осмислення світу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FF2CCAF-63A4-44DE-A0FB-6486F061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131570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Особливості романтизму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65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86584"/>
            <a:ext cx="9900666" cy="3255264"/>
          </a:xfrm>
        </p:spPr>
        <p:txBody>
          <a:bodyPr>
            <a:normAutofit lnSpcReduction="10000"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Заперечення жорсткої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нормованості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поетики класицизму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Проголошення свободи індивідуальної творчості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Ствердження поеми і балади як провідних ліро-епічних жанрів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Відмова від дотримання чистоти жанрів, поєднання в межах одного твору ознак різних жанрів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Використання вільної композиції, яка не підпорядковується вимогам чіткості та ясності в побудові твору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Поява романтичного героя</a:t>
            </a:r>
          </a:p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FF2CCAF-63A4-44DE-A0FB-6486F061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131570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Художні відкриття романтизму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15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131570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Визначення поняття </a:t>
            </a:r>
            <a:b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</a:br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«романтичний герой»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440" y="2679192"/>
            <a:ext cx="9464040" cy="3092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Романтичний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герой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— один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художніх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образів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романтизму,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виняткова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людина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яку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зображено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виняткових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обставинах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сильна,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вільна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особистість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нехтує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умовностями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протистоїть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йому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705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131570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Видатні представники 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/>
            </a:r>
            <a:b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</a:br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літератури романтизму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2679192"/>
            <a:ext cx="9235440" cy="3092958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Німеччина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Г. Гейне, Е. Т. А. Гофман</a:t>
            </a:r>
          </a:p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Англія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В. Блейк, Дж. Г. Н. Байрон</a:t>
            </a:r>
          </a:p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Франція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В. Гюго, П.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Меріме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Жорж Санд</a:t>
            </a:r>
          </a:p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Росія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В. А.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Жуковський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О. С.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Пушкін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М. Ю. Лермонтов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США: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Ф. Купер, Е. А. По, Г. Лонгфелло</a:t>
            </a:r>
          </a:p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Україна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Т. Г. Шевченко, П. О.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Куліш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Є. П.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Гребінка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28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131570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Романтизм у живописі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2459736"/>
            <a:ext cx="9235440" cy="3312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Найбільш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романтичний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напрям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розвивався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Франції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представляли Ежен Делакруа, Антуан Жан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Гро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і Теодор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Жеріко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Ознаки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романтизму в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живописі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динамічність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композиції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соковитих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фарб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мазків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тяжіння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екзотичних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мотивів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98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131570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Визначення романтизму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440" y="2354580"/>
            <a:ext cx="5367838" cy="3417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Романтизм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(франц.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Romantisme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—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напрям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європейській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американській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культурах,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незадоволеність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наявним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станом речей,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протиставлення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ідеалу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дійсності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76B6E9-543D-491D-9CB3-F334F2C58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22" y="2354580"/>
            <a:ext cx="3642102" cy="2845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E9E7C4-4222-4AB9-AEDC-377EE1760B0B}"/>
              </a:ext>
            </a:extLst>
          </p:cNvPr>
          <p:cNvSpPr txBox="1"/>
          <p:nvPr/>
        </p:nvSpPr>
        <p:spPr>
          <a:xfrm>
            <a:off x="7113722" y="5199972"/>
            <a:ext cx="364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Джон </a:t>
            </a:r>
            <a:r>
              <a:rPr lang="uk-UA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Констебл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Краєвид 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на собор у Солсбері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98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405" y="353095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Зразки живопису романтизму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https://upload.wikimedia.org/wikipedia/commons/d/df/Antoine-Jean%2C_baron_GROS_-_Hercule_et_Diom%C3%A8de_-_Mus%C3%A9e_des_Augustins_-_RO_112.jpg">
            <a:extLst>
              <a:ext uri="{FF2B5EF4-FFF2-40B4-BE49-F238E27FC236}">
                <a16:creationId xmlns:a16="http://schemas.microsoft.com/office/drawing/2014/main" xmlns="" id="{D9547A2D-419E-48B0-ABBE-A09FA9E4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83" y="1297459"/>
            <a:ext cx="3418780" cy="453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EE5D4B-92FD-4A5C-903F-3879362E8008}"/>
              </a:ext>
            </a:extLst>
          </p:cNvPr>
          <p:cNvSpPr txBox="1"/>
          <p:nvPr/>
        </p:nvSpPr>
        <p:spPr>
          <a:xfrm>
            <a:off x="5033988" y="5833431"/>
            <a:ext cx="411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А. Ж.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Гро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Двобій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Геркулесом і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Діомедом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(1835)</a:t>
            </a:r>
          </a:p>
        </p:txBody>
      </p:sp>
    </p:spTree>
    <p:extLst>
      <p:ext uri="{BB962C8B-B14F-4D97-AF65-F5344CB8AC3E}">
        <p14:creationId xmlns:p14="http://schemas.microsoft.com/office/powerpoint/2010/main" val="277709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405" y="254240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Зразки живопису романтизму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EE5D4B-92FD-4A5C-903F-3879362E8008}"/>
              </a:ext>
            </a:extLst>
          </p:cNvPr>
          <p:cNvSpPr txBox="1"/>
          <p:nvPr/>
        </p:nvSpPr>
        <p:spPr>
          <a:xfrm>
            <a:off x="4889743" y="5834473"/>
            <a:ext cx="306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Т.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Жеріко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Епсомське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дербі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(1821)</a:t>
            </a:r>
          </a:p>
        </p:txBody>
      </p:sp>
      <p:pic>
        <p:nvPicPr>
          <p:cNvPr id="4098" name="Picture 2" descr="https://upload.wikimedia.org/wikipedia/commons/thumb/f/f3/Jean_Louis_Th%C3%A9odore_G%C3%A9ricault_001.jpg/1280px-Jean_Louis_Th%C3%A9odore_G%C3%A9ricault_001.jpg">
            <a:extLst>
              <a:ext uri="{FF2B5EF4-FFF2-40B4-BE49-F238E27FC236}">
                <a16:creationId xmlns:a16="http://schemas.microsoft.com/office/drawing/2014/main" xmlns="" id="{E6D8EA54-CA58-4E0A-A3D4-74B22F56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65" y="1223319"/>
            <a:ext cx="6674281" cy="4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37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405" y="278954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Зразки живопису романтизму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EE5D4B-92FD-4A5C-903F-3879362E8008}"/>
              </a:ext>
            </a:extLst>
          </p:cNvPr>
          <p:cNvSpPr txBox="1"/>
          <p:nvPr/>
        </p:nvSpPr>
        <p:spPr>
          <a:xfrm>
            <a:off x="4380038" y="5965348"/>
            <a:ext cx="341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Е. Делакруа. </a:t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Свобода,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веде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народ (1830)</a:t>
            </a:r>
          </a:p>
        </p:txBody>
      </p:sp>
      <p:pic>
        <p:nvPicPr>
          <p:cNvPr id="5122" name="Picture 2" descr="https://upload.wikimedia.org/wikipedia/commons/thumb/a/a7/Eug%C3%A8ne_Delacroix_-_La_libert%C3%A9_guidant_le_peuple.jpg/1280px-Eug%C3%A8ne_Delacroix_-_La_libert%C3%A9_guidant_le_peuple.jpg">
            <a:extLst>
              <a:ext uri="{FF2B5EF4-FFF2-40B4-BE49-F238E27FC236}">
                <a16:creationId xmlns:a16="http://schemas.microsoft.com/office/drawing/2014/main" xmlns="" id="{1F7A60F6-3E2D-42A0-8EDA-F287D40A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26" y="1285102"/>
            <a:ext cx="5914228" cy="468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41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131570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Романтизм у музиці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2459736"/>
            <a:ext cx="9235440" cy="3312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музиці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представники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романтизму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прагнули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висловити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глибину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багатство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внутрішнього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Провідні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музичні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жанри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романтизму —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пісня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Видатні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композитори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-романтики —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Ф. Шопен, Ф. Шуберт, Ф.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Ліст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П. І.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Чайковський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758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131570"/>
            <a:ext cx="10005060" cy="101727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>
                <a:solidFill>
                  <a:srgbClr val="493227"/>
                </a:solidFill>
                <a:latin typeface="Cambria" panose="02040503050406030204" pitchFamily="18" charset="0"/>
              </a:rPr>
              <a:t>Завдання</a:t>
            </a:r>
            <a:endParaRPr lang="ru-RU" sz="6000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F945A593-CBF6-4351-AD88-CFC0DF238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603781"/>
              </p:ext>
            </p:extLst>
          </p:nvPr>
        </p:nvGraphicFramePr>
        <p:xfrm>
          <a:off x="1735226" y="2926080"/>
          <a:ext cx="8721548" cy="25824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80387">
                  <a:extLst>
                    <a:ext uri="{9D8B030D-6E8A-4147-A177-3AD203B41FA5}">
                      <a16:colId xmlns:a16="http://schemas.microsoft.com/office/drawing/2014/main" xmlns="" val="3600750511"/>
                    </a:ext>
                  </a:extLst>
                </a:gridCol>
                <a:gridCol w="2180387">
                  <a:extLst>
                    <a:ext uri="{9D8B030D-6E8A-4147-A177-3AD203B41FA5}">
                      <a16:colId xmlns:a16="http://schemas.microsoft.com/office/drawing/2014/main" xmlns="" val="748394301"/>
                    </a:ext>
                  </a:extLst>
                </a:gridCol>
                <a:gridCol w="2180387">
                  <a:extLst>
                    <a:ext uri="{9D8B030D-6E8A-4147-A177-3AD203B41FA5}">
                      <a16:colId xmlns:a16="http://schemas.microsoft.com/office/drawing/2014/main" xmlns="" val="2610650353"/>
                    </a:ext>
                  </a:extLst>
                </a:gridCol>
                <a:gridCol w="2180387">
                  <a:extLst>
                    <a:ext uri="{9D8B030D-6E8A-4147-A177-3AD203B41FA5}">
                      <a16:colId xmlns:a16="http://schemas.microsoft.com/office/drawing/2014/main" xmlns="" val="2624408161"/>
                    </a:ext>
                  </a:extLst>
                </a:gridCol>
              </a:tblGrid>
              <a:tr h="38787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Країна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667" marR="102667" marT="51334" marB="513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Види мистецтва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667" marR="102667" marT="51334" marB="513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1339615"/>
                  </a:ext>
                </a:extLst>
              </a:tr>
              <a:tr h="262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Література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Живопис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Музика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8197742"/>
                  </a:ext>
                </a:extLst>
              </a:tr>
              <a:tr h="26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Німеччина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 Гейне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3748976"/>
                  </a:ext>
                </a:extLst>
              </a:tr>
              <a:tr h="26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Англія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8032758"/>
                  </a:ext>
                </a:extLst>
              </a:tr>
              <a:tr h="26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Франція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В. Гюго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2278717"/>
                  </a:ext>
                </a:extLst>
              </a:tr>
              <a:tr h="26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Росія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І. К. Айвазовський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4876732"/>
                  </a:ext>
                </a:extLst>
              </a:tr>
              <a:tr h="26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Польща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Ф. Шопен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6518620"/>
                  </a:ext>
                </a:extLst>
              </a:tr>
              <a:tr h="26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Іспанія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1319478"/>
                  </a:ext>
                </a:extLst>
              </a:tr>
              <a:tr h="26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США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А. П. Райдер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404" marR="98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8941409"/>
                  </a:ext>
                </a:extLst>
              </a:tr>
            </a:tbl>
          </a:graphicData>
        </a:graphic>
      </p:graphicFrame>
      <p:sp>
        <p:nvSpPr>
          <p:cNvPr id="4" name="AutoShape 2" descr="https://content.foto.my.mail.ru/mail/nadiasumina/_blogs/i-8180.jpg">
            <a:extLst>
              <a:ext uri="{FF2B5EF4-FFF2-40B4-BE49-F238E27FC236}">
                <a16:creationId xmlns:a16="http://schemas.microsoft.com/office/drawing/2014/main" xmlns="" id="{3AF5B965-07A7-4A65-95F8-5F75B22096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D3A67B-6A92-4648-92A5-1A509CAE8F6D}"/>
              </a:ext>
            </a:extLst>
          </p:cNvPr>
          <p:cNvSpPr txBox="1"/>
          <p:nvPr/>
        </p:nvSpPr>
        <p:spPr>
          <a:xfrm>
            <a:off x="1735226" y="2350710"/>
            <a:ext cx="8721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Доповніть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таблицю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Представники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романтизму».</a:t>
            </a:r>
          </a:p>
        </p:txBody>
      </p:sp>
    </p:spTree>
    <p:extLst>
      <p:ext uri="{BB962C8B-B14F-4D97-AF65-F5344CB8AC3E}">
        <p14:creationId xmlns:p14="http://schemas.microsoft.com/office/powerpoint/2010/main" val="1733136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278954"/>
            <a:ext cx="10005060" cy="101727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>
                <a:solidFill>
                  <a:srgbClr val="493227"/>
                </a:solidFill>
                <a:latin typeface="Cambria" panose="02040503050406030204" pitchFamily="18" charset="0"/>
              </a:rPr>
              <a:t>Завдання</a:t>
            </a:r>
            <a:endParaRPr lang="ru-RU" sz="6000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024" y="2548890"/>
            <a:ext cx="5779008" cy="3223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Розгляньте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картину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французького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живописця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Е. Делакруа «Свобода,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веде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народ». На ваш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погляд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твір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вважають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найзнаменитішим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живописі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романтизму?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https://content.foto.my.mail.ru/mail/nadiasumina/_blogs/i-8180.jpg">
            <a:extLst>
              <a:ext uri="{FF2B5EF4-FFF2-40B4-BE49-F238E27FC236}">
                <a16:creationId xmlns:a16="http://schemas.microsoft.com/office/drawing/2014/main" xmlns="" id="{3AF5B965-07A7-4A65-95F8-5F75B22096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6B74E8-2D5B-4B4F-93FE-8269E087389D}"/>
              </a:ext>
            </a:extLst>
          </p:cNvPr>
          <p:cNvSpPr txBox="1"/>
          <p:nvPr/>
        </p:nvSpPr>
        <p:spPr>
          <a:xfrm>
            <a:off x="7392963" y="5290149"/>
            <a:ext cx="346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Е. Делакруа. </a:t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Свобода,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веде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народ</a:t>
            </a:r>
          </a:p>
        </p:txBody>
      </p:sp>
      <p:pic>
        <p:nvPicPr>
          <p:cNvPr id="7" name="Picture 2" descr="https://upload.wikimedia.org/wikipedia/commons/thumb/a/a7/Eug%C3%A8ne_Delacroix_-_La_libert%C3%A9_guidant_le_peuple.jpg/1280px-Eug%C3%A8ne_Delacroix_-_La_libert%C3%A9_guidant_le_peuple.jpg">
            <a:extLst>
              <a:ext uri="{FF2B5EF4-FFF2-40B4-BE49-F238E27FC236}">
                <a16:creationId xmlns:a16="http://schemas.microsoft.com/office/drawing/2014/main" xmlns="" id="{E8B4AA13-82E7-4A4D-80A3-7D5E7AC24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99" y="1335860"/>
            <a:ext cx="4904861" cy="388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12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131570"/>
            <a:ext cx="10005060" cy="101727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493227"/>
                </a:solidFill>
                <a:latin typeface="Cambria" panose="02040503050406030204" pitchFamily="18" charset="0"/>
              </a:rPr>
              <a:t>Період існування романтизму</a:t>
            </a:r>
            <a:endParaRPr lang="ru-RU" b="1" dirty="0">
              <a:solidFill>
                <a:srgbClr val="493227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440" y="2546604"/>
            <a:ext cx="5367528" cy="2592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Романтизм як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напрям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сформувався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наприкінці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століття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домінував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першій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половині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століття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65D55B-09AB-40B8-BA8C-C49EF1898A0B}"/>
              </a:ext>
            </a:extLst>
          </p:cNvPr>
          <p:cNvSpPr txBox="1"/>
          <p:nvPr/>
        </p:nvSpPr>
        <p:spPr>
          <a:xfrm>
            <a:off x="7479792" y="4780567"/>
            <a:ext cx="323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Теодор </a:t>
            </a:r>
            <a:r>
              <a:rPr lang="uk-UA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Жеріко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Пліт 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Медузи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B3D7E95-900A-4DF5-B2F6-DCF3C8891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792" y="2546604"/>
            <a:ext cx="3233928" cy="22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10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261872"/>
            <a:ext cx="10005060" cy="1179576"/>
          </a:xfrm>
        </p:spPr>
        <p:txBody>
          <a:bodyPr>
            <a:noAutofit/>
          </a:bodyPr>
          <a:lstStyle/>
          <a:p>
            <a:pPr algn="ctr"/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Чинники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розвитку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романтизму </a:t>
            </a:r>
            <a:b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в </a:t>
            </a:r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Європі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615184"/>
            <a:ext cx="9900666" cy="3156966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Розчарування в ідеях Просвітництва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Розчарування у результатах Великої французької революції </a:t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1789—1799 рр., під час якої не вдалося реалізувати її лозунг «Свобода, рівність, братерство»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Загарбницькі наполеонівські війни</a:t>
            </a:r>
          </a:p>
          <a:p>
            <a:r>
              <a:rPr lang="uk-UA" dirty="0"/>
              <a:t>Загострення політичних відносин між європейськими державами</a:t>
            </a:r>
            <a:endParaRPr lang="ru-RU" dirty="0"/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81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261872"/>
            <a:ext cx="10005060" cy="1179576"/>
          </a:xfrm>
        </p:spPr>
        <p:txBody>
          <a:bodyPr>
            <a:noAutofit/>
          </a:bodyPr>
          <a:lstStyle/>
          <a:p>
            <a:pPr algn="ctr"/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Чинники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розвитку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романтизму </a:t>
            </a:r>
            <a:b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в </a:t>
            </a:r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Європі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761488"/>
            <a:ext cx="9900666" cy="3010662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Хвиля національно-визвольних повстань у Європі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Утвердження буржуазних соціально-економічних відносин, які, замість побудови обіцяного ідеологами Просвітництва царства розуму та справедливості, поглиблювали соціальну нерівність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57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261872"/>
            <a:ext cx="10005060" cy="1179576"/>
          </a:xfrm>
        </p:spPr>
        <p:txBody>
          <a:bodyPr>
            <a:noAutofit/>
          </a:bodyPr>
          <a:lstStyle/>
          <a:p>
            <a:pPr algn="ctr"/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Чинники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розвитку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романтизму </a:t>
            </a:r>
            <a:b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в США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761488"/>
            <a:ext cx="9900666" cy="301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Головна причина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виникнення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романтизму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Північній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Америці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невдоволення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результатами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війни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англійських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колоній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незалежність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1775—1783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23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261872"/>
            <a:ext cx="10005060" cy="1179576"/>
          </a:xfrm>
        </p:spPr>
        <p:txBody>
          <a:bodyPr>
            <a:noAutofit/>
          </a:bodyPr>
          <a:lstStyle/>
          <a:p>
            <a:pPr algn="ctr"/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Чинники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розвитку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романтизму </a:t>
            </a:r>
            <a:b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в США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761488"/>
            <a:ext cx="9900666" cy="301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Позитивні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наслідки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війни в Північній Америці за незалежність: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1) переможний результат війни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2) заснування Сполучених Штатів Америки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3) затвердження конституції, що проголошувала: «Всі люди створені рівними»</a:t>
            </a: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04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261872"/>
            <a:ext cx="10005060" cy="1179576"/>
          </a:xfrm>
        </p:spPr>
        <p:txBody>
          <a:bodyPr>
            <a:noAutofit/>
          </a:bodyPr>
          <a:lstStyle/>
          <a:p>
            <a:pPr algn="ctr"/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Чинники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розвитку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романтизму </a:t>
            </a:r>
            <a:b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в США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761488"/>
            <a:ext cx="9900666" cy="301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Негативні реалії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післявоєнної дійсності, що викликали розчарування: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1) відсутність реальної рівноправності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2) рабство в південних штатах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3) захист інтересів багатіїв з боку влади</a:t>
            </a: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4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66D-69C2-4904-B2E2-75C86DA1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70" y="1261872"/>
            <a:ext cx="10005060" cy="1179576"/>
          </a:xfrm>
        </p:spPr>
        <p:txBody>
          <a:bodyPr>
            <a:noAutofit/>
          </a:bodyPr>
          <a:lstStyle/>
          <a:p>
            <a:pPr algn="ctr"/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Історичні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етапи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493227"/>
                </a:solidFill>
                <a:latin typeface="Cambria" panose="02040503050406030204" pitchFamily="18" charset="0"/>
              </a:rPr>
              <a:t>розвитку</a:t>
            </a:r>
            <a:r>
              <a:rPr lang="ru-RU" b="1" dirty="0">
                <a:solidFill>
                  <a:srgbClr val="493227"/>
                </a:solidFill>
                <a:latin typeface="Cambria" panose="02040503050406030204" pitchFamily="18" charset="0"/>
              </a:rPr>
              <a:t> романтизму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B20DE-9200-4174-AB1F-B5414201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761488"/>
            <a:ext cx="9900666" cy="301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І етап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— ранній романтизм (кінець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XVIII —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початок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ст.)</a:t>
            </a:r>
          </a:p>
          <a:p>
            <a:pPr marL="0" indent="0">
              <a:buNone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ІІ етап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— зрілий романтизм (20—40 рр.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ст.)</a:t>
            </a:r>
          </a:p>
          <a:p>
            <a:pPr marL="0" indent="0">
              <a:buNone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ІІІ етап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— пізній романтизм (після європейських революцій 1848 р.)</a:t>
            </a: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15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708</Words>
  <Application>Microsoft Office PowerPoint</Application>
  <PresentationFormat>Произвольный</PresentationFormat>
  <Paragraphs>123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Визначення романтизму</vt:lpstr>
      <vt:lpstr>Період існування романтизму</vt:lpstr>
      <vt:lpstr>Чинники розвитку романтизму  в Європі </vt:lpstr>
      <vt:lpstr>Чинники розвитку романтизму  в Європі </vt:lpstr>
      <vt:lpstr>Чинники розвитку романтизму  в США </vt:lpstr>
      <vt:lpstr>Чинники розвитку романтизму  в США </vt:lpstr>
      <vt:lpstr>Чинники розвитку романтизму  в США </vt:lpstr>
      <vt:lpstr>Історичні етапи розвитку романтизму</vt:lpstr>
      <vt:lpstr>Ідейні засади романтизму</vt:lpstr>
      <vt:lpstr>Ідейні засади романтизму</vt:lpstr>
      <vt:lpstr>Концепція особистості романтиків протистояла концепції людини Просвітництва</vt:lpstr>
      <vt:lpstr>Особливості романтизму</vt:lpstr>
      <vt:lpstr>Особливості романтизму</vt:lpstr>
      <vt:lpstr>Особливості романтизму</vt:lpstr>
      <vt:lpstr>Художні відкриття романтизму</vt:lpstr>
      <vt:lpstr>Визначення поняття  «романтичний герой»</vt:lpstr>
      <vt:lpstr>Видатні представники  літератури романтизму</vt:lpstr>
      <vt:lpstr>Романтизм у живописі</vt:lpstr>
      <vt:lpstr>Зразки живопису романтизму</vt:lpstr>
      <vt:lpstr>Зразки живопису романтизму</vt:lpstr>
      <vt:lpstr>Зразки живопису романтизму</vt:lpstr>
      <vt:lpstr>Романтизм у музиці</vt:lpstr>
      <vt:lpstr>Завдання</vt:lpstr>
      <vt:lpstr>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User</cp:lastModifiedBy>
  <cp:revision>34</cp:revision>
  <dcterms:created xsi:type="dcterms:W3CDTF">2017-08-30T21:25:43Z</dcterms:created>
  <dcterms:modified xsi:type="dcterms:W3CDTF">2017-11-12T18:54:00Z</dcterms:modified>
</cp:coreProperties>
</file>