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9" r:id="rId8"/>
    <p:sldId id="270" r:id="rId9"/>
    <p:sldId id="271" r:id="rId10"/>
    <p:sldId id="264" r:id="rId11"/>
    <p:sldId id="272" r:id="rId12"/>
    <p:sldId id="265" r:id="rId13"/>
    <p:sldId id="266" r:id="rId14"/>
    <p:sldId id="267" r:id="rId15"/>
    <p:sldId id="268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31A36C0-F525-43F9-9A3E-EAFE340324CD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531A42-5704-40E0-BCC3-E880F42C631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1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СТОЛІТНЯ ВІЙНА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24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95688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214438"/>
            <a:ext cx="3500437" cy="443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88" y="2928938"/>
            <a:ext cx="3148012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214313" y="4357688"/>
            <a:ext cx="2500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C00000"/>
                </a:solidFill>
                <a:latin typeface="Arial Black" pitchFamily="34" charset="0"/>
              </a:rPr>
              <a:t>Людовік </a:t>
            </a:r>
            <a:r>
              <a:rPr lang="en-US" sz="2400">
                <a:solidFill>
                  <a:srgbClr val="C00000"/>
                </a:solidFill>
                <a:latin typeface="Arial Black" pitchFamily="34" charset="0"/>
              </a:rPr>
              <a:t>VI</a:t>
            </a:r>
            <a:endParaRPr lang="ru-RU" sz="240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5366" name="TextBox 7"/>
          <p:cNvSpPr txBox="1">
            <a:spLocks noChangeArrowheads="1"/>
          </p:cNvSpPr>
          <p:nvPr/>
        </p:nvSpPr>
        <p:spPr bwMode="auto">
          <a:xfrm>
            <a:off x="2714625" y="5715000"/>
            <a:ext cx="3571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C00000"/>
                </a:solidFill>
                <a:latin typeface="Arial Black" pitchFamily="34" charset="0"/>
              </a:rPr>
              <a:t>Філіпп ІІ Август</a:t>
            </a:r>
            <a:endParaRPr lang="ru-RU" sz="240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5367" name="TextBox 8"/>
          <p:cNvSpPr txBox="1">
            <a:spLocks noChangeArrowheads="1"/>
          </p:cNvSpPr>
          <p:nvPr/>
        </p:nvSpPr>
        <p:spPr bwMode="auto">
          <a:xfrm>
            <a:off x="6572250" y="2071688"/>
            <a:ext cx="23574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400">
                <a:solidFill>
                  <a:srgbClr val="C00000"/>
                </a:solidFill>
                <a:latin typeface="Arial Black" pitchFamily="34" charset="0"/>
              </a:rPr>
              <a:t>Філіпп </a:t>
            </a:r>
            <a:r>
              <a:rPr lang="en-US" sz="2400">
                <a:solidFill>
                  <a:srgbClr val="C00000"/>
                </a:solidFill>
                <a:latin typeface="Arial Black" pitchFamily="34" charset="0"/>
              </a:rPr>
              <a:t> IV </a:t>
            </a:r>
            <a:r>
              <a:rPr lang="uk-UA" sz="2400">
                <a:solidFill>
                  <a:srgbClr val="C00000"/>
                </a:solidFill>
                <a:latin typeface="Arial Black" pitchFamily="34" charset="0"/>
              </a:rPr>
              <a:t>Красивий</a:t>
            </a:r>
            <a:endParaRPr lang="ru-RU" sz="24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88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6967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алее 1">
            <a:hlinkClick r:id="rId4" action="ppaction://hlinksldjump" highlightClick="1"/>
          </p:cNvPr>
          <p:cNvSpPr/>
          <p:nvPr/>
        </p:nvSpPr>
        <p:spPr>
          <a:xfrm>
            <a:off x="8316416" y="6381328"/>
            <a:ext cx="720080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75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285875"/>
            <a:ext cx="4429125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2643188" y="571500"/>
            <a:ext cx="4143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Філіпп Валуа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13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000125"/>
            <a:ext cx="6500812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1500188" y="357188"/>
            <a:ext cx="6500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Битва при Кресі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35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214438"/>
            <a:ext cx="7000875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1143000" y="428625"/>
            <a:ext cx="6929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Битва при Пуатьє (мініатюра)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66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04664"/>
            <a:ext cx="8266208" cy="5147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39952" y="5877272"/>
            <a:ext cx="21804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 smtClean="0">
                <a:solidFill>
                  <a:srgbClr val="FF0000"/>
                </a:solidFill>
              </a:rPr>
              <a:t>Жакерія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алее 2">
            <a:hlinkClick r:id="rId3" action="ppaction://hlinksldjump" highlightClick="1"/>
          </p:cNvPr>
          <p:cNvSpPr/>
          <p:nvPr/>
        </p:nvSpPr>
        <p:spPr>
          <a:xfrm>
            <a:off x="7884368" y="6231215"/>
            <a:ext cx="849385" cy="22212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63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305342"/>
            <a:ext cx="849694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400" b="1" dirty="0"/>
              <a:t>Причини </a:t>
            </a:r>
            <a:r>
              <a:rPr lang="uk-UA" sz="4400" b="1" dirty="0" err="1"/>
              <a:t>Жакерії</a:t>
            </a:r>
            <a:endParaRPr lang="ru-RU" sz="4400" dirty="0"/>
          </a:p>
          <a:p>
            <a:pPr lvl="0"/>
            <a:r>
              <a:rPr lang="uk-UA" sz="2400" dirty="0"/>
              <a:t>Феодальні утиски селян, посилення їх експлуатації.</a:t>
            </a:r>
            <a:endParaRPr lang="ru-RU" sz="2400" dirty="0"/>
          </a:p>
          <a:p>
            <a:pPr lvl="0"/>
            <a:r>
              <a:rPr lang="uk-UA" sz="2400" dirty="0"/>
              <a:t>Розорення країни Столітньою війною.</a:t>
            </a:r>
            <a:endParaRPr lang="ru-RU" sz="2400" dirty="0"/>
          </a:p>
          <a:p>
            <a:pPr lvl="0"/>
            <a:r>
              <a:rPr lang="uk-UA" sz="2400" dirty="0"/>
              <a:t>Великі податки і повинності, які постійно зростали,</a:t>
            </a:r>
            <a:endParaRPr lang="ru-RU" sz="2400" dirty="0"/>
          </a:p>
          <a:p>
            <a:pPr lvl="0"/>
            <a:r>
              <a:rPr lang="uk-UA" sz="2400" dirty="0"/>
              <a:t>Грошові побори на викуп рицарів, які потрапляли в полон.</a:t>
            </a:r>
            <a:endParaRPr lang="ru-RU" sz="2400" dirty="0"/>
          </a:p>
          <a:p>
            <a:pPr lvl="0"/>
            <a:r>
              <a:rPr lang="uk-UA" sz="2400" dirty="0"/>
              <a:t>Грабежі, голод, епідемії у 1348—1349 рр. Західною Європою прокотилася чума — «чорна смерть»).</a:t>
            </a:r>
            <a:endParaRPr lang="ru-RU" sz="2400" dirty="0"/>
          </a:p>
          <a:p>
            <a:pPr lvl="0"/>
            <a:r>
              <a:rPr lang="uk-UA" sz="2400" dirty="0"/>
              <a:t>Тяжке становище і велике бідування французького народу в умовах затяжної війни і поразок французьких феодалів..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236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2089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000" b="1" dirty="0"/>
              <a:t>Робота з документом</a:t>
            </a:r>
            <a:endParaRPr lang="ru-RU" sz="2000" dirty="0"/>
          </a:p>
          <a:p>
            <a:r>
              <a:rPr lang="uk-UA" sz="2000" dirty="0"/>
              <a:t>« 	У цьому [1358] році виноградники — джерела цілющої вологи, що веселить серце людини, — не оброблялися; поля не засівалися й не оралися; бики й вівці не ходили по пасовищах; церкви й будинки &lt;„.&gt; усюди були охоплені всепоглинаючим полум'ям або становили купи руїн, які ще диміли... </a:t>
            </a:r>
            <a:r>
              <a:rPr lang="uk-UA" sz="2000" dirty="0" err="1"/>
              <a:t>Найрозпачливіша</a:t>
            </a:r>
            <a:r>
              <a:rPr lang="uk-UA" sz="2000" dirty="0"/>
              <a:t> бідність панувала всюди, особливо між селянами, оскільки сеньйори сповнювали їх страждань, відбираючи в них майно та їхнє вбоге життя. Хоча кількість худоби, що залишилася, — великої та дрібної — була мізерною, сеньйори все-таки вимагали платежів за кожну голову, по десять солідів за бика, по чотири або п'ять — за вівцю. І все-таки вони майже не обтяжували себе турботами про захист своїх васалів від набігів і нападів ворогів.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2956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15" y="188640"/>
            <a:ext cx="3845060" cy="634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20956"/>
            <a:ext cx="3639890" cy="4679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5"/>
          <p:cNvSpPr txBox="1">
            <a:spLocks noChangeArrowheads="1"/>
          </p:cNvSpPr>
          <p:nvPr/>
        </p:nvSpPr>
        <p:spPr bwMode="auto">
          <a:xfrm>
            <a:off x="4857750" y="857250"/>
            <a:ext cx="3714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Жанна д</a:t>
            </a:r>
            <a:r>
              <a:rPr lang="en-US" sz="2800">
                <a:solidFill>
                  <a:srgbClr val="C00000"/>
                </a:solidFill>
                <a:latin typeface="Arial Black" pitchFamily="34" charset="0"/>
              </a:rPr>
              <a:t>’</a:t>
            </a:r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Арк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9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effectLst/>
              </a:rPr>
              <a:t>Якщо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ви</a:t>
            </a:r>
            <a:r>
              <a:rPr lang="ru-RU" sz="2800" dirty="0" smtClean="0">
                <a:effectLst/>
              </a:rPr>
              <a:t>, королю </a:t>
            </a:r>
            <a:r>
              <a:rPr lang="ru-RU" sz="2800" dirty="0" err="1" smtClean="0">
                <a:effectLst/>
              </a:rPr>
              <a:t>Англії</a:t>
            </a:r>
            <a:r>
              <a:rPr lang="ru-RU" sz="2800" dirty="0" smtClean="0">
                <a:effectLst/>
              </a:rPr>
              <a:t>, не вчините так, то я беру на себе </a:t>
            </a:r>
            <a:r>
              <a:rPr lang="ru-RU" sz="2800" dirty="0" err="1" smtClean="0">
                <a:effectLst/>
              </a:rPr>
              <a:t>керівництво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війною</a:t>
            </a:r>
            <a:r>
              <a:rPr lang="ru-RU" sz="2800" dirty="0" smtClean="0">
                <a:effectLst/>
              </a:rPr>
              <a:t> і, де б не </a:t>
            </a:r>
            <a:r>
              <a:rPr lang="ru-RU" sz="2800" dirty="0" err="1" smtClean="0">
                <a:effectLst/>
              </a:rPr>
              <a:t>наздогнала</a:t>
            </a:r>
            <a:r>
              <a:rPr lang="ru-RU" sz="2800" dirty="0" smtClean="0">
                <a:effectLst/>
              </a:rPr>
              <a:t> ваших людей у </a:t>
            </a:r>
            <a:r>
              <a:rPr lang="ru-RU" sz="2800" dirty="0" err="1" smtClean="0">
                <a:effectLst/>
              </a:rPr>
              <a:t>Франції</a:t>
            </a:r>
            <a:r>
              <a:rPr lang="ru-RU" sz="2800" dirty="0" smtClean="0">
                <a:effectLst/>
              </a:rPr>
              <a:t>, я </a:t>
            </a:r>
            <a:r>
              <a:rPr lang="ru-RU" sz="2800" dirty="0" err="1" smtClean="0">
                <a:effectLst/>
              </a:rPr>
              <a:t>змушу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їх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піти</a:t>
            </a:r>
            <a:r>
              <a:rPr lang="ru-RU" sz="2800" dirty="0" smtClean="0">
                <a:effectLst/>
              </a:rPr>
              <a:t> волею </a:t>
            </a:r>
            <a:r>
              <a:rPr lang="ru-RU" sz="2800" dirty="0" err="1" smtClean="0">
                <a:effectLst/>
              </a:rPr>
              <a:t>або</a:t>
            </a:r>
            <a:r>
              <a:rPr lang="ru-RU" sz="2800" dirty="0" smtClean="0">
                <a:effectLst/>
              </a:rPr>
              <a:t> неволею; </a:t>
            </a:r>
            <a:r>
              <a:rPr lang="ru-RU" sz="2800" dirty="0" err="1" smtClean="0">
                <a:effectLst/>
              </a:rPr>
              <a:t>якщо</a:t>
            </a:r>
            <a:r>
              <a:rPr lang="ru-RU" sz="2800" dirty="0" smtClean="0">
                <a:effectLst/>
              </a:rPr>
              <a:t> вони </a:t>
            </a:r>
            <a:r>
              <a:rPr lang="ru-RU" sz="2800" dirty="0" err="1" smtClean="0">
                <a:effectLst/>
              </a:rPr>
              <a:t>відмовляться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коритися</a:t>
            </a:r>
            <a:r>
              <a:rPr lang="ru-RU" sz="2800" dirty="0" smtClean="0">
                <a:effectLst/>
              </a:rPr>
              <a:t>, я </a:t>
            </a:r>
            <a:r>
              <a:rPr lang="ru-RU" sz="2800" dirty="0" err="1" smtClean="0">
                <a:effectLst/>
              </a:rPr>
              <a:t>всіх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їх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знищу</a:t>
            </a:r>
            <a:r>
              <a:rPr lang="ru-RU" sz="2800" dirty="0" smtClean="0">
                <a:effectLst/>
              </a:rPr>
              <a:t>, </a:t>
            </a:r>
            <a:r>
              <a:rPr lang="ru-RU" sz="2800" dirty="0" err="1" smtClean="0">
                <a:effectLst/>
              </a:rPr>
              <a:t>якщо</a:t>
            </a:r>
            <a:r>
              <a:rPr lang="ru-RU" sz="2800" dirty="0" smtClean="0">
                <a:effectLst/>
              </a:rPr>
              <a:t> ж </a:t>
            </a:r>
            <a:r>
              <a:rPr lang="ru-RU" sz="2800" dirty="0" err="1" smtClean="0">
                <a:effectLst/>
              </a:rPr>
              <a:t>погодяться</a:t>
            </a:r>
            <a:r>
              <a:rPr lang="ru-RU" sz="2800" dirty="0" smtClean="0">
                <a:effectLst/>
              </a:rPr>
              <a:t> — помилую </a:t>
            </a:r>
            <a:r>
              <a:rPr lang="ru-RU" sz="2800" dirty="0" err="1" smtClean="0">
                <a:effectLst/>
              </a:rPr>
              <a:t>їх</a:t>
            </a:r>
            <a:r>
              <a:rPr lang="ru-RU" sz="2800" dirty="0" smtClean="0">
                <a:effectLst/>
              </a:rPr>
              <a:t>. Я послана </a:t>
            </a:r>
            <a:r>
              <a:rPr lang="ru-RU" sz="2800" dirty="0" err="1" smtClean="0">
                <a:effectLst/>
              </a:rPr>
              <a:t>сюди</a:t>
            </a:r>
            <a:r>
              <a:rPr lang="ru-RU" sz="2800" dirty="0" smtClean="0">
                <a:effectLst/>
              </a:rPr>
              <a:t> Богом, </a:t>
            </a:r>
            <a:r>
              <a:rPr lang="ru-RU" sz="2800" dirty="0" err="1" smtClean="0">
                <a:effectLst/>
              </a:rPr>
              <a:t>небесним</a:t>
            </a:r>
            <a:r>
              <a:rPr lang="ru-RU" sz="2800" dirty="0" smtClean="0">
                <a:effectLst/>
              </a:rPr>
              <a:t> королем, як </a:t>
            </a:r>
            <a:r>
              <a:rPr lang="ru-RU" sz="2800" dirty="0" err="1" smtClean="0">
                <a:effectLst/>
              </a:rPr>
              <a:t>його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заступниця</a:t>
            </a:r>
            <a:r>
              <a:rPr lang="ru-RU" sz="2800" dirty="0" smtClean="0">
                <a:effectLst/>
              </a:rPr>
              <a:t>, </a:t>
            </a:r>
            <a:r>
              <a:rPr lang="ru-RU" sz="2800" dirty="0" err="1" smtClean="0">
                <a:effectLst/>
              </a:rPr>
              <a:t>щоб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вигнати</a:t>
            </a:r>
            <a:r>
              <a:rPr lang="ru-RU" sz="2800" dirty="0" smtClean="0">
                <a:effectLst/>
              </a:rPr>
              <a:t> вас </a:t>
            </a:r>
            <a:r>
              <a:rPr lang="ru-RU" sz="2800" dirty="0" err="1" smtClean="0">
                <a:effectLst/>
              </a:rPr>
              <a:t>зі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всієї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Франції</a:t>
            </a:r>
            <a:r>
              <a:rPr lang="ru-RU" sz="2800" dirty="0" smtClean="0">
                <a:effectLst/>
              </a:rPr>
              <a:t>. «Лист </a:t>
            </a:r>
            <a:r>
              <a:rPr lang="ru-RU" sz="2800" dirty="0" err="1" smtClean="0">
                <a:effectLst/>
              </a:rPr>
              <a:t>Жанни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д'Арк</a:t>
            </a:r>
            <a:r>
              <a:rPr lang="ru-RU" sz="2800" dirty="0" smtClean="0">
                <a:effectLst/>
              </a:rPr>
              <a:t> </a:t>
            </a:r>
            <a:r>
              <a:rPr lang="ru-RU" sz="2800" dirty="0" err="1" smtClean="0">
                <a:effectLst/>
              </a:rPr>
              <a:t>англійському</a:t>
            </a:r>
            <a:r>
              <a:rPr lang="ru-RU" sz="2800" dirty="0" smtClean="0">
                <a:effectLst/>
              </a:rPr>
              <a:t> королю»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0642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912938"/>
            <a:ext cx="3857625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401637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Box 5"/>
          <p:cNvSpPr txBox="1">
            <a:spLocks noChangeArrowheads="1"/>
          </p:cNvSpPr>
          <p:nvPr/>
        </p:nvSpPr>
        <p:spPr bwMode="auto">
          <a:xfrm>
            <a:off x="4929188" y="857250"/>
            <a:ext cx="37147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Жанна д</a:t>
            </a:r>
            <a:r>
              <a:rPr lang="en-US" sz="2800">
                <a:solidFill>
                  <a:srgbClr val="C00000"/>
                </a:solidFill>
                <a:latin typeface="Arial Black" pitchFamily="34" charset="0"/>
              </a:rPr>
              <a:t>’</a:t>
            </a:r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Арк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16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754063"/>
            <a:ext cx="5214937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1928813" y="214313"/>
            <a:ext cx="5143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Спалення Жанни д</a:t>
            </a:r>
            <a:r>
              <a:rPr lang="en-US" sz="2800">
                <a:solidFill>
                  <a:srgbClr val="C00000"/>
                </a:solidFill>
                <a:latin typeface="Arial Black" pitchFamily="34" charset="0"/>
              </a:rPr>
              <a:t>’</a:t>
            </a:r>
            <a:r>
              <a:rPr lang="uk-UA" sz="2800">
                <a:solidFill>
                  <a:srgbClr val="C00000"/>
                </a:solidFill>
                <a:latin typeface="Arial Black" pitchFamily="34" charset="0"/>
              </a:rPr>
              <a:t>Арк</a:t>
            </a:r>
            <a:endParaRPr lang="ru-RU" sz="280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15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685800" y="500063"/>
            <a:ext cx="7772400" cy="59293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200" kern="1200" dirty="0" err="1">
                <a:solidFill>
                  <a:srgbClr val="002060"/>
                </a:solidFill>
                <a:latin typeface="Arial Black" pitchFamily="34" charset="0"/>
                <a:ea typeface="+mj-ea"/>
                <a:cs typeface="+mj-cs"/>
              </a:rPr>
              <a:t>Підсумки</a:t>
            </a:r>
            <a:r>
              <a:rPr lang="ru-RU" sz="3200" kern="1200" dirty="0">
                <a:solidFill>
                  <a:srgbClr val="002060"/>
                </a:solidFill>
                <a:latin typeface="Arial Black" pitchFamily="34" charset="0"/>
                <a:ea typeface="+mj-ea"/>
                <a:cs typeface="+mj-cs"/>
              </a:rPr>
              <a:t> </a:t>
            </a:r>
            <a:r>
              <a:rPr lang="ru-RU" sz="3200" kern="1200" dirty="0" err="1">
                <a:solidFill>
                  <a:srgbClr val="002060"/>
                </a:solidFill>
                <a:latin typeface="Arial Black" pitchFamily="34" charset="0"/>
                <a:ea typeface="+mj-ea"/>
                <a:cs typeface="+mj-cs"/>
              </a:rPr>
              <a:t>війни</a:t>
            </a:r>
            <a:r>
              <a:rPr lang="ru-RU" sz="3200" kern="1200" dirty="0">
                <a:solidFill>
                  <a:srgbClr val="002060"/>
                </a:solidFill>
                <a:latin typeface="Arial Black" pitchFamily="34" charset="0"/>
                <a:ea typeface="+mj-ea"/>
                <a:cs typeface="+mj-cs"/>
              </a:rPr>
              <a:t> </a:t>
            </a: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1)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Англійців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було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вигнано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території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Франції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2)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Прискорився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процес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об’єднання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Франції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3)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Влада короля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зміцнилася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4)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В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Англії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після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війни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Червоної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та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Білої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троянд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на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троні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затверджується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династія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Тюдорів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5)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В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Англії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посилюлюються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позиції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парламентаризму.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endParaRPr lang="ru-RU" sz="2800" b="1" kern="1200" dirty="0">
              <a:solidFill>
                <a:schemeClr val="bg1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23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85750"/>
            <a:ext cx="454598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4"/>
          <p:cNvSpPr txBox="1">
            <a:spLocks noChangeArrowheads="1"/>
          </p:cNvSpPr>
          <p:nvPr/>
        </p:nvSpPr>
        <p:spPr bwMode="auto">
          <a:xfrm>
            <a:off x="5004425" y="6191250"/>
            <a:ext cx="4143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 dirty="0">
                <a:solidFill>
                  <a:srgbClr val="C00000"/>
                </a:solidFill>
                <a:latin typeface="Arial Black" pitchFamily="34" charset="0"/>
              </a:rPr>
              <a:t>Карл </a:t>
            </a:r>
            <a:r>
              <a:rPr lang="en-US" sz="2800" dirty="0">
                <a:solidFill>
                  <a:srgbClr val="C00000"/>
                </a:solidFill>
                <a:latin typeface="Arial Black" pitchFamily="34" charset="0"/>
              </a:rPr>
              <a:t>VII</a:t>
            </a:r>
            <a:endParaRPr lang="ru-RU" sz="28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21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9978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Автор: </a:t>
            </a:r>
            <a:r>
              <a:rPr lang="ru-RU" dirty="0" err="1"/>
              <a:t>Кодола</a:t>
            </a:r>
            <a:r>
              <a:rPr lang="ru-RU" dirty="0"/>
              <a:t> Валентина </a:t>
            </a:r>
            <a:r>
              <a:rPr lang="ru-RU" dirty="0" err="1"/>
              <a:t>Іванівна</a:t>
            </a:r>
            <a:endParaRPr lang="ru-RU" dirty="0"/>
          </a:p>
          <a:p>
            <a:r>
              <a:rPr lang="ru-RU" dirty="0" err="1"/>
              <a:t>Шендерівський</a:t>
            </a:r>
            <a:r>
              <a:rPr lang="ru-RU" dirty="0"/>
              <a:t> НВК </a:t>
            </a:r>
          </a:p>
          <a:p>
            <a:r>
              <a:rPr lang="ru-RU" dirty="0"/>
              <a:t>К-</a:t>
            </a:r>
            <a:r>
              <a:rPr lang="ru-RU" dirty="0" err="1"/>
              <a:t>Шевченківський</a:t>
            </a:r>
            <a:r>
              <a:rPr lang="ru-RU" dirty="0"/>
              <a:t> р-н</a:t>
            </a:r>
          </a:p>
          <a:p>
            <a:r>
              <a:rPr lang="ru-RU" dirty="0" err="1"/>
              <a:t>Черкаська</a:t>
            </a:r>
            <a:r>
              <a:rPr lang="ru-RU" dirty="0"/>
              <a:t> обл.</a:t>
            </a:r>
          </a:p>
          <a:p>
            <a:endParaRPr lang="ru-RU" dirty="0"/>
          </a:p>
          <a:p>
            <a:r>
              <a:rPr lang="ru-RU" dirty="0" err="1"/>
              <a:t>Якщо</a:t>
            </a:r>
            <a:r>
              <a:rPr lang="ru-RU" dirty="0"/>
              <a:t> у Вас </a:t>
            </a:r>
            <a:r>
              <a:rPr lang="ru-RU" dirty="0" err="1"/>
              <a:t>виникне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 </a:t>
            </a:r>
            <a:r>
              <a:rPr lang="ru-RU" dirty="0" err="1"/>
              <a:t>подякувати</a:t>
            </a:r>
            <a:r>
              <a:rPr lang="ru-RU" dirty="0"/>
              <a:t> автору </a:t>
            </a:r>
            <a:r>
              <a:rPr lang="ru-RU" dirty="0" err="1"/>
              <a:t>презентації</a:t>
            </a:r>
            <a:r>
              <a:rPr lang="ru-RU" dirty="0"/>
              <a:t> і </a:t>
            </a:r>
            <a:r>
              <a:rPr lang="ru-RU" dirty="0" err="1"/>
              <a:t>адміністратору</a:t>
            </a:r>
            <a:r>
              <a:rPr lang="ru-RU" dirty="0"/>
              <a:t> сайту, </a:t>
            </a:r>
            <a:r>
              <a:rPr lang="ru-RU" dirty="0" err="1"/>
              <a:t>зробіть</a:t>
            </a:r>
            <a:r>
              <a:rPr lang="ru-RU" dirty="0"/>
              <a:t> </a:t>
            </a:r>
            <a:r>
              <a:rPr lang="ru-RU" dirty="0" err="1"/>
              <a:t>перехід</a:t>
            </a:r>
            <a:r>
              <a:rPr lang="ru-RU" dirty="0"/>
              <a:t> по будь-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рекламі</a:t>
            </a:r>
            <a:endParaRPr lang="ru-RU" dirty="0"/>
          </a:p>
          <a:p>
            <a:r>
              <a:rPr lang="ru-RU" dirty="0" err="1"/>
              <a:t>Адміністратор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87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016SlideId25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016SlideId25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016SlideId25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022SlideId25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042SlideId26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8SlideId2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11SlideId2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27SlideId26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27SlideId26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32SlideId26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132SlideId26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3516SlideId27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21SlideId27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115126SlideId27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TS010220212</Template>
  <TotalTime>200</TotalTime>
  <Words>221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СТОЛІТНЯ ВІЙНА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Підсумки війни   1) Англійців було вигнано з території Франції.   2) Прискорився процес об’єднання Франції.  3) Влада короля зміцнилася.  4) В Англії після війни Червоної та Білої троянд на троні затверджується династія Тюдорів.  5) В Англії посилюлюються позиції парламентаризму. 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СТОЛІТНЯ ВІЙНА</dc:title>
  <dc:creator>Admin</dc:creator>
  <cp:lastModifiedBy>User</cp:lastModifiedBy>
  <cp:revision>8</cp:revision>
  <dcterms:created xsi:type="dcterms:W3CDTF">2012-02-21T19:28:08Z</dcterms:created>
  <dcterms:modified xsi:type="dcterms:W3CDTF">2018-02-15T14:34:15Z</dcterms:modified>
</cp:coreProperties>
</file>