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5" r:id="rId4"/>
    <p:sldId id="269" r:id="rId5"/>
    <p:sldId id="261" r:id="rId6"/>
    <p:sldId id="257" r:id="rId7"/>
    <p:sldId id="270" r:id="rId8"/>
    <p:sldId id="272" r:id="rId9"/>
    <p:sldId id="273" r:id="rId10"/>
    <p:sldId id="274" r:id="rId11"/>
    <p:sldId id="284" r:id="rId12"/>
    <p:sldId id="285" r:id="rId13"/>
    <p:sldId id="286" r:id="rId14"/>
    <p:sldId id="287" r:id="rId15"/>
    <p:sldId id="288" r:id="rId16"/>
    <p:sldId id="262" r:id="rId17"/>
    <p:sldId id="277" r:id="rId18"/>
    <p:sldId id="280" r:id="rId19"/>
    <p:sldId id="279" r:id="rId20"/>
    <p:sldId id="290" r:id="rId21"/>
    <p:sldId id="260" r:id="rId22"/>
    <p:sldId id="265" r:id="rId23"/>
    <p:sldId id="276" r:id="rId24"/>
    <p:sldId id="283" r:id="rId25"/>
    <p:sldId id="278" r:id="rId26"/>
    <p:sldId id="289" r:id="rId27"/>
    <p:sldId id="263" r:id="rId28"/>
    <p:sldId id="281" r:id="rId29"/>
    <p:sldId id="282" r:id="rId30"/>
    <p:sldId id="266" r:id="rId31"/>
    <p:sldId id="267" r:id="rId32"/>
    <p:sldId id="268" r:id="rId33"/>
    <p:sldId id="29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4091960-B83C-4E57-AD22-2F896C06BAAF}">
          <p14:sldIdLst>
            <p14:sldId id="256"/>
            <p14:sldId id="271"/>
            <p14:sldId id="275"/>
            <p14:sldId id="269"/>
            <p14:sldId id="261"/>
            <p14:sldId id="257"/>
            <p14:sldId id="270"/>
            <p14:sldId id="272"/>
            <p14:sldId id="273"/>
            <p14:sldId id="274"/>
            <p14:sldId id="284"/>
            <p14:sldId id="285"/>
            <p14:sldId id="286"/>
            <p14:sldId id="287"/>
            <p14:sldId id="288"/>
            <p14:sldId id="262"/>
            <p14:sldId id="277"/>
            <p14:sldId id="280"/>
            <p14:sldId id="279"/>
            <p14:sldId id="290"/>
            <p14:sldId id="260"/>
            <p14:sldId id="265"/>
            <p14:sldId id="276"/>
            <p14:sldId id="283"/>
            <p14:sldId id="278"/>
            <p14:sldId id="289"/>
            <p14:sldId id="263"/>
            <p14:sldId id="281"/>
            <p14:sldId id="282"/>
            <p14:sldId id="266"/>
            <p14:sldId id="267"/>
            <p14:sldId id="268"/>
            <p14:sldId id="29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27EDCB-470D-4C74-9669-6EB963279F24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963A464-D54C-4487-A74D-7D324C637E58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sz="4400" dirty="0">
                <a:solidFill>
                  <a:srgbClr val="0070C0"/>
                </a:solidFill>
                <a:latin typeface="Arial Black" pitchFamily="34" charset="0"/>
              </a:rPr>
              <a:t>СКАНДИНАВІЯ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926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0"/>
            <a:ext cx="64614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726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376525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2736"/>
            <a:ext cx="3888432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29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885" y="125330"/>
            <a:ext cx="5132139" cy="67326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88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8-3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1"/>
            <a:ext cx="8172400" cy="3949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5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5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764704"/>
            <a:ext cx="7604857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799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028343"/>
            <a:ext cx="75608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Слово "вікінг" походить від </a:t>
            </a:r>
            <a:r>
              <a:rPr lang="uk-UA" sz="2400" dirty="0" err="1" smtClean="0"/>
              <a:t>давньонорвезького</a:t>
            </a:r>
            <a:r>
              <a:rPr lang="uk-UA" sz="2400" dirty="0" smtClean="0"/>
              <a:t> "</a:t>
            </a:r>
            <a:r>
              <a:rPr lang="uk-UA" sz="2400" dirty="0" err="1" smtClean="0"/>
              <a:t>​​вікінгр</a:t>
            </a:r>
            <a:r>
              <a:rPr lang="uk-UA" sz="2400" dirty="0" smtClean="0"/>
              <a:t>", що буквально перекладається як "людина з </a:t>
            </a:r>
            <a:r>
              <a:rPr lang="uk-UA" sz="2400" dirty="0" err="1" smtClean="0"/>
              <a:t>фіорда</a:t>
            </a:r>
            <a:r>
              <a:rPr lang="uk-UA" sz="2400" dirty="0" smtClean="0"/>
              <a:t>". Саме в фіордах і бухтах з'явилися їх перші поселення. Ці войовничі і жорстокі люди були дуже релігійні і поклонялися своїм божествам, здійснюючи культові обряди і приносячи їм жертви. Головним богом був </a:t>
            </a:r>
            <a:r>
              <a:rPr lang="uk-UA" sz="2400" dirty="0" err="1" smtClean="0"/>
              <a:t>Одін</a:t>
            </a:r>
            <a:r>
              <a:rPr lang="uk-UA" sz="2400" dirty="0" smtClean="0"/>
              <a:t> - Батько всіх Богів і Бог полеглих у бою, які після смерті ставали його прийомними синами. Вікінги свято вірили в потойбічний світ, і тому смерть їх не лякала. Найбільш почесною вважалася загибель в бою. Тоді, згідно з давнім легендам, їхні душі потрапляли в чудову країну </a:t>
            </a:r>
            <a:r>
              <a:rPr lang="uk-UA" sz="2400" dirty="0" err="1" smtClean="0"/>
              <a:t>Валхаллу</a:t>
            </a:r>
            <a:r>
              <a:rPr lang="uk-UA" sz="2400" dirty="0" smtClean="0"/>
              <a:t>. І іншої долі як для себе, так і для своїх синів вікінги не бажали.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7131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321" y="-21704"/>
            <a:ext cx="5013584" cy="6879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91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76672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/>
              <a:t>Перенаселення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приморських</a:t>
            </a:r>
            <a:r>
              <a:rPr lang="ru-RU" sz="2000" dirty="0" smtClean="0"/>
              <a:t> </a:t>
            </a:r>
            <a:r>
              <a:rPr lang="ru-RU" sz="2000" dirty="0" err="1" smtClean="0"/>
              <a:t>районів</a:t>
            </a:r>
            <a:r>
              <a:rPr lang="ru-RU" sz="2000" dirty="0" smtClean="0"/>
              <a:t> </a:t>
            </a:r>
            <a:r>
              <a:rPr lang="ru-RU" sz="2000" dirty="0" err="1" smtClean="0"/>
              <a:t>Скандинавії</a:t>
            </a:r>
            <a:r>
              <a:rPr lang="ru-RU" sz="2000" dirty="0" smtClean="0"/>
              <a:t>, брак </a:t>
            </a:r>
            <a:r>
              <a:rPr lang="ru-RU" sz="2000" dirty="0" err="1" smtClean="0"/>
              <a:t>родючих</a:t>
            </a:r>
            <a:r>
              <a:rPr lang="ru-RU" sz="2000" dirty="0" smtClean="0"/>
              <a:t> земель, </a:t>
            </a:r>
            <a:r>
              <a:rPr lang="ru-RU" sz="2000" dirty="0" err="1" smtClean="0"/>
              <a:t>прагнення</a:t>
            </a:r>
            <a:r>
              <a:rPr lang="ru-RU" sz="2000" dirty="0" smtClean="0"/>
              <a:t> до </a:t>
            </a:r>
            <a:r>
              <a:rPr lang="ru-RU" sz="2000" dirty="0" err="1" smtClean="0"/>
              <a:t>збагачення</a:t>
            </a:r>
            <a:r>
              <a:rPr lang="ru-RU" sz="2000" dirty="0" smtClean="0"/>
              <a:t> - все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невблаганно</a:t>
            </a:r>
            <a:r>
              <a:rPr lang="ru-RU" sz="2000" dirty="0" smtClean="0"/>
              <a:t> гнало </a:t>
            </a:r>
            <a:r>
              <a:rPr lang="ru-RU" sz="2000" dirty="0" err="1" smtClean="0"/>
              <a:t>вікінгів</a:t>
            </a:r>
            <a:r>
              <a:rPr lang="ru-RU" sz="2000" dirty="0" smtClean="0"/>
              <a:t> з </a:t>
            </a:r>
            <a:r>
              <a:rPr lang="ru-RU" sz="2000" dirty="0" err="1" smtClean="0"/>
              <a:t>рідних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місць</a:t>
            </a:r>
            <a:r>
              <a:rPr lang="ru-RU" sz="2000" dirty="0" smtClean="0"/>
              <a:t>. А </a:t>
            </a:r>
            <a:r>
              <a:rPr lang="ru-RU" sz="2000" dirty="0" err="1" smtClean="0"/>
              <a:t>під</a:t>
            </a:r>
            <a:r>
              <a:rPr lang="ru-RU" sz="2000" dirty="0" smtClean="0"/>
              <a:t> силу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 </a:t>
            </a:r>
            <a:r>
              <a:rPr lang="ru-RU" sz="2000" dirty="0" err="1" smtClean="0"/>
              <a:t>лише</a:t>
            </a:r>
            <a:r>
              <a:rPr lang="ru-RU" sz="2000" dirty="0" smtClean="0"/>
              <a:t> </a:t>
            </a:r>
            <a:r>
              <a:rPr lang="ru-RU" sz="2000" dirty="0" err="1" smtClean="0"/>
              <a:t>сильним</a:t>
            </a:r>
            <a:r>
              <a:rPr lang="ru-RU" sz="2000" dirty="0" smtClean="0"/>
              <a:t>, легко переносить </a:t>
            </a:r>
            <a:r>
              <a:rPr lang="ru-RU" sz="2000" dirty="0" err="1" smtClean="0"/>
              <a:t>позбавлення</a:t>
            </a:r>
            <a:r>
              <a:rPr lang="ru-RU" sz="2000" dirty="0" smtClean="0"/>
              <a:t> і </a:t>
            </a:r>
            <a:r>
              <a:rPr lang="ru-RU" sz="2000" dirty="0" err="1" smtClean="0"/>
              <a:t>незручності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воїнам</a:t>
            </a:r>
            <a:r>
              <a:rPr lang="ru-RU" sz="2000" dirty="0" smtClean="0"/>
              <a:t>. З </a:t>
            </a:r>
            <a:r>
              <a:rPr lang="ru-RU" sz="2000" dirty="0" err="1" smtClean="0"/>
              <a:t>підготовлених</a:t>
            </a:r>
            <a:r>
              <a:rPr lang="ru-RU" sz="2000" dirty="0" smtClean="0"/>
              <a:t> до </a:t>
            </a:r>
            <a:r>
              <a:rPr lang="ru-RU" sz="2000" dirty="0" err="1" smtClean="0"/>
              <a:t>боїв</a:t>
            </a:r>
            <a:r>
              <a:rPr lang="ru-RU" sz="2000" dirty="0" smtClean="0"/>
              <a:t> </a:t>
            </a:r>
            <a:r>
              <a:rPr lang="ru-RU" sz="2000" dirty="0" err="1" smtClean="0"/>
              <a:t>вікінгів</a:t>
            </a:r>
            <a:r>
              <a:rPr lang="ru-RU" sz="2000" dirty="0" smtClean="0"/>
              <a:t> </a:t>
            </a:r>
            <a:r>
              <a:rPr lang="ru-RU" sz="2000" dirty="0" err="1" smtClean="0"/>
              <a:t>формувалися</a:t>
            </a:r>
            <a:r>
              <a:rPr lang="ru-RU" sz="2000" dirty="0" smtClean="0"/>
              <a:t> загони, </a:t>
            </a:r>
            <a:r>
              <a:rPr lang="ru-RU" sz="2000" dirty="0" err="1" smtClean="0"/>
              <a:t>кожен</a:t>
            </a:r>
            <a:r>
              <a:rPr lang="ru-RU" sz="2000" dirty="0" smtClean="0"/>
              <a:t> з </a:t>
            </a:r>
            <a:r>
              <a:rPr lang="ru-RU" sz="2000" dirty="0" err="1" smtClean="0"/>
              <a:t>яких</a:t>
            </a:r>
            <a:r>
              <a:rPr lang="ru-RU" sz="2000" dirty="0" smtClean="0"/>
              <a:t> </a:t>
            </a:r>
            <a:r>
              <a:rPr lang="ru-RU" sz="2000" dirty="0" err="1" smtClean="0"/>
              <a:t>складався</a:t>
            </a:r>
            <a:r>
              <a:rPr lang="ru-RU" sz="2000" dirty="0" smtClean="0"/>
              <a:t> з </a:t>
            </a:r>
            <a:r>
              <a:rPr lang="ru-RU" sz="2000" dirty="0" err="1" smtClean="0"/>
              <a:t>кількох</a:t>
            </a:r>
            <a:r>
              <a:rPr lang="ru-RU" sz="2000" dirty="0" smtClean="0"/>
              <a:t> сот </a:t>
            </a:r>
            <a:r>
              <a:rPr lang="ru-RU" sz="2000" dirty="0" err="1" smtClean="0"/>
              <a:t>воїнів</a:t>
            </a:r>
            <a:r>
              <a:rPr lang="ru-RU" sz="2000" dirty="0" smtClean="0"/>
              <a:t>, </a:t>
            </a:r>
            <a:r>
              <a:rPr lang="ru-RU" sz="2000" dirty="0" err="1" smtClean="0"/>
              <a:t>беззаперечно</a:t>
            </a:r>
            <a:r>
              <a:rPr lang="ru-RU" sz="2000" dirty="0" smtClean="0"/>
              <a:t> повинующихся вождю клану і конунга-князю. </a:t>
            </a:r>
            <a:r>
              <a:rPr lang="ru-RU" sz="2000" dirty="0" err="1" smtClean="0"/>
              <a:t>Протягом</a:t>
            </a:r>
            <a:r>
              <a:rPr lang="ru-RU" sz="2000" dirty="0" smtClean="0"/>
              <a:t> </a:t>
            </a:r>
            <a:r>
              <a:rPr lang="ru-RU" sz="2000" dirty="0" err="1" smtClean="0"/>
              <a:t>всієї</a:t>
            </a:r>
            <a:r>
              <a:rPr lang="ru-RU" sz="2000" dirty="0" smtClean="0"/>
              <a:t> </a:t>
            </a:r>
            <a:r>
              <a:rPr lang="ru-RU" sz="2000" dirty="0" err="1" smtClean="0"/>
              <a:t>епохи</a:t>
            </a:r>
            <a:r>
              <a:rPr lang="ru-RU" sz="2000" dirty="0" smtClean="0"/>
              <a:t> </a:t>
            </a:r>
            <a:r>
              <a:rPr lang="ru-RU" sz="2000" dirty="0" err="1" smtClean="0"/>
              <a:t>вікінгів</a:t>
            </a:r>
            <a:r>
              <a:rPr lang="ru-RU" sz="2000" dirty="0" smtClean="0"/>
              <a:t> </a:t>
            </a:r>
            <a:r>
              <a:rPr lang="ru-RU" sz="2000" dirty="0" err="1" smtClean="0"/>
              <a:t>ці</a:t>
            </a:r>
            <a:r>
              <a:rPr lang="ru-RU" sz="2000" dirty="0" smtClean="0"/>
              <a:t> загони </a:t>
            </a:r>
            <a:r>
              <a:rPr lang="ru-RU" sz="2000" dirty="0" err="1" smtClean="0"/>
              <a:t>були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виключно</a:t>
            </a:r>
            <a:r>
              <a:rPr lang="ru-RU" sz="2000" dirty="0" smtClean="0"/>
              <a:t> </a:t>
            </a:r>
            <a:r>
              <a:rPr lang="ru-RU" sz="2000" dirty="0" err="1" smtClean="0"/>
              <a:t>добровільними</a:t>
            </a:r>
            <a:r>
              <a:rPr lang="ru-RU" sz="2000" dirty="0" smtClean="0"/>
              <a:t>.. </a:t>
            </a:r>
            <a:r>
              <a:rPr lang="ru-RU" sz="2000" dirty="0" err="1" smtClean="0"/>
              <a:t>Під</a:t>
            </a:r>
            <a:r>
              <a:rPr lang="ru-RU" sz="2000" dirty="0" smtClean="0"/>
              <a:t> час бою один з </a:t>
            </a:r>
            <a:r>
              <a:rPr lang="ru-RU" sz="2000" dirty="0" err="1" smtClean="0"/>
              <a:t>воїнів</a:t>
            </a:r>
            <a:r>
              <a:rPr lang="ru-RU" sz="2000" dirty="0" smtClean="0"/>
              <a:t> </a:t>
            </a:r>
            <a:r>
              <a:rPr lang="ru-RU" sz="2000" dirty="0" err="1" smtClean="0"/>
              <a:t>обов'язково</a:t>
            </a:r>
            <a:r>
              <a:rPr lang="ru-RU" sz="2000" dirty="0" smtClean="0"/>
              <a:t> </a:t>
            </a:r>
            <a:r>
              <a:rPr lang="ru-RU" sz="2000" dirty="0" err="1" smtClean="0"/>
              <a:t>ніс</a:t>
            </a:r>
            <a:r>
              <a:rPr lang="ru-RU" sz="2000" dirty="0" smtClean="0"/>
              <a:t> прапор клану.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 </a:t>
            </a:r>
            <a:r>
              <a:rPr lang="ru-RU" sz="2000" dirty="0" err="1" smtClean="0"/>
              <a:t>вкрай</a:t>
            </a:r>
            <a:r>
              <a:rPr lang="ru-RU" sz="2000" dirty="0" smtClean="0"/>
              <a:t> </a:t>
            </a:r>
            <a:r>
              <a:rPr lang="ru-RU" sz="2000" dirty="0" err="1" smtClean="0"/>
              <a:t>почесним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обов'язком</a:t>
            </a:r>
            <a:r>
              <a:rPr lang="ru-RU" sz="2000" dirty="0" smtClean="0"/>
              <a:t>, а </a:t>
            </a:r>
            <a:r>
              <a:rPr lang="ru-RU" sz="2000" dirty="0" err="1" smtClean="0"/>
              <a:t>прапороносцем</a:t>
            </a:r>
            <a:r>
              <a:rPr lang="ru-RU" sz="2000" dirty="0" smtClean="0"/>
              <a:t> </a:t>
            </a:r>
            <a:r>
              <a:rPr lang="ru-RU" sz="2000" dirty="0" err="1" smtClean="0"/>
              <a:t>міг</a:t>
            </a:r>
            <a:r>
              <a:rPr lang="ru-RU" sz="2000" dirty="0" smtClean="0"/>
              <a:t> стати </a:t>
            </a:r>
            <a:r>
              <a:rPr lang="ru-RU" sz="2000" dirty="0" err="1" smtClean="0"/>
              <a:t>лише</a:t>
            </a:r>
            <a:r>
              <a:rPr lang="ru-RU" sz="2000" dirty="0" smtClean="0"/>
              <a:t> </a:t>
            </a:r>
            <a:r>
              <a:rPr lang="ru-RU" sz="2000" dirty="0" err="1" smtClean="0"/>
              <a:t>обраний</a:t>
            </a:r>
            <a:r>
              <a:rPr lang="ru-RU" sz="2000" dirty="0" smtClean="0"/>
              <a:t> - </a:t>
            </a:r>
            <a:r>
              <a:rPr lang="ru-RU" sz="2000" dirty="0" err="1" smtClean="0"/>
              <a:t>вважалося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прапор </a:t>
            </a:r>
            <a:r>
              <a:rPr lang="ru-RU" sz="2000" dirty="0" err="1" smtClean="0"/>
              <a:t>володіло</a:t>
            </a:r>
            <a:r>
              <a:rPr lang="ru-RU" sz="2000" dirty="0" smtClean="0"/>
              <a:t> </a:t>
            </a:r>
            <a:r>
              <a:rPr lang="ru-RU" sz="2000" dirty="0" err="1" smtClean="0"/>
              <a:t>чудодійною</a:t>
            </a:r>
            <a:r>
              <a:rPr lang="ru-RU" sz="2000" dirty="0" smtClean="0"/>
              <a:t> силою, яка </a:t>
            </a:r>
            <a:r>
              <a:rPr lang="ru-RU" sz="2000" dirty="0" err="1" smtClean="0"/>
              <a:t>допомагає</a:t>
            </a:r>
            <a:r>
              <a:rPr lang="ru-RU" sz="2000" dirty="0" smtClean="0"/>
              <a:t> не </a:t>
            </a:r>
            <a:r>
              <a:rPr lang="ru-RU" sz="2000" dirty="0" err="1" smtClean="0"/>
              <a:t>лише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перемогти</a:t>
            </a:r>
            <a:r>
              <a:rPr lang="ru-RU" sz="2000" dirty="0" smtClean="0"/>
              <a:t> в бою, але і </a:t>
            </a:r>
            <a:r>
              <a:rPr lang="ru-RU" sz="2000" dirty="0" err="1" smtClean="0"/>
              <a:t>залишити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несучого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неушкодженим</a:t>
            </a:r>
            <a:r>
              <a:rPr lang="ru-RU" sz="2000" dirty="0" smtClean="0"/>
              <a:t>. Але коли </a:t>
            </a:r>
            <a:r>
              <a:rPr lang="ru-RU" sz="2000" dirty="0" err="1" smtClean="0"/>
              <a:t>перевага</a:t>
            </a:r>
            <a:r>
              <a:rPr lang="ru-RU" sz="2000" dirty="0" smtClean="0"/>
              <a:t> противника ставало </a:t>
            </a:r>
            <a:r>
              <a:rPr lang="ru-RU" sz="2000" dirty="0" err="1" smtClean="0"/>
              <a:t>очевидним</a:t>
            </a:r>
            <a:r>
              <a:rPr lang="ru-RU" sz="2000" dirty="0" smtClean="0"/>
              <a:t>, </a:t>
            </a:r>
            <a:r>
              <a:rPr lang="ru-RU" sz="2000" dirty="0" err="1" smtClean="0"/>
              <a:t>основним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завданням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воїнів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 </a:t>
            </a:r>
            <a:r>
              <a:rPr lang="ru-RU" sz="2000" dirty="0" err="1" smtClean="0"/>
              <a:t>збереження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життя</a:t>
            </a:r>
            <a:r>
              <a:rPr lang="ru-RU" sz="2000" dirty="0" smtClean="0"/>
              <a:t> </a:t>
            </a:r>
            <a:r>
              <a:rPr lang="ru-RU" sz="2000" dirty="0" err="1" smtClean="0"/>
              <a:t>свого</a:t>
            </a:r>
            <a:r>
              <a:rPr lang="ru-RU" sz="2000" dirty="0" smtClean="0"/>
              <a:t> конунга. Для </a:t>
            </a:r>
            <a:r>
              <a:rPr lang="ru-RU" sz="2000" dirty="0" err="1" smtClean="0"/>
              <a:t>цього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вікінги</a:t>
            </a:r>
            <a:r>
              <a:rPr lang="ru-RU" sz="2000" dirty="0" smtClean="0"/>
              <a:t> </a:t>
            </a:r>
            <a:r>
              <a:rPr lang="ru-RU" sz="2000" dirty="0" err="1" smtClean="0"/>
              <a:t>оточували</a:t>
            </a:r>
            <a:r>
              <a:rPr lang="ru-RU" sz="2000" dirty="0" smtClean="0"/>
              <a:t>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кільцем</a:t>
            </a:r>
            <a:r>
              <a:rPr lang="ru-RU" sz="2000" dirty="0" smtClean="0"/>
              <a:t> і </a:t>
            </a:r>
            <a:r>
              <a:rPr lang="ru-RU" sz="2000" dirty="0" err="1" smtClean="0"/>
              <a:t>затуляли</a:t>
            </a:r>
            <a:r>
              <a:rPr lang="ru-RU" sz="2000" dirty="0" smtClean="0"/>
              <a:t> щитами.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ж конунг все-таки гинув, вони </a:t>
            </a:r>
            <a:r>
              <a:rPr lang="ru-RU" sz="2000" dirty="0" err="1" smtClean="0"/>
              <a:t>боролися</a:t>
            </a:r>
            <a:r>
              <a:rPr lang="ru-RU" sz="2000" dirty="0" smtClean="0"/>
              <a:t> до </a:t>
            </a:r>
            <a:r>
              <a:rPr lang="ru-RU" sz="2000" dirty="0" err="1" smtClean="0"/>
              <a:t>останньої</a:t>
            </a:r>
            <a:r>
              <a:rPr lang="ru-RU" sz="2000" dirty="0" smtClean="0"/>
              <a:t> </a:t>
            </a:r>
            <a:r>
              <a:rPr lang="ru-RU" sz="2000" dirty="0" err="1" smtClean="0"/>
              <a:t>краплі</a:t>
            </a:r>
            <a:r>
              <a:rPr lang="ru-RU" sz="2000" dirty="0" smtClean="0"/>
              <a:t> </a:t>
            </a:r>
            <a:r>
              <a:rPr lang="ru-RU" sz="2000" dirty="0" err="1" smtClean="0"/>
              <a:t>крові</a:t>
            </a:r>
            <a:r>
              <a:rPr lang="ru-RU" sz="2000" dirty="0" smtClean="0"/>
              <a:t> </a:t>
            </a:r>
            <a:r>
              <a:rPr lang="ru-RU" sz="2000" dirty="0" err="1" smtClean="0"/>
              <a:t>поряд</a:t>
            </a:r>
            <a:r>
              <a:rPr lang="ru-RU" sz="2000" dirty="0" smtClean="0"/>
              <a:t> з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тілом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258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52081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68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3240360" cy="630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8680"/>
            <a:ext cx="4060233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54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0"/>
            <a:ext cx="5141277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13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6856"/>
            <a:ext cx="4995930" cy="6604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48880"/>
            <a:ext cx="236476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94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735160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433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5893578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82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642938"/>
            <a:ext cx="7772400" cy="5429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Причини </a:t>
            </a:r>
            <a:r>
              <a:rPr lang="ru-RU" sz="3600" kern="1200" dirty="0" err="1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завойовних</a:t>
            </a:r>
            <a: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 </a:t>
            </a:r>
            <a:r>
              <a:rPr lang="ru-RU" sz="3600" kern="1200" dirty="0" err="1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походів</a:t>
            </a:r>
            <a: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 </a:t>
            </a:r>
            <a:r>
              <a:rPr lang="ru-RU" sz="3600" kern="1200" dirty="0" err="1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норманів</a:t>
            </a:r>
            <a: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/>
            </a:r>
            <a:b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</a:b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1)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Суворий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клімат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недостатня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кількість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родючих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земель.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2)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Військова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здобич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-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додаткове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джерело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коштів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для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існування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3)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Міжусобні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війни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між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родами.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Переможені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відправлялися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у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вигнання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endParaRPr lang="ru-RU" sz="24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80975" y="1400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180975" algn="l"/>
                <a:tab pos="215900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59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305544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54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31" y="404664"/>
            <a:ext cx="793903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24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008"/>
            <a:ext cx="5119494" cy="6825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02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2656"/>
            <a:ext cx="9146719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36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7566451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002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285875"/>
            <a:ext cx="7750050" cy="5179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1000125" y="428625"/>
            <a:ext cx="7072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200">
                <a:solidFill>
                  <a:srgbClr val="0070C0"/>
                </a:solidFill>
                <a:latin typeface="Arial Black" pitchFamily="34" charset="0"/>
              </a:rPr>
              <a:t>Походи вікінгів</a:t>
            </a:r>
            <a:endParaRPr lang="ru-RU" sz="320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40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764704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/>
              <a:t>Так було в 793 році на "святому" острові </a:t>
            </a:r>
            <a:r>
              <a:rPr lang="uk-UA" sz="2800" dirty="0" err="1" smtClean="0"/>
              <a:t>Ліндісфарн</a:t>
            </a:r>
            <a:r>
              <a:rPr lang="uk-UA" sz="2800" dirty="0" smtClean="0"/>
              <a:t> біля східного узбережжя Шотландії, де вікінги розграбували і розорили монастир, який вважався одним з найбільших центрів віри і місцем паломництва. Така ж доля спіткала незабаром ще кілька знаменитих монастирів. Накинувши свої кораблі церковним добром, пірати йшли у відкрите море, де їм була не страшна ніяка погоня. Так само, як і прокляття всього християнського світу.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1935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4791075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86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5846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/>
              <a:t>Через чверть століття вікінги зібрали великі сили для нападу на Європу. Ні розрізнені острівні королівства, ні ослабіла на той час </a:t>
            </a:r>
            <a:r>
              <a:rPr lang="uk-UA" sz="2400" dirty="0" err="1" smtClean="0"/>
              <a:t>франкская</a:t>
            </a:r>
            <a:r>
              <a:rPr lang="uk-UA" sz="2400" dirty="0" smtClean="0"/>
              <a:t> імперія Карла Великого не могли надати їм серйозного опору. У 836 році вони вперше розорили Лондон. Потім шість сотень бойових кораблів обклали Гамбург, потерпілий так сильно, що єпископату довелося перебратися в Бремен. </a:t>
            </a:r>
            <a:r>
              <a:rPr lang="uk-UA" sz="2400" dirty="0" err="1" smtClean="0"/>
              <a:t>Кентербері</a:t>
            </a:r>
            <a:r>
              <a:rPr lang="uk-UA" sz="2400" dirty="0" smtClean="0"/>
              <a:t>, вдруге Лондон, Кельн, Бонн - всі ці європейські міста були змушені ділитися своїми багатствами з вікінгами.</a:t>
            </a:r>
            <a:br>
              <a:rPr lang="uk-UA" sz="2400" dirty="0" smtClean="0"/>
            </a:br>
            <a:r>
              <a:rPr lang="uk-UA" sz="2400" dirty="0" smtClean="0"/>
              <a:t>Восени 866 року суду з двадцятьма тисячами воїнів пристали до берегів Британії. На землях Шотландії вікінги-датчани заснували свою державу </a:t>
            </a:r>
            <a:r>
              <a:rPr lang="uk-UA" sz="2400" dirty="0" err="1" smtClean="0"/>
              <a:t>Денло</a:t>
            </a:r>
            <a:r>
              <a:rPr lang="uk-UA" sz="2400" dirty="0" smtClean="0"/>
              <a:t> (у перекладі - Смуга датського права). І лише через 12 років англосакси повернули собі свободу.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9184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8296"/>
            <a:ext cx="5083939" cy="672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71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571625"/>
            <a:ext cx="724693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1071563" y="785813"/>
            <a:ext cx="7072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600">
                <a:solidFill>
                  <a:srgbClr val="0070C0"/>
                </a:solidFill>
                <a:latin typeface="Arial Black" pitchFamily="34" charset="0"/>
              </a:rPr>
              <a:t>Житло вікінгів</a:t>
            </a:r>
            <a:endParaRPr lang="ru-RU" sz="360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59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548680"/>
            <a:ext cx="8111745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85994" y="5949280"/>
            <a:ext cx="4430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«Похорони </a:t>
            </a:r>
            <a:r>
              <a:rPr lang="ru-RU" dirty="0" err="1" smtClean="0"/>
              <a:t>вікінга</a:t>
            </a:r>
            <a:r>
              <a:rPr lang="ru-RU" dirty="0" smtClean="0"/>
              <a:t>». Художник </a:t>
            </a:r>
            <a:r>
              <a:rPr lang="ru-RU" dirty="0" err="1" smtClean="0"/>
              <a:t>Френк</a:t>
            </a:r>
            <a:r>
              <a:rPr lang="ru-RU" dirty="0" smtClean="0"/>
              <a:t> </a:t>
            </a:r>
            <a:r>
              <a:rPr lang="ru-RU" dirty="0" err="1" smtClean="0"/>
              <a:t>Діксі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802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6768"/>
            <a:ext cx="5136761" cy="6841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00192" y="5373216"/>
            <a:ext cx="2376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Рунний</a:t>
            </a:r>
            <a:r>
              <a:rPr lang="ru-RU" b="1" dirty="0" smtClean="0"/>
              <a:t> </a:t>
            </a:r>
            <a:r>
              <a:rPr lang="ru-RU" b="1" dirty="0" err="1" smtClean="0"/>
              <a:t>камінь</a:t>
            </a:r>
            <a:r>
              <a:rPr lang="ru-RU" b="1" dirty="0" smtClean="0"/>
              <a:t> на </a:t>
            </a:r>
            <a:r>
              <a:rPr lang="ru-RU" b="1" dirty="0" err="1" smtClean="0"/>
              <a:t>згадку</a:t>
            </a:r>
            <a:r>
              <a:rPr lang="ru-RU" b="1" dirty="0" smtClean="0"/>
              <a:t> про </a:t>
            </a:r>
            <a:r>
              <a:rPr lang="ru-RU" b="1" dirty="0" err="1" smtClean="0"/>
              <a:t>вікінга</a:t>
            </a:r>
            <a:r>
              <a:rPr lang="ru-RU" b="1" dirty="0" smtClean="0"/>
              <a:t>, 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поліг</a:t>
            </a:r>
            <a:r>
              <a:rPr lang="ru-RU" b="1" dirty="0" smtClean="0"/>
              <a:t> «на </a:t>
            </a:r>
            <a:r>
              <a:rPr lang="ru-RU" b="1" dirty="0" err="1" smtClean="0"/>
              <a:t>сході</a:t>
            </a:r>
            <a:r>
              <a:rPr lang="ru-RU" b="1" dirty="0" smtClean="0"/>
              <a:t> в Гардах»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7439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214313"/>
            <a:ext cx="7958138" cy="6429375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ru-RU" sz="2400" b="1" kern="1200" dirty="0" err="1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Тестові</a:t>
            </a:r>
            <a:r>
              <a:rPr lang="ru-RU" sz="24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завдання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Перші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напади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вікінгів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на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Західну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Європу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відносяться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до: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</a:t>
            </a:r>
            <a:r>
              <a:rPr lang="en-US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VII 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ст.;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</a:t>
            </a:r>
            <a:r>
              <a:rPr lang="en-US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V III 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ст.;	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 </a:t>
            </a:r>
            <a:r>
              <a:rPr lang="en-US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IX 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ст.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2.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Рухаючись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річками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Лопать,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Дніпро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«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північні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люди» досягали Чорного моря, а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звідти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потрапляли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до Константинополя. Цей шлях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називався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 «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варяг у греки»;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 «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варяг у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ромеї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»;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 «Великий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шовковий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шлях».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3.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Норманів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які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розбишакували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у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Західній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Європі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називали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скандинавами;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 варягами;	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 </a:t>
            </a:r>
            <a:r>
              <a:rPr lang="ru-RU" sz="24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вікінгами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endParaRPr lang="ru-RU" sz="2400" b="1" kern="1200" dirty="0">
              <a:solidFill>
                <a:schemeClr val="bg1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9263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0" y="428625"/>
            <a:ext cx="8029575" cy="6072188"/>
          </a:xfrm>
        </p:spPr>
        <p:txBody>
          <a:bodyPr/>
          <a:lstStyle/>
          <a:p>
            <a:pPr algn="l">
              <a:defRPr/>
            </a:pPr>
            <a:r>
              <a:rPr lang="ru-RU" sz="28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4.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На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Русі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«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північних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людей»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називали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норманами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;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вікінгами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;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 варягами.	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5.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Тором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називають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час, коли тане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сніг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;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 бога грому;	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місто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засноване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конунгом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Еріком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Рудим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6.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Норни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-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це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а) три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богині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що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плетуть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нитку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долі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;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б) три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грізні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скелі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поблизу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узбережжя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Скандинавії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;</a:t>
            </a:r>
            <a:b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в)три </a:t>
            </a:r>
            <a:r>
              <a:rPr lang="ru-RU" sz="28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велети</a:t>
            </a:r>
            <a:r>
              <a:rPr lang="ru-RU" sz="28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endParaRPr lang="ru-RU" sz="2400" b="1" kern="1200" dirty="0">
              <a:solidFill>
                <a:schemeClr val="bg1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7009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3857625" y="928688"/>
            <a:ext cx="5286375" cy="5500687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ru-RU" sz="3600" kern="1200" dirty="0" err="1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Домашнє</a:t>
            </a:r>
            <a:r>
              <a:rPr lang="ru-RU" sz="3600" kern="1200" dirty="0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 </a:t>
            </a:r>
            <a:r>
              <a:rPr lang="ru-RU" sz="3600" kern="1200" dirty="0" err="1">
                <a:solidFill>
                  <a:srgbClr val="0070C0"/>
                </a:solidFill>
                <a:latin typeface="Arial Black" pitchFamily="34" charset="0"/>
                <a:ea typeface="+mj-ea"/>
                <a:cs typeface="+mj-cs"/>
              </a:rPr>
              <a:t>завдання</a:t>
            </a: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Опрацювати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відповідний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параграф.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2.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Намалювати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карту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світу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вікінгів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3.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Намалювати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вікінгів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та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їхні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кораблі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4.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Скласти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питання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для «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історичного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200" b="1" kern="1200" dirty="0" err="1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фехтування</a:t>
            </a:r>
            <a: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».</a:t>
            </a:r>
            <a:br>
              <a:rPr lang="ru-RU" sz="3200" b="1" kern="1200" dirty="0">
                <a:solidFill>
                  <a:schemeClr val="bg1">
                    <a:lumMod val="1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kern="1200" dirty="0">
                <a:latin typeface="+mj-lt"/>
                <a:ea typeface="+mj-ea"/>
                <a:cs typeface="+mj-cs"/>
              </a:rPr>
              <a:t/>
            </a:r>
            <a:br>
              <a:rPr lang="ru-RU" sz="2400" kern="1200" dirty="0">
                <a:latin typeface="+mj-lt"/>
                <a:ea typeface="+mj-ea"/>
                <a:cs typeface="+mj-cs"/>
              </a:rPr>
            </a:br>
            <a:endParaRPr lang="ru-RU" sz="2400" kern="12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6634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1363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Автор: Кодола Валентина Іванівна</a:t>
            </a:r>
            <a:endParaRPr lang="ru-RU" dirty="0"/>
          </a:p>
          <a:p>
            <a:r>
              <a:rPr lang="uk-UA" dirty="0"/>
              <a:t>Шендерівський НВК </a:t>
            </a:r>
            <a:endParaRPr lang="ru-RU" dirty="0"/>
          </a:p>
          <a:p>
            <a:r>
              <a:rPr lang="uk-UA" dirty="0"/>
              <a:t>К-Шевченківський р-н</a:t>
            </a:r>
            <a:endParaRPr lang="ru-RU" dirty="0"/>
          </a:p>
          <a:p>
            <a:r>
              <a:rPr lang="uk-UA" dirty="0"/>
              <a:t>Черкаська обл.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uk-UA" dirty="0"/>
              <a:t>Якщо у Вас виникне бажання подякувати автору презентації і адміністратору сайту, зробіть перехід по будь-якій рекламі</a:t>
            </a:r>
            <a:endParaRPr lang="ru-RU" dirty="0"/>
          </a:p>
          <a:p>
            <a:r>
              <a:rPr lang="uk-UA" dirty="0"/>
              <a:t>Адміністратор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21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65SlideId25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15134449SlideId25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629SlideId25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60SlideId25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651SlideId26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633SlideId26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715SlideId2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721SlideId26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830154727SlideId26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221</TotalTime>
  <Words>381</Words>
  <Application>Microsoft Office PowerPoint</Application>
  <PresentationFormat>Экран (4:3)</PresentationFormat>
  <Paragraphs>20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Солнцестояние</vt:lpstr>
      <vt:lpstr>СКАНДИНАВІЯ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Причини завойовних походів норманів  1) Суворий клімат, недостатня кількість родючих земель.  2) Військова здобич - додаткове джерело коштів для існування.  3) Міжусобні війни між родами. Переможені відправлялися у вигнання.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Тестові завдання 1. Перші напади вікінгів на Західну Європу відносяться до: а) VII ст.; б)V III ст.;  в) IX ст. 2. Рухаючись річками Лопать, Дніпро, «північні люди» досягали Чорного моря, а звідти потрапляли до Константинополя. Цей шлях називався: а)  «з варяг у греки»; б) «з варяг у ромеї»; в) «Великий шовковий шлях». 3. Норманів, які розбишакували у Західній Європі, називали: а) скандинавами; б) варягами;  в) вікінгами. </vt:lpstr>
      <vt:lpstr>4. На Русі «північних людей» називали: а) норманами; б) вікінгами; в) варягами.  5. Тором називають: а) час, коли тане сніг; б) бога грому;  в) місто, засноване конунгом Еріком Рудим. 6. Норни - це: а) три богині, що плетуть нитку долі; б) три грізні скелі поблизу узбережжя Скандинавії; в)три велети. </vt:lpstr>
      <vt:lpstr>Домашнє завдання 1. Опрацювати відповідний параграф. 2. Намалювати карту світу вікінгів. 3. Намалювати вікінгів та їхні кораблі. 4. Скласти питання для «історичного фехтування».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СКАНДИНАВІЯ</dc:title>
  <dc:creator>Admin</dc:creator>
  <cp:lastModifiedBy>User</cp:lastModifiedBy>
  <cp:revision>10</cp:revision>
  <dcterms:created xsi:type="dcterms:W3CDTF">2012-01-19T17:25:34Z</dcterms:created>
  <dcterms:modified xsi:type="dcterms:W3CDTF">2018-02-15T15:34:07Z</dcterms:modified>
</cp:coreProperties>
</file>