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6" r:id="rId5"/>
    <p:sldId id="265" r:id="rId6"/>
    <p:sldId id="258" r:id="rId7"/>
    <p:sldId id="257" r:id="rId8"/>
    <p:sldId id="262" r:id="rId9"/>
    <p:sldId id="267" r:id="rId10"/>
    <p:sldId id="268" r:id="rId11"/>
    <p:sldId id="269" r:id="rId12"/>
    <p:sldId id="270" r:id="rId13"/>
    <p:sldId id="261" r:id="rId14"/>
    <p:sldId id="259" r:id="rId15"/>
    <p:sldId id="271" r:id="rId16"/>
    <p:sldId id="272" r:id="rId17"/>
    <p:sldId id="260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2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grpSp>
        <p:nvGrpSpPr>
          <p:cNvPr id="6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D812F05-A9F4-4AE6-8AF8-B295B51B082B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343E6BB-9AD9-479D-B661-685F52116C9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%D0%9A%D0%B0%D1%80%D0%BA%D0%B0%D1%81%D1%81%D0%BE%D0%BD%D0%BD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2;&#1086;&#1080;%20&#1076;&#1086;&#1082;&#1091;&#1084;&#1077;&#1085;&#1090;&#1099;\&#1044;&#1086;%20&#1091;&#1088;&#1086;&#1082;&#1110;&#1074;%20&#1110;&#1089;&#1090;&#1086;&#1088;&#1110;&#1111;%207%20&#1082;&#1083;\&#1042;&#1089;&#1077;&#1089;&#1074;&#1110;&#1090;&#1085;&#1103;%20&#1110;&#1089;&#1090;&#1086;&#1088;&#1110;&#1103;\&#1089;&#1088;&#1077;&#1076;&#1085;&#1075;&#1086;&#1088;&#1086;&#1076;.wmv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928934"/>
            <a:ext cx="7460625" cy="1731982"/>
          </a:xfrm>
        </p:spPr>
        <p:txBody>
          <a:bodyPr/>
          <a:lstStyle/>
          <a:p>
            <a:r>
              <a:rPr lang="uk-UA" sz="8800" dirty="0" smtClean="0"/>
              <a:t>Середньовічне місто</a:t>
            </a:r>
            <a:endParaRPr lang="ru-RU" sz="8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500063"/>
            <a:ext cx="7858125" cy="1714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>
                <a:solidFill>
                  <a:srgbClr val="002060"/>
                </a:solidFill>
                <a:latin typeface="Arial Black" pitchFamily="34" charset="0"/>
              </a:rPr>
              <a:t>X-XIII ст. - час розквіту європейського Середньовіччя.</a:t>
            </a:r>
            <a:br>
              <a:rPr lang="ru-RU" sz="280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sz="2800">
                <a:solidFill>
                  <a:srgbClr val="002060"/>
                </a:solidFill>
                <a:latin typeface="Arial Black" pitchFamily="34" charset="0"/>
              </a:rPr>
              <a:t> У цей час в Європі знову починають виникати міста.</a:t>
            </a:r>
            <a:r>
              <a:rPr lang="ru-RU" sz="2400"/>
              <a:t/>
            </a:r>
            <a:br>
              <a:rPr lang="ru-RU" sz="2400"/>
            </a:br>
            <a:endParaRPr lang="ru-RU" sz="2400"/>
          </a:p>
        </p:txBody>
      </p:sp>
      <p:pic>
        <p:nvPicPr>
          <p:cNvPr id="10243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143125"/>
            <a:ext cx="6929437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00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900113" y="500063"/>
            <a:ext cx="8243887" cy="6072187"/>
          </a:xfrm>
        </p:spPr>
        <p:txBody>
          <a:bodyPr rtlCol="0">
            <a:normAutofit fontScale="90000"/>
          </a:bodyPr>
          <a:lstStyle/>
          <a:p>
            <a:pPr algn="l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Причини  </a:t>
            </a:r>
            <a:r>
              <a:rPr lang="ru-RU" sz="3200" dirty="0" err="1">
                <a:solidFill>
                  <a:srgbClr val="C00000"/>
                </a:solidFill>
                <a:latin typeface="Arial Black" pitchFamily="34" charset="0"/>
              </a:rPr>
              <a:t>виникнення</a:t>
            </a: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sz="3200" dirty="0" err="1">
                <a:solidFill>
                  <a:srgbClr val="C00000"/>
                </a:solidFill>
                <a:latin typeface="Arial Black" pitchFamily="34" charset="0"/>
              </a:rPr>
              <a:t>міст</a:t>
            </a: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:</a:t>
            </a:r>
            <a:br>
              <a:rPr lang="ru-RU" sz="3200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1)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Збільшилася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кількість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населення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.</a:t>
            </a:r>
            <a:br>
              <a:rPr lang="ru-RU" sz="32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2)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Вдосконалювалися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знаряддя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.</a:t>
            </a:r>
            <a:br>
              <a:rPr lang="ru-RU" sz="32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3)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Вдосконалювалися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методи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обробки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землі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.</a:t>
            </a:r>
            <a:br>
              <a:rPr lang="ru-RU" sz="32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4)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Збільшився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врожай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з’явилися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надлишки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.</a:t>
            </a:r>
            <a:br>
              <a:rPr lang="ru-RU" sz="32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5)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Феодали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та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заможне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населення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зацікавлені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в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</a:rPr>
              <a:t>якісних</a:t>
            </a:r>
            <a:r>
              <a:rPr lang="ru-RU" sz="3200" b="1" dirty="0">
                <a:solidFill>
                  <a:schemeClr val="bg1">
                    <a:lumMod val="10000"/>
                  </a:schemeClr>
                </a:solidFill>
              </a:rPr>
              <a:t> товарах.</a:t>
            </a:r>
            <a:br>
              <a:rPr lang="ru-RU" sz="3200" b="1" dirty="0">
                <a:solidFill>
                  <a:schemeClr val="bg1">
                    <a:lumMod val="10000"/>
                  </a:schemeClr>
                </a:solidFill>
              </a:rPr>
            </a:br>
            <a:endParaRPr lang="ru-RU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33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" descr="C:\Documents and Settings\zhenya\Рабочий стол\History-pril-kom03-vs7kl-31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000125"/>
            <a:ext cx="8783637" cy="43576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16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500063"/>
            <a:ext cx="7858125" cy="1714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>
                <a:solidFill>
                  <a:srgbClr val="002060"/>
                </a:solidFill>
                <a:latin typeface="Arial Black" pitchFamily="34" charset="0"/>
              </a:rPr>
              <a:t>X-XIII ст. - час розквіту європейського Середньовіччя.</a:t>
            </a:r>
            <a:br>
              <a:rPr lang="ru-RU" sz="280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sz="2800">
                <a:solidFill>
                  <a:srgbClr val="002060"/>
                </a:solidFill>
                <a:latin typeface="Arial Black" pitchFamily="34" charset="0"/>
              </a:rPr>
              <a:t> У цей час в Європі знову починають виникати міста.</a:t>
            </a:r>
            <a:r>
              <a:rPr lang="ru-RU" sz="2400"/>
              <a:t/>
            </a:r>
            <a:br>
              <a:rPr lang="ru-RU" sz="2400"/>
            </a:br>
            <a:endParaRPr lang="ru-RU" sz="2400"/>
          </a:p>
        </p:txBody>
      </p:sp>
      <p:pic>
        <p:nvPicPr>
          <p:cNvPr id="10243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143125"/>
            <a:ext cx="6929437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2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887894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00298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Фортечні</a:t>
            </a:r>
            <a:r>
              <a:rPr lang="ru-RU" dirty="0" smtClean="0"/>
              <a:t> </a:t>
            </a:r>
            <a:r>
              <a:rPr lang="ru-RU" dirty="0" err="1" smtClean="0"/>
              <a:t>мури</a:t>
            </a:r>
            <a:r>
              <a:rPr lang="ru-RU" dirty="0" smtClean="0"/>
              <a:t> </a:t>
            </a:r>
            <a:r>
              <a:rPr lang="ru-RU" dirty="0" err="1" smtClean="0"/>
              <a:t>середньовічного</a:t>
            </a:r>
            <a:r>
              <a:rPr lang="ru-RU" dirty="0" smtClean="0"/>
              <a:t> </a:t>
            </a:r>
            <a:r>
              <a:rPr lang="ru-RU" dirty="0" err="1" smtClean="0"/>
              <a:t>міста</a:t>
            </a:r>
            <a:r>
              <a:rPr lang="ru-RU" dirty="0" smtClean="0"/>
              <a:t> </a:t>
            </a:r>
            <a:r>
              <a:rPr lang="ru-RU" dirty="0" err="1" smtClean="0">
                <a:hlinkClick r:id="rId3" tooltip="Каркассонн"/>
              </a:rPr>
              <a:t>Каркассонн</a:t>
            </a:r>
            <a:r>
              <a:rPr lang="ru-RU" dirty="0" smtClean="0"/>
              <a:t>, </a:t>
            </a:r>
            <a:r>
              <a:rPr lang="ru-RU" dirty="0" err="1" smtClean="0"/>
              <a:t>Франція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86807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71736" y="6488668"/>
            <a:ext cx="4006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Середньовічне</a:t>
            </a:r>
            <a:r>
              <a:rPr lang="ru-RU" dirty="0" smtClean="0"/>
              <a:t> </a:t>
            </a:r>
            <a:r>
              <a:rPr lang="ru-RU" dirty="0" err="1" smtClean="0"/>
              <a:t>розпланування</a:t>
            </a:r>
            <a:r>
              <a:rPr lang="ru-RU" dirty="0" smtClean="0"/>
              <a:t> </a:t>
            </a:r>
            <a:r>
              <a:rPr lang="ru-RU" dirty="0" err="1" smtClean="0"/>
              <a:t>Венеції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реднгород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214289"/>
            <a:ext cx="8501122" cy="63758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25438"/>
            <a:ext cx="7704137" cy="615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930" y="329998"/>
            <a:ext cx="3432175" cy="6461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172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3286125" y="2071688"/>
            <a:ext cx="5857875" cy="44291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</a:rPr>
              <a:t>1) 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Де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виникло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місто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Брюгге?</a:t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2)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Чому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виникло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це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місто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?</a:t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3)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Про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що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говорить той факт,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що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в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місті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будувалися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заїжджі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двори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та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готелі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?</a:t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4)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Чому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міста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утворюються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біля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стін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замків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і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фортець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біля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мостів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або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поблизу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1">
                    <a:lumMod val="10000"/>
                  </a:schemeClr>
                </a:solidFill>
              </a:rPr>
              <a:t>монастирів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</a:rPr>
              <a:t>? 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43313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214313" y="300037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7030A0"/>
                </a:solidFill>
                <a:latin typeface="Arial Black" pitchFamily="34" charset="0"/>
              </a:rPr>
              <a:t>м. Брюгге ІХ ст.</a:t>
            </a:r>
            <a:endParaRPr lang="ru-RU" sz="240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92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723265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5643563" y="160338"/>
            <a:ext cx="3500437" cy="95408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uk-UA" sz="2800" dirty="0" smtClean="0">
                <a:solidFill>
                  <a:srgbClr val="7030A0"/>
                </a:solidFill>
                <a:latin typeface="Arial Black" pitchFamily="34" charset="0"/>
              </a:rPr>
              <a:t>Середньовічне місто</a:t>
            </a:r>
            <a:endParaRPr lang="ru-RU" sz="2800" dirty="0" smtClean="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8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25438"/>
            <a:ext cx="7921625" cy="626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16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2643182"/>
            <a:ext cx="8143932" cy="1054250"/>
          </a:xfrm>
        </p:spPr>
        <p:txBody>
          <a:bodyPr/>
          <a:lstStyle/>
          <a:p>
            <a:r>
              <a:rPr lang="uk-UA" sz="8000" b="1" dirty="0" smtClean="0"/>
              <a:t>Прокоментувати    ілюстрацію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566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643306" y="6286520"/>
            <a:ext cx="319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/>
              <a:t>Середньовічна</a:t>
            </a:r>
            <a:r>
              <a:rPr lang="ru-RU" b="1" dirty="0" smtClean="0"/>
              <a:t> </a:t>
            </a:r>
            <a:r>
              <a:rPr lang="ru-RU" b="1" dirty="0" err="1" smtClean="0"/>
              <a:t>площа</a:t>
            </a:r>
            <a:r>
              <a:rPr lang="ru-RU" b="1" dirty="0" smtClean="0"/>
              <a:t> </a:t>
            </a:r>
            <a:r>
              <a:rPr lang="ru-RU" b="1" dirty="0" err="1" smtClean="0"/>
              <a:t>Ринок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928688"/>
            <a:ext cx="4710112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214313"/>
            <a:ext cx="4786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7030A0"/>
                </a:solidFill>
                <a:latin typeface="Arial Black" pitchFamily="34" charset="0"/>
              </a:rPr>
              <a:t>Бургомістр з донькою</a:t>
            </a:r>
            <a:endParaRPr lang="ru-RU" sz="280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70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857250"/>
            <a:ext cx="7772400" cy="5357813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3600" b="1">
                <a:solidFill>
                  <a:srgbClr val="7030A0"/>
                </a:solidFill>
              </a:rPr>
              <a:t>Жителів міст Німеччини називали бюргерами, у Франції - буржуа, в Італії - пополанами. </a:t>
            </a:r>
            <a:br>
              <a:rPr lang="ru-RU" sz="3600" b="1">
                <a:solidFill>
                  <a:srgbClr val="7030A0"/>
                </a:solidFill>
              </a:rPr>
            </a:br>
            <a:r>
              <a:rPr lang="ru-RU" sz="3600" b="1">
                <a:solidFill>
                  <a:srgbClr val="7030A0"/>
                </a:solidFill>
              </a:rPr>
              <a:t>Заможні городяни складали патриціат, бідні відносилися до плебсу.</a:t>
            </a:r>
            <a:r>
              <a:rPr lang="ru-RU" sz="3200" b="1">
                <a:solidFill>
                  <a:srgbClr val="7030A0"/>
                </a:solidFill>
              </a:rPr>
              <a:t/>
            </a:r>
            <a:br>
              <a:rPr lang="ru-RU" sz="3200" b="1">
                <a:solidFill>
                  <a:srgbClr val="7030A0"/>
                </a:solidFill>
              </a:rPr>
            </a:br>
            <a:endParaRPr lang="ru-RU" sz="3200" b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59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9404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00364" y="6215082"/>
            <a:ext cx="3670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Магдебург. </a:t>
            </a:r>
            <a:r>
              <a:rPr lang="ru-RU" dirty="0" err="1" smtClean="0"/>
              <a:t>Середньовічна</a:t>
            </a:r>
            <a:r>
              <a:rPr lang="ru-RU" dirty="0" smtClean="0"/>
              <a:t> </a:t>
            </a:r>
            <a:r>
              <a:rPr lang="ru-RU" dirty="0" err="1" smtClean="0"/>
              <a:t>забудова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Автор: </a:t>
            </a:r>
            <a:r>
              <a:rPr lang="ru-RU" dirty="0" err="1"/>
              <a:t>Кодола</a:t>
            </a:r>
            <a:r>
              <a:rPr lang="ru-RU" dirty="0"/>
              <a:t> Валентина </a:t>
            </a:r>
            <a:r>
              <a:rPr lang="ru-RU" dirty="0" err="1"/>
              <a:t>Іванівна</a:t>
            </a:r>
            <a:endParaRPr lang="ru-RU" dirty="0"/>
          </a:p>
          <a:p>
            <a:r>
              <a:rPr lang="ru-RU" dirty="0" err="1"/>
              <a:t>Шендерівський</a:t>
            </a:r>
            <a:r>
              <a:rPr lang="ru-RU" dirty="0"/>
              <a:t> НВК </a:t>
            </a:r>
          </a:p>
          <a:p>
            <a:r>
              <a:rPr lang="ru-RU" dirty="0"/>
              <a:t>К-</a:t>
            </a:r>
            <a:r>
              <a:rPr lang="ru-RU" dirty="0" err="1"/>
              <a:t>Шевченківський</a:t>
            </a:r>
            <a:r>
              <a:rPr lang="ru-RU" dirty="0"/>
              <a:t> р-н</a:t>
            </a:r>
          </a:p>
          <a:p>
            <a:r>
              <a:rPr lang="ru-RU" dirty="0" err="1"/>
              <a:t>Черкаська</a:t>
            </a:r>
            <a:r>
              <a:rPr lang="ru-RU" dirty="0"/>
              <a:t> обл.</a:t>
            </a:r>
          </a:p>
          <a:p>
            <a:endParaRPr lang="ru-RU" dirty="0"/>
          </a:p>
          <a:p>
            <a:r>
              <a:rPr lang="ru-RU" dirty="0" err="1"/>
              <a:t>Якщо</a:t>
            </a:r>
            <a:r>
              <a:rPr lang="ru-RU" dirty="0"/>
              <a:t> у Вас </a:t>
            </a:r>
            <a:r>
              <a:rPr lang="ru-RU" dirty="0" err="1"/>
              <a:t>виникне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 </a:t>
            </a:r>
            <a:r>
              <a:rPr lang="ru-RU" dirty="0" err="1"/>
              <a:t>подякувати</a:t>
            </a:r>
            <a:r>
              <a:rPr lang="ru-RU" dirty="0"/>
              <a:t> автору </a:t>
            </a:r>
            <a:r>
              <a:rPr lang="ru-RU" dirty="0" err="1"/>
              <a:t>презентації</a:t>
            </a:r>
            <a:r>
              <a:rPr lang="ru-RU" dirty="0"/>
              <a:t> і </a:t>
            </a:r>
            <a:r>
              <a:rPr lang="ru-RU" dirty="0" err="1"/>
              <a:t>адміністратору</a:t>
            </a:r>
            <a:r>
              <a:rPr lang="ru-RU" dirty="0"/>
              <a:t> сайту, </a:t>
            </a:r>
            <a:r>
              <a:rPr lang="ru-RU" dirty="0" err="1"/>
              <a:t>зробіть</a:t>
            </a:r>
            <a:r>
              <a:rPr lang="ru-RU" dirty="0"/>
              <a:t> </a:t>
            </a:r>
            <a:r>
              <a:rPr lang="ru-RU" dirty="0" err="1"/>
              <a:t>перехід</a:t>
            </a:r>
            <a:r>
              <a:rPr lang="ru-RU" dirty="0"/>
              <a:t> по будь-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рекламі</a:t>
            </a:r>
            <a:endParaRPr lang="ru-RU" dirty="0"/>
          </a:p>
          <a:p>
            <a:r>
              <a:rPr lang="ru-RU" dirty="0" err="1"/>
              <a:t>Адміністратор</a:t>
            </a:r>
            <a:r>
              <a:rPr lang="ru-RU"/>
              <a:t> </a:t>
            </a:r>
          </a:p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49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148SlideId25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216SlideId25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230SlideId25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232SlideId26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148SlideId25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216SlideId25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745SlideId26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724SlideId26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3931SlideId26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5848SlideId26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26124244SlideId263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108</Words>
  <Application>Microsoft Office PowerPoint</Application>
  <PresentationFormat>Экран (4:3)</PresentationFormat>
  <Paragraphs>21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Hardcover</vt:lpstr>
      <vt:lpstr>Середньовічне місто</vt:lpstr>
      <vt:lpstr>X-XIII ст. - час розквіту європейського Середньовіччя.  У цей час в Європі знову починають виникати міста. </vt:lpstr>
      <vt:lpstr>Причини  виникнення міст: 1) Збільшилася кількість населення. 2) Вдосконалювалися знаряддя. 3) Вдосконалювалися методи обробки землі. 4) Збільшився врожай, з’явилися надлишки. 5) Феодали та заможне населення зацікавлені в якісних товарах. </vt:lpstr>
      <vt:lpstr>Презентация PowerPoint</vt:lpstr>
      <vt:lpstr>X-XIII ст. - час розквіту європейського Середньовіччя.  У цей час в Європі знову починають виникати міста. </vt:lpstr>
      <vt:lpstr>Презентация PowerPoint</vt:lpstr>
      <vt:lpstr>Презентация PowerPoint</vt:lpstr>
      <vt:lpstr>Презентация PowerPoint</vt:lpstr>
      <vt:lpstr>Презентация PowerPoint</vt:lpstr>
      <vt:lpstr>1) Де виникло місто Брюгге?  2) Чому виникло це місто?  3) Про що говорить той факт, що в місті будувалися заїжджі двори та готелі?  4) Чому міста утворюються біля стін замків і фортець, біля мостів або поблизу монастирів? </vt:lpstr>
      <vt:lpstr>Презентация PowerPoint</vt:lpstr>
      <vt:lpstr>Презентация PowerPoint</vt:lpstr>
      <vt:lpstr>Прокоментувати    ілюстрацію</vt:lpstr>
      <vt:lpstr>Презентация PowerPoint</vt:lpstr>
      <vt:lpstr>Презентация PowerPoint</vt:lpstr>
      <vt:lpstr>Жителів міст Німеччини називали бюргерами, у Франції - буржуа, в Італії - пополанами.  Заможні городяни складали патриціат, бідні відносилися до плебсу.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Середньовічне місто</dc:title>
  <dc:creator>User</dc:creator>
  <cp:lastModifiedBy>User</cp:lastModifiedBy>
  <cp:revision>3</cp:revision>
  <dcterms:created xsi:type="dcterms:W3CDTF">2011-11-03T18:56:08Z</dcterms:created>
  <dcterms:modified xsi:type="dcterms:W3CDTF">2018-02-15T14:23:59Z</dcterms:modified>
</cp:coreProperties>
</file>