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3" r:id="rId4"/>
    <p:sldId id="265" r:id="rId5"/>
    <p:sldId id="263" r:id="rId6"/>
    <p:sldId id="257" r:id="rId7"/>
    <p:sldId id="258" r:id="rId8"/>
    <p:sldId id="266" r:id="rId9"/>
    <p:sldId id="259" r:id="rId10"/>
    <p:sldId id="262" r:id="rId11"/>
    <p:sldId id="261" r:id="rId12"/>
    <p:sldId id="275" r:id="rId13"/>
    <p:sldId id="272" r:id="rId14"/>
    <p:sldId id="264" r:id="rId15"/>
    <p:sldId id="274" r:id="rId16"/>
    <p:sldId id="269" r:id="rId17"/>
    <p:sldId id="271" r:id="rId18"/>
    <p:sldId id="270" r:id="rId19"/>
    <p:sldId id="268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099721-7F94-48C7-9D9A-66A5454D268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3652F0-FF4A-483B-B75F-667D9E7176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0%B0%D0%BD%D1%86%D1%83%D0%B7%D1%8C%D0%BA%D0%B0_%D0%BC%D0%BE%D0%B2%D0%B0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4%D1%80%D0%B0%D0%BD%D0%BA%D0%B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4%D1%80%D0%B0%D0%BD%D1%86%D1%96%D1%8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466" TargetMode="External"/><Relationship Id="rId13" Type="http://schemas.openxmlformats.org/officeDocument/2006/relationships/hyperlink" Target="http://uk.wikipedia.org/wiki/%D0%A4%D1%80%D0%B0%D0%BD%D0%BA%D1%81%D1%8C%D0%BA%D0%B5_%D0%BA%D0%BE%D1%80%D0%BE%D0%BB%D1%96%D0%B2%D1%81%D1%82%D0%B2%D0%BE" TargetMode="External"/><Relationship Id="rId18" Type="http://schemas.openxmlformats.org/officeDocument/2006/relationships/hyperlink" Target="http://uk.wikipedia.org/wiki/629" TargetMode="External"/><Relationship Id="rId3" Type="http://schemas.openxmlformats.org/officeDocument/2006/relationships/hyperlink" Target="http://uk.wikipedia.org/wiki/%D0%9A%D0%B0%D0%BC%D0%B1%D1%80%D0%B5" TargetMode="External"/><Relationship Id="rId21" Type="http://schemas.openxmlformats.org/officeDocument/2006/relationships/hyperlink" Target="http://uk.wikipedia.org/wiki/%D0%9F%D1%96%D0%BF%D1%96%D0%BD_%D0%9A%D0%BE%D1%80%D0%BE%D1%82%D0%BA%D0%B8%D0%B9" TargetMode="External"/><Relationship Id="rId7" Type="http://schemas.openxmlformats.org/officeDocument/2006/relationships/hyperlink" Target="http://uk.wikipedia.org/wiki/%D0%A5%D0%BB%D0%BE%D0%B4%D0%B2%D1%96%D0%B3" TargetMode="External"/><Relationship Id="rId12" Type="http://schemas.openxmlformats.org/officeDocument/2006/relationships/hyperlink" Target="http://uk.wikipedia.org/wiki/%D0%91%D1%83%D1%80%D0%B3%D1%83%D0%BD%D0%B4%D1%86%D1%96" TargetMode="External"/><Relationship Id="rId17" Type="http://schemas.openxmlformats.org/officeDocument/2006/relationships/hyperlink" Target="http://uk.wikipedia.org/wiki/%D0%94%D0%B0%D0%B3%D0%BE%D0%B1%D0%B5%D1%80%D1%82_I" TargetMode="External"/><Relationship Id="rId2" Type="http://schemas.openxmlformats.org/officeDocument/2006/relationships/hyperlink" Target="http://uk.wikipedia.org/wiki/%D0%A1%D0%B0%D0%BB%D1%96%D1%87%D0%BD%D1%96_%D1%84%D1%80%D0%B0%D0%BD%D0%BA%D0%B8" TargetMode="External"/><Relationship Id="rId16" Type="http://schemas.openxmlformats.org/officeDocument/2006/relationships/hyperlink" Target="http://uk.wikipedia.org/wiki/%D0%9D%D0%B5%D0%B9%D1%81%D1%82%D1%80%D1%96%D1%8F" TargetMode="External"/><Relationship Id="rId20" Type="http://schemas.openxmlformats.org/officeDocument/2006/relationships/hyperlink" Target="http://uk.wikipedia.org/wiki/%D0%9C%D0%B0%D0%B9%D0%BE%D1%80%D0%B4%D0%BE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1%96%D0%BB%D1%8C%D0%B4%D0%B5%D1%80%D1%96%D0%BA_I" TargetMode="External"/><Relationship Id="rId11" Type="http://schemas.openxmlformats.org/officeDocument/2006/relationships/hyperlink" Target="http://uk.wikipedia.org/wiki/%D0%92%D0%B5%D1%81%D1%82%D0%B3%D0%BE%D1%82%D0%B8" TargetMode="External"/><Relationship Id="rId24" Type="http://schemas.openxmlformats.org/officeDocument/2006/relationships/hyperlink" Target="http://uk.wikipedia.org/wiki/%D0%9A%D0%B0%D1%80%D0%BE%D0%BB%D1%96%D0%BD%D0%B3%D0%B8" TargetMode="External"/><Relationship Id="rId5" Type="http://schemas.openxmlformats.org/officeDocument/2006/relationships/hyperlink" Target="http://uk.wikipedia.org/wiki/%D0%A2%D1%83%D1%80%D0%BD%D0%B5" TargetMode="External"/><Relationship Id="rId15" Type="http://schemas.openxmlformats.org/officeDocument/2006/relationships/hyperlink" Target="http://uk.wikipedia.org/wiki/%D0%90%D0%B2%D1%81%D1%82%D1%80%D0%B0%D0%B7%D1%96%D1%8F" TargetMode="External"/><Relationship Id="rId23" Type="http://schemas.openxmlformats.org/officeDocument/2006/relationships/hyperlink" Target="http://uk.wikipedia.org/wiki/751" TargetMode="External"/><Relationship Id="rId10" Type="http://schemas.openxmlformats.org/officeDocument/2006/relationships/hyperlink" Target="http://uk.wikipedia.org/wiki/%D0%90%D0%BB%D0%B5%D0%BC%D0%B0%D0%BD%D0%B8" TargetMode="External"/><Relationship Id="rId19" Type="http://schemas.openxmlformats.org/officeDocument/2006/relationships/hyperlink" Target="http://uk.wikipedia.org/wiki/639" TargetMode="External"/><Relationship Id="rId4" Type="http://schemas.openxmlformats.org/officeDocument/2006/relationships/hyperlink" Target="http://uk.wikipedia.org/w/index.php?title=%D0%A5%D0%BB%D0%BE%D0%B4%D1%96%D0%BE%D0%BD&amp;action=edit&amp;redlink=1" TargetMode="External"/><Relationship Id="rId9" Type="http://schemas.openxmlformats.org/officeDocument/2006/relationships/hyperlink" Target="http://uk.wikipedia.org/wiki/511" TargetMode="External"/><Relationship Id="rId14" Type="http://schemas.openxmlformats.org/officeDocument/2006/relationships/hyperlink" Target="http://uk.wikipedia.org/wiki/%D0%91%D1%83%D1%80%D0%B3%D1%83%D0%BD%D0%B4%D1%96%D1%8F" TargetMode="External"/><Relationship Id="rId22" Type="http://schemas.openxmlformats.org/officeDocument/2006/relationships/hyperlink" Target="http://uk.wikipedia.org/wiki/%D0%97%D0%B0%D1%85%D0%B0%D1%80%D1%96%D0%B9_(%D0%BF%D0%B0%D0%BF%D0%B0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2%D0%B0%D1%80%D0%BE%D0%B4%D0%B0%D0%B2%D0%BD%D1%96%D0%B9_%D0%A0%D0%B8%D0%BC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1%D0%B2%D1%8F%D1%82%D0%B8%D0%B9_%D0%9A%D0%BB%D0%BE%D0%B4&amp;action=edit&amp;redlink=1" TargetMode="External"/><Relationship Id="rId5" Type="http://schemas.openxmlformats.org/officeDocument/2006/relationships/hyperlink" Target="http://uk.wikipedia.org/w/index.php?title=%D0%A5%D0%BB%D0%BE%D0%B4%D0%BE%D0%BC%D1%96%D1%80&amp;action=edit&amp;redlink=1" TargetMode="External"/><Relationship Id="rId4" Type="http://schemas.openxmlformats.org/officeDocument/2006/relationships/hyperlink" Target="http://uk.wikipedia.org/wiki/%D0%A0%D0%B0%D0%B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96%D0%BB%D1%8C%D0%B4%D0%B5%D1%80%D1%96%D0%BA_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2%D1%83%D1%80%D0%BD%D0%B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00438"/>
            <a:ext cx="7406640" cy="1472184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Королівство франків. Династії </a:t>
            </a:r>
            <a:r>
              <a:rPr lang="uk-UA" sz="7200" b="1" dirty="0" err="1" smtClean="0"/>
              <a:t>Меровінгів</a:t>
            </a:r>
            <a:r>
              <a:rPr lang="uk-UA" sz="7200" b="1" dirty="0" smtClean="0"/>
              <a:t> та Каролінгів.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8723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74786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60" y="6215082"/>
            <a:ext cx="1030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Хлодвиг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786187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9475"/>
            <a:ext cx="428625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000125" y="6000750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sz="2400">
                <a:solidFill>
                  <a:srgbClr val="FF0000"/>
                </a:solidFill>
                <a:latin typeface="Arial Black" pitchFamily="34" charset="0"/>
              </a:rPr>
              <a:t>Хлодвіг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5000625" y="285750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sz="2400">
                <a:solidFill>
                  <a:srgbClr val="FF0000"/>
                </a:solidFill>
                <a:latin typeface="Arial Black" pitchFamily="34" charset="0"/>
              </a:rPr>
              <a:t>Хрещення Хлодвіга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uk-UA" dirty="0" err="1" smtClean="0"/>
              <a:t>алічна</a:t>
            </a:r>
            <a:r>
              <a:rPr lang="uk-UA" dirty="0" smtClean="0"/>
              <a:t>  правда???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r>
              <a:rPr lang="vi-VN" sz="5400" b="1" dirty="0" smtClean="0"/>
              <a:t>Каролі́нги</a:t>
            </a:r>
            <a:r>
              <a:rPr lang="vi-VN" sz="5400" dirty="0" smtClean="0"/>
              <a:t> (</a:t>
            </a:r>
            <a:r>
              <a:rPr lang="vi-VN" sz="5400" dirty="0" smtClean="0">
                <a:hlinkClick r:id="rId2" tooltip="Латинська мова"/>
              </a:rPr>
              <a:t>лат.</a:t>
            </a:r>
            <a:r>
              <a:rPr lang="vi-VN" sz="5400" dirty="0" smtClean="0"/>
              <a:t> </a:t>
            </a:r>
            <a:r>
              <a:rPr lang="en-US" sz="5400" i="1" dirty="0" err="1" smtClean="0"/>
              <a:t>Carolingi</a:t>
            </a:r>
            <a:r>
              <a:rPr lang="en-US" sz="5400" dirty="0" smtClean="0"/>
              <a:t>, </a:t>
            </a:r>
            <a:r>
              <a:rPr lang="vi-VN" sz="5400" dirty="0" smtClean="0">
                <a:hlinkClick r:id="rId3" tooltip="Французька мова"/>
              </a:rPr>
              <a:t>фр.</a:t>
            </a:r>
            <a:r>
              <a:rPr lang="vi-VN" sz="5400" dirty="0" smtClean="0"/>
              <a:t> </a:t>
            </a:r>
            <a:r>
              <a:rPr lang="en-US" sz="5400" i="1" dirty="0" err="1" smtClean="0"/>
              <a:t>Carolingiens</a:t>
            </a:r>
            <a:r>
              <a:rPr lang="en-US" sz="5400" dirty="0" smtClean="0"/>
              <a:t>) — </a:t>
            </a:r>
            <a:r>
              <a:rPr lang="vi-VN" sz="5400" dirty="0" smtClean="0"/>
              <a:t>королівська династія у державах </a:t>
            </a:r>
            <a:r>
              <a:rPr lang="vi-VN" sz="5400" dirty="0" smtClean="0">
                <a:hlinkClick r:id="rId4" tooltip="Франки"/>
              </a:rPr>
              <a:t>франків</a:t>
            </a:r>
            <a:r>
              <a:rPr lang="vi-VN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590675"/>
            <a:ext cx="38576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00063" y="3929063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sz="3600">
                <a:solidFill>
                  <a:srgbClr val="FF0000"/>
                </a:solidFill>
                <a:latin typeface="Arial Black" pitchFamily="34" charset="0"/>
              </a:rPr>
              <a:t>Франки</a:t>
            </a:r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51370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15140" y="6072206"/>
            <a:ext cx="156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Карл </a:t>
            </a:r>
            <a:r>
              <a:rPr lang="ru-RU" b="1" dirty="0" err="1" smtClean="0"/>
              <a:t>Мартел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	Військова реформа Карла </a:t>
            </a:r>
            <a:r>
              <a:rPr lang="uk-UA" dirty="0" err="1" smtClean="0"/>
              <a:t>Мартелла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6572296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err="1" smtClean="0">
                <a:solidFill>
                  <a:schemeClr val="tx2">
                    <a:lumMod val="50000"/>
                  </a:schemeClr>
                </a:solidFill>
              </a:rPr>
              <a:t>Майордом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857496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Служба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429132"/>
            <a:ext cx="342902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Клятва вірності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857496"/>
            <a:ext cx="307183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Земля(феод)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429132"/>
            <a:ext cx="300039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Прибуток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429264"/>
            <a:ext cx="6143668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Важкоозброєнний</a:t>
            </a:r>
            <a:r>
              <a:rPr lang="uk-UA" dirty="0" smtClean="0"/>
              <a:t> кінний воїн</a:t>
            </a:r>
            <a:endParaRPr lang="ru-RU" dirty="0"/>
          </a:p>
        </p:txBody>
      </p:sp>
      <p:sp>
        <p:nvSpPr>
          <p:cNvPr id="13" name="Выгнутая вниз стрелка 12"/>
          <p:cNvSpPr/>
          <p:nvPr/>
        </p:nvSpPr>
        <p:spPr>
          <a:xfrm rot="17858959">
            <a:off x="7843638" y="5423036"/>
            <a:ext cx="1428728" cy="86133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17858959">
            <a:off x="7981376" y="3540380"/>
            <a:ext cx="1428728" cy="8793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15363229">
            <a:off x="7929682" y="1586260"/>
            <a:ext cx="1428728" cy="9703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571472" y="1571612"/>
            <a:ext cx="857256" cy="142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0" y="3357562"/>
            <a:ext cx="857256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20621945">
            <a:off x="571472" y="5286388"/>
            <a:ext cx="857256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11099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72264" y="6286520"/>
            <a:ext cx="199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Піпін</a:t>
            </a:r>
            <a:r>
              <a:rPr lang="ru-RU" b="1" dirty="0" smtClean="0"/>
              <a:t> ІІІ Короткий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3823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58180" cy="4800600"/>
          </a:xfrm>
        </p:spPr>
        <p:txBody>
          <a:bodyPr>
            <a:normAutofit/>
          </a:bodyPr>
          <a:lstStyle/>
          <a:p>
            <a:r>
              <a:rPr lang="ru-RU" sz="6600" b="1" dirty="0" err="1" smtClean="0"/>
              <a:t>Меровінги</a:t>
            </a:r>
            <a:r>
              <a:rPr lang="en-US" sz="6600" b="1" dirty="0" smtClean="0"/>
              <a:t>— </a:t>
            </a:r>
            <a:r>
              <a:rPr lang="ru-RU" sz="6600" b="1" dirty="0" smtClean="0"/>
              <a:t>перша </a:t>
            </a:r>
            <a:r>
              <a:rPr lang="ru-RU" sz="6600" b="1" dirty="0" err="1" smtClean="0"/>
              <a:t>королівська</a:t>
            </a:r>
            <a:r>
              <a:rPr lang="ru-RU" sz="6600" b="1" dirty="0" smtClean="0"/>
              <a:t> </a:t>
            </a:r>
            <a:r>
              <a:rPr lang="ru-RU" sz="6600" b="1" dirty="0" err="1" smtClean="0"/>
              <a:t>династія</a:t>
            </a:r>
            <a:r>
              <a:rPr lang="ru-RU" sz="6600" b="1" dirty="0" smtClean="0"/>
              <a:t> у </a:t>
            </a:r>
            <a:r>
              <a:rPr lang="ru-RU" sz="6600" b="1" dirty="0" err="1" smtClean="0">
                <a:hlinkClick r:id="rId2" tooltip="Франція"/>
              </a:rPr>
              <a:t>Франції</a:t>
            </a:r>
            <a:r>
              <a:rPr lang="ru-RU" sz="6600" b="1" dirty="0" smtClean="0"/>
              <a:t>.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Королівство франків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451156"/>
            <a:ext cx="7499350" cy="47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16175"/>
            <a:ext cx="464343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85750" y="6143625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sz="2000">
                <a:solidFill>
                  <a:srgbClr val="010607"/>
                </a:solidFill>
                <a:latin typeface="Arial Black" pitchFamily="34" charset="0"/>
              </a:rPr>
              <a:t>Фібули одягу меровінгів</a:t>
            </a:r>
            <a:endParaRPr lang="ru-RU" sz="2000">
              <a:solidFill>
                <a:srgbClr val="010607"/>
              </a:solidFill>
              <a:latin typeface="Arial Black" pitchFamily="34" charset="0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500563" y="357188"/>
            <a:ext cx="435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FF0000"/>
                </a:solidFill>
                <a:latin typeface="Arial Black" pitchFamily="34" charset="0"/>
              </a:rPr>
              <a:t>Меровінги</a:t>
            </a:r>
            <a:endParaRPr lang="ru-RU" sz="280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Представники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572528" cy="5124472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err="1" smtClean="0"/>
              <a:t>Династія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бере</a:t>
            </a:r>
            <a:r>
              <a:rPr lang="ru-RU" sz="4200" b="1" dirty="0" smtClean="0"/>
              <a:t> початок </a:t>
            </a:r>
            <a:r>
              <a:rPr lang="ru-RU" sz="4200" b="1" dirty="0" err="1" smtClean="0"/>
              <a:t>від</a:t>
            </a:r>
            <a:r>
              <a:rPr lang="ru-RU" sz="4200" b="1" dirty="0" smtClean="0"/>
              <a:t> легендарного </a:t>
            </a:r>
            <a:r>
              <a:rPr lang="ru-RU" sz="4200" b="1" dirty="0" err="1" smtClean="0"/>
              <a:t>Меровея</a:t>
            </a:r>
            <a:r>
              <a:rPr lang="ru-RU" sz="4200" b="1" dirty="0" smtClean="0"/>
              <a:t>. </a:t>
            </a:r>
            <a:r>
              <a:rPr lang="ru-RU" sz="4200" b="1" dirty="0" err="1" smtClean="0"/>
              <a:t>Меровінги</a:t>
            </a:r>
            <a:r>
              <a:rPr lang="ru-RU" sz="4200" b="1" dirty="0" smtClean="0"/>
              <a:t> походили </a:t>
            </a:r>
            <a:r>
              <a:rPr lang="ru-RU" sz="4200" b="1" dirty="0" err="1" smtClean="0"/>
              <a:t>з</a:t>
            </a:r>
            <a:r>
              <a:rPr lang="ru-RU" sz="4200" b="1" dirty="0" smtClean="0"/>
              <a:t> </a:t>
            </a:r>
            <a:r>
              <a:rPr lang="ru-RU" sz="4200" b="1" dirty="0" err="1" smtClean="0">
                <a:hlinkClick r:id="rId2" tooltip="Салічні франки"/>
              </a:rPr>
              <a:t>салічних</a:t>
            </a:r>
            <a:r>
              <a:rPr lang="ru-RU" sz="4200" b="1" dirty="0" smtClean="0">
                <a:hlinkClick r:id="rId2" tooltip="Салічні франки"/>
              </a:rPr>
              <a:t> </a:t>
            </a:r>
            <a:r>
              <a:rPr lang="ru-RU" sz="4200" b="1" dirty="0" err="1" smtClean="0">
                <a:hlinkClick r:id="rId2" tooltip="Салічні франки"/>
              </a:rPr>
              <a:t>франків</a:t>
            </a:r>
            <a:r>
              <a:rPr lang="ru-RU" sz="4200" b="1" dirty="0" smtClean="0"/>
              <a:t>, </a:t>
            </a:r>
            <a:r>
              <a:rPr lang="ru-RU" sz="4200" b="1" dirty="0" err="1" smtClean="0"/>
              <a:t>які</a:t>
            </a:r>
            <a:r>
              <a:rPr lang="ru-RU" sz="4200" b="1" dirty="0" smtClean="0"/>
              <a:t> в V </a:t>
            </a:r>
            <a:r>
              <a:rPr lang="ru-RU" sz="4200" b="1" dirty="0" err="1" smtClean="0"/>
              <a:t>столітті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влаштувалися</a:t>
            </a:r>
            <a:r>
              <a:rPr lang="ru-RU" sz="4200" b="1" dirty="0" smtClean="0"/>
              <a:t> в </a:t>
            </a:r>
            <a:r>
              <a:rPr lang="ru-RU" sz="4200" b="1" dirty="0" err="1" smtClean="0">
                <a:hlinkClick r:id="rId3" tooltip="Камбре"/>
              </a:rPr>
              <a:t>Камбре</a:t>
            </a:r>
            <a:r>
              <a:rPr lang="ru-RU" sz="4200" b="1" dirty="0" smtClean="0"/>
              <a:t> (</a:t>
            </a:r>
            <a:r>
              <a:rPr lang="ru-RU" sz="4200" b="1" dirty="0" err="1" smtClean="0">
                <a:hlinkClick r:id="rId4" tooltip="Хлодіон (ще не написана)"/>
              </a:rPr>
              <a:t>Хлодіон</a:t>
            </a:r>
            <a:r>
              <a:rPr lang="ru-RU" sz="4200" b="1" dirty="0" smtClean="0">
                <a:hlinkClick r:id="rId4" tooltip="Хлодіон (ще не написана)"/>
              </a:rPr>
              <a:t> </a:t>
            </a:r>
            <a:r>
              <a:rPr lang="ru-RU" sz="4200" b="1" dirty="0" err="1" smtClean="0">
                <a:hlinkClick r:id="rId4" tooltip="Хлодіон (ще не написана)"/>
              </a:rPr>
              <a:t>Довговолосий</a:t>
            </a:r>
            <a:r>
              <a:rPr lang="ru-RU" sz="4200" b="1" dirty="0" smtClean="0"/>
              <a:t>) </a:t>
            </a:r>
            <a:r>
              <a:rPr lang="ru-RU" sz="4200" b="1" dirty="0" err="1" smtClean="0"/>
              <a:t>і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в</a:t>
            </a:r>
            <a:r>
              <a:rPr lang="ru-RU" sz="4200" b="1" dirty="0" smtClean="0"/>
              <a:t> </a:t>
            </a:r>
            <a:r>
              <a:rPr lang="ru-RU" sz="4200" b="1" dirty="0" smtClean="0">
                <a:hlinkClick r:id="rId5" tooltip="Турне"/>
              </a:rPr>
              <a:t>Турне</a:t>
            </a:r>
            <a:r>
              <a:rPr lang="ru-RU" sz="4200" b="1" dirty="0" smtClean="0"/>
              <a:t> (</a:t>
            </a:r>
            <a:r>
              <a:rPr lang="ru-RU" sz="4200" b="1" dirty="0" err="1" smtClean="0">
                <a:hlinkClick r:id="rId6" tooltip="Хільдерік I"/>
              </a:rPr>
              <a:t>Хільдерік</a:t>
            </a:r>
            <a:r>
              <a:rPr lang="ru-RU" sz="4200" b="1" dirty="0" smtClean="0">
                <a:hlinkClick r:id="rId6" tooltip="Хільдерік I"/>
              </a:rPr>
              <a:t> I</a:t>
            </a:r>
            <a:r>
              <a:rPr lang="ru-RU" sz="4200" b="1" dirty="0" smtClean="0"/>
              <a:t>).</a:t>
            </a:r>
            <a:endParaRPr lang="en-US" sz="4200" b="1" dirty="0" smtClean="0"/>
          </a:p>
          <a:p>
            <a:r>
              <a:rPr lang="ru-RU" sz="4200" b="1" dirty="0" err="1" smtClean="0">
                <a:hlinkClick r:id="rId6" tooltip="Хільдерік I"/>
              </a:rPr>
              <a:t>Хільдерік</a:t>
            </a:r>
            <a:r>
              <a:rPr lang="ru-RU" sz="4200" b="1" dirty="0" smtClean="0"/>
              <a:t> - </a:t>
            </a:r>
            <a:r>
              <a:rPr lang="ru-RU" sz="4200" b="1" dirty="0" err="1" smtClean="0"/>
              <a:t>був</a:t>
            </a:r>
            <a:r>
              <a:rPr lang="ru-RU" sz="4200" b="1" dirty="0" smtClean="0"/>
              <a:t> першим </a:t>
            </a:r>
            <a:r>
              <a:rPr lang="ru-RU" sz="4200" b="1" dirty="0" err="1" smtClean="0"/>
              <a:t>історично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відомим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представником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Меровінгів</a:t>
            </a:r>
            <a:r>
              <a:rPr lang="ru-RU" sz="4200" b="1" dirty="0" smtClean="0"/>
              <a:t>.</a:t>
            </a:r>
          </a:p>
          <a:p>
            <a:r>
              <a:rPr lang="ru-RU" sz="4200" b="1" dirty="0" err="1" smtClean="0">
                <a:hlinkClick r:id="rId7" tooltip="Хлодвіг"/>
              </a:rPr>
              <a:t>Хлодвіг</a:t>
            </a:r>
            <a:r>
              <a:rPr lang="ru-RU" sz="4200" b="1" dirty="0" smtClean="0"/>
              <a:t> (</a:t>
            </a:r>
            <a:r>
              <a:rPr lang="ru-RU" sz="4200" b="1" dirty="0" smtClean="0">
                <a:hlinkClick r:id="rId8" tooltip="466"/>
              </a:rPr>
              <a:t>466</a:t>
            </a:r>
            <a:r>
              <a:rPr lang="ru-RU" sz="4200" b="1" dirty="0" smtClean="0"/>
              <a:t>—</a:t>
            </a:r>
            <a:r>
              <a:rPr lang="ru-RU" sz="4200" b="1" dirty="0" smtClean="0">
                <a:hlinkClick r:id="rId9" tooltip="511"/>
              </a:rPr>
              <a:t>511</a:t>
            </a:r>
            <a:r>
              <a:rPr lang="ru-RU" sz="4200" b="1" dirty="0" smtClean="0"/>
              <a:t>) - </a:t>
            </a:r>
            <a:r>
              <a:rPr lang="ru-RU" sz="4200" b="1" dirty="0" err="1" smtClean="0"/>
              <a:t>син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Хільдеріка</a:t>
            </a:r>
            <a:r>
              <a:rPr lang="ru-RU" sz="4200" b="1" dirty="0" smtClean="0"/>
              <a:t>, </a:t>
            </a:r>
            <a:r>
              <a:rPr lang="ru-RU" sz="4200" b="1" dirty="0" err="1" smtClean="0"/>
              <a:t>після</a:t>
            </a:r>
            <a:r>
              <a:rPr lang="ru-RU" sz="4200" b="1" dirty="0" smtClean="0"/>
              <a:t> ряду перемог над римлянами, </a:t>
            </a:r>
            <a:r>
              <a:rPr lang="ru-RU" sz="4200" b="1" dirty="0" smtClean="0">
                <a:hlinkClick r:id="rId10" tooltip="Алемани"/>
              </a:rPr>
              <a:t>алеманами</a:t>
            </a:r>
            <a:r>
              <a:rPr lang="ru-RU" sz="4200" b="1" dirty="0" smtClean="0"/>
              <a:t>, </a:t>
            </a:r>
            <a:r>
              <a:rPr lang="ru-RU" sz="4200" b="1" dirty="0" smtClean="0">
                <a:hlinkClick r:id="rId11" tooltip="Вестготи"/>
              </a:rPr>
              <a:t>вестготами</a:t>
            </a:r>
            <a:r>
              <a:rPr lang="ru-RU" sz="4200" b="1" dirty="0" smtClean="0"/>
              <a:t> та </a:t>
            </a:r>
            <a:r>
              <a:rPr lang="ru-RU" sz="4200" b="1" dirty="0" err="1" smtClean="0">
                <a:hlinkClick r:id="rId12" tooltip="Бургундці"/>
              </a:rPr>
              <a:t>бургундцями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заснував</a:t>
            </a:r>
            <a:r>
              <a:rPr lang="ru-RU" sz="4200" b="1" dirty="0" smtClean="0"/>
              <a:t> </a:t>
            </a:r>
            <a:r>
              <a:rPr lang="ru-RU" sz="4200" b="1" dirty="0" err="1" smtClean="0">
                <a:hlinkClick r:id="rId13" tooltip="Франкське королівство"/>
              </a:rPr>
              <a:t>королівство</a:t>
            </a:r>
            <a:r>
              <a:rPr lang="ru-RU" sz="4200" b="1" dirty="0" smtClean="0">
                <a:hlinkClick r:id="rId13" tooltip="Франкське королівство"/>
              </a:rPr>
              <a:t> </a:t>
            </a:r>
            <a:r>
              <a:rPr lang="ru-RU" sz="4200" b="1" dirty="0" err="1" smtClean="0">
                <a:hlinkClick r:id="rId13" tooltip="Франкське королівство"/>
              </a:rPr>
              <a:t>франків</a:t>
            </a:r>
            <a:r>
              <a:rPr lang="ru-RU" sz="4200" b="1" dirty="0" smtClean="0"/>
              <a:t>. </a:t>
            </a:r>
            <a:r>
              <a:rPr lang="ru-RU" sz="4200" b="1" dirty="0" err="1" smtClean="0"/>
              <a:t>Після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Хлодвіга</a:t>
            </a:r>
            <a:r>
              <a:rPr lang="ru-RU" sz="4200" b="1" dirty="0" smtClean="0"/>
              <a:t> держава не </a:t>
            </a:r>
            <a:r>
              <a:rPr lang="ru-RU" sz="4200" b="1" dirty="0" err="1" smtClean="0"/>
              <a:t>була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стабільним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утворенням</a:t>
            </a:r>
            <a:r>
              <a:rPr lang="ru-RU" sz="4200" b="1" dirty="0" smtClean="0"/>
              <a:t>, </a:t>
            </a:r>
            <a:r>
              <a:rPr lang="ru-RU" sz="4200" b="1" dirty="0" err="1" smtClean="0"/>
              <a:t>її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територія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постійно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переділялася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між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нащадками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королів</a:t>
            </a:r>
            <a:r>
              <a:rPr lang="ru-RU" sz="4200" b="1" dirty="0" smtClean="0"/>
              <a:t>. Остаточно вона </a:t>
            </a:r>
            <a:r>
              <a:rPr lang="ru-RU" sz="4200" b="1" dirty="0" err="1" smtClean="0"/>
              <a:t>поділилася</a:t>
            </a:r>
            <a:r>
              <a:rPr lang="ru-RU" sz="4200" b="1" dirty="0" smtClean="0"/>
              <a:t> на три </a:t>
            </a:r>
            <a:r>
              <a:rPr lang="ru-RU" sz="4200" b="1" dirty="0" err="1" smtClean="0"/>
              <a:t>держави</a:t>
            </a:r>
            <a:r>
              <a:rPr lang="ru-RU" sz="4200" b="1" dirty="0" smtClean="0"/>
              <a:t> — </a:t>
            </a:r>
            <a:r>
              <a:rPr lang="ru-RU" sz="4200" b="1" dirty="0" err="1" smtClean="0">
                <a:hlinkClick r:id="rId14" tooltip="Бургундія"/>
              </a:rPr>
              <a:t>Бургундію</a:t>
            </a:r>
            <a:r>
              <a:rPr lang="ru-RU" sz="4200" b="1" dirty="0" smtClean="0"/>
              <a:t>, </a:t>
            </a:r>
            <a:r>
              <a:rPr lang="ru-RU" sz="4200" b="1" dirty="0" err="1" smtClean="0">
                <a:hlinkClick r:id="rId15" tooltip="Австразія"/>
              </a:rPr>
              <a:t>Австразію</a:t>
            </a:r>
            <a:r>
              <a:rPr lang="ru-RU" sz="4200" b="1" dirty="0" smtClean="0"/>
              <a:t> та </a:t>
            </a:r>
            <a:r>
              <a:rPr lang="ru-RU" sz="4200" b="1" dirty="0" err="1" smtClean="0">
                <a:hlinkClick r:id="rId16" tooltip="Нейстрія"/>
              </a:rPr>
              <a:t>Нейстрію</a:t>
            </a:r>
            <a:r>
              <a:rPr lang="ru-RU" sz="4200" b="1" dirty="0" smtClean="0"/>
              <a:t>.</a:t>
            </a:r>
          </a:p>
          <a:p>
            <a:r>
              <a:rPr lang="ru-RU" sz="4200" b="1" dirty="0" err="1" smtClean="0">
                <a:hlinkClick r:id="rId17" tooltip="Дагоберт I"/>
              </a:rPr>
              <a:t>Дагоберт</a:t>
            </a:r>
            <a:r>
              <a:rPr lang="ru-RU" sz="4200" b="1" dirty="0" smtClean="0">
                <a:hlinkClick r:id="rId17" tooltip="Дагоберт I"/>
              </a:rPr>
              <a:t> </a:t>
            </a:r>
            <a:r>
              <a:rPr lang="en-US" sz="4200" b="1" dirty="0" smtClean="0">
                <a:hlinkClick r:id="rId17" tooltip="Дагоберт I"/>
              </a:rPr>
              <a:t>I</a:t>
            </a:r>
            <a:r>
              <a:rPr lang="en-US" sz="4200" b="1" dirty="0" smtClean="0"/>
              <a:t> (</a:t>
            </a:r>
            <a:r>
              <a:rPr lang="en-US" sz="4200" b="1" dirty="0" smtClean="0">
                <a:hlinkClick r:id="rId18" tooltip="629"/>
              </a:rPr>
              <a:t>629</a:t>
            </a:r>
            <a:r>
              <a:rPr lang="en-US" sz="4200" b="1" dirty="0" smtClean="0"/>
              <a:t>—</a:t>
            </a:r>
            <a:r>
              <a:rPr lang="en-US" sz="4200" b="1" dirty="0" smtClean="0">
                <a:hlinkClick r:id="rId19" tooltip="639"/>
              </a:rPr>
              <a:t>639</a:t>
            </a:r>
            <a:r>
              <a:rPr lang="en-US" sz="4200" b="1" dirty="0" smtClean="0"/>
              <a:t>) - </a:t>
            </a:r>
            <a:r>
              <a:rPr lang="ru-RU" sz="4200" b="1" dirty="0" err="1" smtClean="0"/>
              <a:t>знову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об'єднав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під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своєю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владою</a:t>
            </a:r>
            <a:r>
              <a:rPr lang="ru-RU" sz="4200" b="1" dirty="0" smtClean="0"/>
              <a:t> всю державу, </a:t>
            </a:r>
            <a:r>
              <a:rPr lang="ru-RU" sz="4200" b="1" dirty="0" err="1" smtClean="0"/>
              <a:t>але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невдало</a:t>
            </a:r>
            <a:r>
              <a:rPr lang="ru-RU" sz="4200" b="1" dirty="0" smtClean="0"/>
              <a:t> ведена ним </a:t>
            </a:r>
            <a:r>
              <a:rPr lang="ru-RU" sz="4200" b="1" dirty="0" err="1" smtClean="0"/>
              <a:t>внутрішня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політика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призвела</a:t>
            </a:r>
            <a:r>
              <a:rPr lang="ru-RU" sz="4200" b="1" dirty="0" smtClean="0"/>
              <a:t> до </a:t>
            </a:r>
            <a:r>
              <a:rPr lang="ru-RU" sz="4200" b="1" dirty="0" err="1" smtClean="0"/>
              <a:t>послаблення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королівської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влади</a:t>
            </a:r>
            <a:r>
              <a:rPr lang="ru-RU" sz="4200" b="1" dirty="0" smtClean="0"/>
              <a:t>, а </a:t>
            </a:r>
            <a:r>
              <a:rPr lang="ru-RU" sz="4200" b="1" dirty="0" err="1" smtClean="0"/>
              <a:t>після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його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смерті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почався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період</a:t>
            </a:r>
            <a:r>
              <a:rPr lang="ru-RU" sz="4200" b="1" dirty="0" smtClean="0"/>
              <a:t> "</a:t>
            </a:r>
            <a:r>
              <a:rPr lang="ru-RU" sz="4200" b="1" dirty="0" err="1" smtClean="0"/>
              <a:t>лінивих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королів</a:t>
            </a:r>
            <a:r>
              <a:rPr lang="ru-RU" sz="4200" b="1" dirty="0" smtClean="0"/>
              <a:t>", коли в </a:t>
            </a:r>
            <a:r>
              <a:rPr lang="ru-RU" sz="4200" b="1" dirty="0" err="1" smtClean="0"/>
              <a:t>країні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панували</a:t>
            </a:r>
            <a:r>
              <a:rPr lang="ru-RU" sz="4200" b="1" dirty="0" smtClean="0"/>
              <a:t> </a:t>
            </a:r>
            <a:r>
              <a:rPr lang="ru-RU" sz="4200" b="1" dirty="0" err="1" smtClean="0">
                <a:hlinkClick r:id="rId20" tooltip="Майордом"/>
              </a:rPr>
              <a:t>майордоми</a:t>
            </a:r>
            <a:r>
              <a:rPr lang="ru-RU" sz="4200" b="1" dirty="0" smtClean="0"/>
              <a:t>. Один </a:t>
            </a:r>
            <a:r>
              <a:rPr lang="ru-RU" sz="4200" b="1" dirty="0" err="1" smtClean="0"/>
              <a:t>з</a:t>
            </a:r>
            <a:r>
              <a:rPr lang="ru-RU" sz="4200" b="1" dirty="0" smtClean="0"/>
              <a:t> них, </a:t>
            </a:r>
            <a:r>
              <a:rPr lang="ru-RU" sz="4200" b="1" dirty="0" err="1" smtClean="0">
                <a:hlinkClick r:id="rId21" tooltip="Піпін Короткий"/>
              </a:rPr>
              <a:t>Піпін</a:t>
            </a:r>
            <a:r>
              <a:rPr lang="ru-RU" sz="4200" b="1" dirty="0" smtClean="0">
                <a:hlinkClick r:id="rId21" tooltip="Піпін Короткий"/>
              </a:rPr>
              <a:t> Короткий</a:t>
            </a:r>
            <a:r>
              <a:rPr lang="ru-RU" sz="4200" b="1" dirty="0" smtClean="0"/>
              <a:t> при </a:t>
            </a:r>
            <a:r>
              <a:rPr lang="ru-RU" sz="4200" b="1" dirty="0" err="1" smtClean="0"/>
              <a:t>підтримці</a:t>
            </a:r>
            <a:r>
              <a:rPr lang="ru-RU" sz="4200" b="1" dirty="0" smtClean="0"/>
              <a:t> </a:t>
            </a:r>
            <a:r>
              <a:rPr lang="ru-RU" sz="4200" b="1" dirty="0" err="1" smtClean="0">
                <a:hlinkClick r:id="rId22" tooltip="Захарій (папа)"/>
              </a:rPr>
              <a:t>папи</a:t>
            </a:r>
            <a:r>
              <a:rPr lang="ru-RU" sz="4200" b="1" dirty="0" smtClean="0">
                <a:hlinkClick r:id="rId22" tooltip="Захарій (папа)"/>
              </a:rPr>
              <a:t> </a:t>
            </a:r>
            <a:r>
              <a:rPr lang="ru-RU" sz="4200" b="1" dirty="0" err="1" smtClean="0">
                <a:hlinkClick r:id="rId22" tooltip="Захарій (папа)"/>
              </a:rPr>
              <a:t>Захарія</a:t>
            </a:r>
            <a:r>
              <a:rPr lang="ru-RU" sz="4200" b="1" dirty="0" smtClean="0"/>
              <a:t> у </a:t>
            </a:r>
            <a:r>
              <a:rPr lang="ru-RU" sz="4200" b="1" dirty="0" smtClean="0">
                <a:hlinkClick r:id="rId23" tooltip="751"/>
              </a:rPr>
              <a:t>751</a:t>
            </a:r>
            <a:r>
              <a:rPr lang="ru-RU" sz="4200" b="1" dirty="0" smtClean="0"/>
              <a:t> скинув </a:t>
            </a:r>
            <a:r>
              <a:rPr lang="ru-RU" sz="4200" b="1" dirty="0" err="1" smtClean="0"/>
              <a:t>останнього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Меровінга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і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був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проголошений</a:t>
            </a:r>
            <a:r>
              <a:rPr lang="ru-RU" sz="4200" b="1" dirty="0" smtClean="0"/>
              <a:t> королем, </a:t>
            </a:r>
            <a:r>
              <a:rPr lang="ru-RU" sz="4200" b="1" dirty="0" err="1" smtClean="0"/>
              <a:t>започаткувавши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династію</a:t>
            </a:r>
            <a:r>
              <a:rPr lang="ru-RU" sz="4200" b="1" dirty="0" smtClean="0"/>
              <a:t> </a:t>
            </a:r>
            <a:r>
              <a:rPr lang="ru-RU" sz="4200" b="1" dirty="0" err="1" smtClean="0">
                <a:hlinkClick r:id="rId24" tooltip="Каролінги"/>
              </a:rPr>
              <a:t>Каролінгів</a:t>
            </a:r>
            <a:r>
              <a:rPr lang="ru-RU" sz="42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Довговолосі</a:t>
            </a:r>
            <a:r>
              <a:rPr lang="ru-RU" b="1" dirty="0" smtClean="0"/>
              <a:t> </a:t>
            </a:r>
            <a:r>
              <a:rPr lang="ru-RU" b="1" dirty="0" err="1" smtClean="0"/>
              <a:t>королі</a:t>
            </a:r>
            <a:r>
              <a:rPr lang="ru-RU" b="1" dirty="0" smtClean="0"/>
              <a:t>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Сучасники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Меровінгів</a:t>
            </a:r>
            <a:r>
              <a:rPr lang="ru-RU" dirty="0" smtClean="0"/>
              <a:t> «</a:t>
            </a:r>
            <a:r>
              <a:rPr lang="ru-RU" dirty="0" err="1" smtClean="0"/>
              <a:t>довговолосим</a:t>
            </a:r>
            <a:r>
              <a:rPr lang="ru-RU" dirty="0" smtClean="0"/>
              <a:t> королями» (</a:t>
            </a:r>
            <a:r>
              <a:rPr lang="ru-RU" dirty="0" smtClean="0">
                <a:hlinkClick r:id="rId2" tooltip="Латинська мова"/>
              </a:rPr>
              <a:t>лат.</a:t>
            </a:r>
            <a:r>
              <a:rPr lang="ru-RU" dirty="0" smtClean="0"/>
              <a:t> </a:t>
            </a:r>
            <a:r>
              <a:rPr lang="en-US" i="1" dirty="0" err="1" smtClean="0"/>
              <a:t>reges</a:t>
            </a:r>
            <a:r>
              <a:rPr lang="en-US" i="1" dirty="0" smtClean="0"/>
              <a:t> </a:t>
            </a:r>
            <a:r>
              <a:rPr lang="en-US" i="1" dirty="0" err="1" smtClean="0"/>
              <a:t>criniti</a:t>
            </a:r>
            <a:r>
              <a:rPr lang="en-US" dirty="0" smtClean="0"/>
              <a:t>). </a:t>
            </a:r>
            <a:r>
              <a:rPr lang="ru-RU" dirty="0" smtClean="0"/>
              <a:t>З </a:t>
            </a:r>
            <a:r>
              <a:rPr lang="ru-RU" dirty="0" err="1" smtClean="0"/>
              <a:t>язичницьких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Меровінги</a:t>
            </a:r>
            <a:r>
              <a:rPr lang="ru-RU" dirty="0" smtClean="0"/>
              <a:t> носили </a:t>
            </a:r>
            <a:r>
              <a:rPr lang="ru-RU" dirty="0" err="1" smtClean="0"/>
              <a:t>довге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вважалися</a:t>
            </a:r>
            <a:r>
              <a:rPr lang="ru-RU" dirty="0" smtClean="0"/>
              <a:t> </a:t>
            </a:r>
            <a:r>
              <a:rPr lang="ru-RU" dirty="0" err="1" smtClean="0"/>
              <a:t>обов'язковим</a:t>
            </a:r>
            <a:r>
              <a:rPr lang="ru-RU" dirty="0" smtClean="0"/>
              <a:t> атрибутом монарха. Франки </a:t>
            </a:r>
            <a:r>
              <a:rPr lang="ru-RU" dirty="0" err="1" smtClean="0"/>
              <a:t>вірили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Меровінги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сакрально-магічної</a:t>
            </a:r>
            <a:r>
              <a:rPr lang="ru-RU" dirty="0" smtClean="0"/>
              <a:t> силою,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полягала</a:t>
            </a:r>
            <a:r>
              <a:rPr lang="ru-RU" dirty="0" smtClean="0"/>
              <a:t> у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довгому</a:t>
            </a:r>
            <a:r>
              <a:rPr lang="ru-RU" dirty="0" smtClean="0"/>
              <a:t> </a:t>
            </a:r>
            <a:r>
              <a:rPr lang="ru-RU" dirty="0" err="1" smtClean="0"/>
              <a:t>волоссі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власників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в так званому «</a:t>
            </a:r>
            <a:r>
              <a:rPr lang="ru-RU" dirty="0" err="1" smtClean="0"/>
              <a:t>королівському</a:t>
            </a:r>
            <a:r>
              <a:rPr lang="ru-RU" dirty="0" smtClean="0"/>
              <a:t> </a:t>
            </a:r>
            <a:r>
              <a:rPr lang="ru-RU" dirty="0" err="1" smtClean="0"/>
              <a:t>щасті</a:t>
            </a:r>
            <a:r>
              <a:rPr lang="ru-RU" dirty="0" smtClean="0"/>
              <a:t>», </a:t>
            </a:r>
            <a:r>
              <a:rPr lang="ru-RU" dirty="0" err="1" smtClean="0"/>
              <a:t>уособлює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благополуччя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франкського</a:t>
            </a:r>
            <a:r>
              <a:rPr lang="ru-RU" dirty="0" smtClean="0"/>
              <a:t> народу.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зачіска</a:t>
            </a:r>
            <a:r>
              <a:rPr lang="ru-RU" dirty="0" smtClean="0"/>
              <a:t> </a:t>
            </a:r>
            <a:r>
              <a:rPr lang="ru-RU" dirty="0" err="1" smtClean="0"/>
              <a:t>відокремлювала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підданих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носили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зачіски</a:t>
            </a:r>
            <a:r>
              <a:rPr lang="ru-RU" dirty="0" smtClean="0"/>
              <a:t>, </a:t>
            </a:r>
            <a:r>
              <a:rPr lang="ru-RU" dirty="0" err="1" smtClean="0"/>
              <a:t>популярні</a:t>
            </a:r>
            <a:r>
              <a:rPr lang="ru-RU" dirty="0" smtClean="0"/>
              <a:t> в </a:t>
            </a:r>
            <a:r>
              <a:rPr lang="ru-RU" dirty="0" err="1" smtClean="0">
                <a:hlinkClick r:id="rId3" tooltip="Стародавній Рим"/>
              </a:rPr>
              <a:t>римську</a:t>
            </a:r>
            <a:r>
              <a:rPr lang="ru-RU" dirty="0" smtClean="0">
                <a:hlinkClick r:id="rId3" tooltip="Стародавній Рим"/>
              </a:rPr>
              <a:t> </a:t>
            </a:r>
            <a:r>
              <a:rPr lang="ru-RU" dirty="0" err="1" smtClean="0">
                <a:hlinkClick r:id="rId3" tooltip="Стародавній Рим"/>
              </a:rPr>
              <a:t>епоху</a:t>
            </a:r>
            <a:r>
              <a:rPr lang="ru-RU" dirty="0" smtClean="0"/>
              <a:t> (</a:t>
            </a:r>
            <a:r>
              <a:rPr lang="ru-RU" dirty="0" err="1" smtClean="0"/>
              <a:t>вважалися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низького</a:t>
            </a:r>
            <a:r>
              <a:rPr lang="ru-RU" dirty="0" smtClean="0"/>
              <a:t> становища слуги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smtClean="0">
                <a:hlinkClick r:id="rId4" tooltip="Раб"/>
              </a:rPr>
              <a:t>раба</a:t>
            </a:r>
            <a:r>
              <a:rPr lang="ru-RU" dirty="0" smtClean="0"/>
              <a:t>). </a:t>
            </a:r>
            <a:r>
              <a:rPr lang="ru-RU" dirty="0" err="1" smtClean="0"/>
              <a:t>Відсікання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 </a:t>
            </a:r>
            <a:r>
              <a:rPr lang="ru-RU" dirty="0" err="1" smtClean="0"/>
              <a:t>вважалося</a:t>
            </a:r>
            <a:r>
              <a:rPr lang="ru-RU" dirty="0" smtClean="0"/>
              <a:t> </a:t>
            </a:r>
            <a:r>
              <a:rPr lang="ru-RU" dirty="0" err="1" smtClean="0"/>
              <a:t>найтяжчим</a:t>
            </a:r>
            <a:r>
              <a:rPr lang="ru-RU" dirty="0" smtClean="0"/>
              <a:t> </a:t>
            </a:r>
            <a:r>
              <a:rPr lang="ru-RU" dirty="0" err="1" smtClean="0"/>
              <a:t>образою</a:t>
            </a:r>
            <a:r>
              <a:rPr lang="ru-RU" dirty="0" smtClean="0"/>
              <a:t> для </a:t>
            </a:r>
            <a:r>
              <a:rPr lang="ru-RU" dirty="0" err="1" smtClean="0"/>
              <a:t>представника</a:t>
            </a:r>
            <a:r>
              <a:rPr lang="ru-RU" dirty="0" smtClean="0"/>
              <a:t> </a:t>
            </a:r>
            <a:r>
              <a:rPr lang="ru-RU" dirty="0" err="1" smtClean="0"/>
              <a:t>династії</a:t>
            </a:r>
            <a:r>
              <a:rPr lang="ru-RU" dirty="0" smtClean="0"/>
              <a:t> </a:t>
            </a:r>
            <a:r>
              <a:rPr lang="ru-RU" dirty="0" err="1" smtClean="0"/>
              <a:t>Меровінгів</a:t>
            </a:r>
            <a:r>
              <a:rPr lang="ru-RU" dirty="0" smtClean="0"/>
              <a:t>,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означало </a:t>
            </a:r>
            <a:r>
              <a:rPr lang="ru-RU" dirty="0" err="1" smtClean="0"/>
              <a:t>втрату</a:t>
            </a:r>
            <a:r>
              <a:rPr lang="ru-RU" dirty="0" smtClean="0"/>
              <a:t> прав на </a:t>
            </a:r>
            <a:r>
              <a:rPr lang="ru-RU" dirty="0" err="1" smtClean="0"/>
              <a:t>володіння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(прикладом тому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послужити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Хлодомір (ще не написана)"/>
              </a:rPr>
              <a:t>Хлодоміра</a:t>
            </a:r>
            <a:r>
              <a:rPr lang="ru-RU" dirty="0" smtClean="0"/>
              <a:t>, </a:t>
            </a:r>
            <a:r>
              <a:rPr lang="ru-RU" dirty="0" err="1" smtClean="0"/>
              <a:t>Хлодоальд</a:t>
            </a:r>
            <a:r>
              <a:rPr lang="ru-RU" dirty="0" smtClean="0"/>
              <a:t>,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як </a:t>
            </a:r>
            <a:r>
              <a:rPr lang="ru-RU" dirty="0" err="1" smtClean="0">
                <a:hlinkClick r:id="rId6" tooltip="Святий Клод (ще не написана)"/>
              </a:rPr>
              <a:t>святий</a:t>
            </a:r>
            <a:r>
              <a:rPr lang="ru-RU" dirty="0" smtClean="0">
                <a:hlinkClick r:id="rId6" tooltip="Святий Клод (ще не написана)"/>
              </a:rPr>
              <a:t> Клод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5500726" cy="57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6000768"/>
            <a:ext cx="370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Изображение </a:t>
            </a:r>
            <a:r>
              <a:rPr lang="ru-RU" dirty="0" err="1" smtClean="0"/>
              <a:t>Меровея</a:t>
            </a:r>
            <a:r>
              <a:rPr lang="ru-RU" dirty="0" smtClean="0"/>
              <a:t> на монетах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000792" cy="57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5929330"/>
            <a:ext cx="396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Изображение </a:t>
            </a:r>
            <a:r>
              <a:rPr lang="ru-RU" dirty="0" err="1" smtClean="0"/>
              <a:t>Хильдерика</a:t>
            </a:r>
            <a:r>
              <a:rPr lang="ru-RU" dirty="0" smtClean="0"/>
              <a:t> I на монете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0"/>
            <a:ext cx="473134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60" y="5929330"/>
            <a:ext cx="292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Печатка </a:t>
            </a:r>
            <a:r>
              <a:rPr lang="ru-RU" dirty="0" err="1" smtClean="0">
                <a:hlinkClick r:id="rId3" tooltip="Хільдерік I"/>
              </a:rPr>
              <a:t>Хільдеріка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поховання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smtClean="0">
                <a:hlinkClick r:id="rId4" tooltip="Турне"/>
              </a:rPr>
              <a:t>Турне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1639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6143644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Пчелы из гробницы </a:t>
            </a:r>
            <a:r>
              <a:rPr lang="ru-RU" dirty="0" err="1" smtClean="0"/>
              <a:t>Хильдерика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20121437SlideId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20121437SlideId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20121612SlideId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20121612SlideId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20121526SlideId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820121526SlideId27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373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Королівство франків. Династії Меровінгів та Каролінгів.</vt:lpstr>
      <vt:lpstr>Презентация PowerPoint</vt:lpstr>
      <vt:lpstr>Презентация PowerPoint</vt:lpstr>
      <vt:lpstr>Представники </vt:lpstr>
      <vt:lpstr>«Довговолосі королі»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Cалічна  правда???</vt:lpstr>
      <vt:lpstr>Презентация PowerPoint</vt:lpstr>
      <vt:lpstr>Презентация PowerPoint</vt:lpstr>
      <vt:lpstr>Презентация PowerPoint</vt:lpstr>
      <vt:lpstr> Військова реформа Карла Мартелла</vt:lpstr>
      <vt:lpstr>Презентация PowerPoint</vt:lpstr>
      <vt:lpstr>Презентация PowerPoint</vt:lpstr>
      <vt:lpstr>Королівство франків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Королівство франків. Династії Меровінгів та Каролінгів.</dc:title>
  <dc:creator>User</dc:creator>
  <cp:lastModifiedBy>Валентина Іванівна</cp:lastModifiedBy>
  <cp:revision>4</cp:revision>
  <dcterms:created xsi:type="dcterms:W3CDTF">2011-09-29T19:00:04Z</dcterms:created>
  <dcterms:modified xsi:type="dcterms:W3CDTF">2012-09-24T07:54:26Z</dcterms:modified>
</cp:coreProperties>
</file>