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7" r:id="rId3"/>
    <p:sldId id="273" r:id="rId4"/>
    <p:sldId id="265" r:id="rId5"/>
    <p:sldId id="263" r:id="rId6"/>
    <p:sldId id="257" r:id="rId7"/>
    <p:sldId id="258" r:id="rId8"/>
    <p:sldId id="266" r:id="rId9"/>
    <p:sldId id="259" r:id="rId10"/>
    <p:sldId id="262" r:id="rId11"/>
    <p:sldId id="261" r:id="rId12"/>
    <p:sldId id="275" r:id="rId13"/>
    <p:sldId id="272" r:id="rId14"/>
    <p:sldId id="264" r:id="rId15"/>
    <p:sldId id="274" r:id="rId16"/>
    <p:sldId id="269" r:id="rId17"/>
    <p:sldId id="271" r:id="rId18"/>
    <p:sldId id="270" r:id="rId19"/>
    <p:sldId id="268" r:id="rId20"/>
    <p:sldId id="260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A099721-7F94-48C7-9D9A-66A5454D268D}" type="datetimeFigureOut">
              <a:rPr lang="ru-RU" smtClean="0"/>
              <a:t>24.09.2012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3652F0-FF4A-483B-B75F-667D9E71763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A099721-7F94-48C7-9D9A-66A5454D268D}" type="datetimeFigureOut">
              <a:rPr lang="ru-RU" smtClean="0"/>
              <a:t>24.09.2012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3652F0-FF4A-483B-B75F-667D9E7176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A099721-7F94-48C7-9D9A-66A5454D268D}" type="datetimeFigureOut">
              <a:rPr lang="ru-RU" smtClean="0"/>
              <a:t>24.09.2012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3652F0-FF4A-483B-B75F-667D9E7176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A099721-7F94-48C7-9D9A-66A5454D268D}" type="datetimeFigureOut">
              <a:rPr lang="ru-RU" smtClean="0"/>
              <a:t>24.09.2012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3652F0-FF4A-483B-B75F-667D9E7176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A099721-7F94-48C7-9D9A-66A5454D268D}" type="datetimeFigureOut">
              <a:rPr lang="ru-RU" smtClean="0"/>
              <a:t>24.09.2012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3652F0-FF4A-483B-B75F-667D9E71763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A099721-7F94-48C7-9D9A-66A5454D268D}" type="datetimeFigureOut">
              <a:rPr lang="ru-RU" smtClean="0"/>
              <a:t>24.09.2012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3652F0-FF4A-483B-B75F-667D9E7176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A099721-7F94-48C7-9D9A-66A5454D268D}" type="datetimeFigureOut">
              <a:rPr lang="ru-RU" smtClean="0"/>
              <a:t>24.09.2012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3652F0-FF4A-483B-B75F-667D9E7176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A099721-7F94-48C7-9D9A-66A5454D268D}" type="datetimeFigureOut">
              <a:rPr lang="ru-RU" smtClean="0"/>
              <a:t>24.09.2012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3652F0-FF4A-483B-B75F-667D9E7176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A099721-7F94-48C7-9D9A-66A5454D268D}" type="datetimeFigureOut">
              <a:rPr lang="ru-RU" smtClean="0"/>
              <a:t>24.09.2012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3652F0-FF4A-483B-B75F-667D9E717632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A099721-7F94-48C7-9D9A-66A5454D268D}" type="datetimeFigureOut">
              <a:rPr lang="ru-RU" smtClean="0"/>
              <a:t>24.09.2012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3652F0-FF4A-483B-B75F-667D9E7176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A099721-7F94-48C7-9D9A-66A5454D268D}" type="datetimeFigureOut">
              <a:rPr lang="ru-RU" smtClean="0"/>
              <a:t>24.09.2012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3652F0-FF4A-483B-B75F-667D9E71763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A099721-7F94-48C7-9D9A-66A5454D268D}" type="datetimeFigureOut">
              <a:rPr lang="ru-RU" smtClean="0"/>
              <a:t>24.09.2012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293652F0-FF4A-483B-B75F-667D9E717632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iki/%D0%A4%D1%80%D0%B0%D0%BD%D1%86%D1%83%D0%B7%D1%8C%D0%BA%D0%B0_%D0%BC%D0%BE%D0%B2%D0%B0" TargetMode="External"/><Relationship Id="rId2" Type="http://schemas.openxmlformats.org/officeDocument/2006/relationships/hyperlink" Target="http://uk.wikipedia.org/wiki/%D0%9B%D0%B0%D1%82%D0%B8%D0%BD%D1%81%D1%8C%D0%BA%D0%B0_%D0%BC%D0%BE%D0%B2%D0%B0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uk.wikipedia.org/wiki/%D0%A4%D1%80%D0%B0%D0%BD%D0%BA%D0%B8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uk.wikipedia.org/wiki/%D0%A4%D1%80%D0%B0%D0%BD%D1%86%D1%96%D1%8F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uk.wikipedia.org/wiki/466" TargetMode="External"/><Relationship Id="rId13" Type="http://schemas.openxmlformats.org/officeDocument/2006/relationships/hyperlink" Target="http://uk.wikipedia.org/wiki/%D0%A4%D1%80%D0%B0%D0%BD%D0%BA%D1%81%D1%8C%D0%BA%D0%B5_%D0%BA%D0%BE%D1%80%D0%BE%D0%BB%D1%96%D0%B2%D1%81%D1%82%D0%B2%D0%BE" TargetMode="External"/><Relationship Id="rId18" Type="http://schemas.openxmlformats.org/officeDocument/2006/relationships/hyperlink" Target="http://uk.wikipedia.org/wiki/629" TargetMode="External"/><Relationship Id="rId3" Type="http://schemas.openxmlformats.org/officeDocument/2006/relationships/hyperlink" Target="http://uk.wikipedia.org/wiki/%D0%9A%D0%B0%D0%BC%D0%B1%D1%80%D0%B5" TargetMode="External"/><Relationship Id="rId21" Type="http://schemas.openxmlformats.org/officeDocument/2006/relationships/hyperlink" Target="http://uk.wikipedia.org/wiki/%D0%9F%D1%96%D0%BF%D1%96%D0%BD_%D0%9A%D0%BE%D1%80%D0%BE%D1%82%D0%BA%D0%B8%D0%B9" TargetMode="External"/><Relationship Id="rId7" Type="http://schemas.openxmlformats.org/officeDocument/2006/relationships/hyperlink" Target="http://uk.wikipedia.org/wiki/%D0%A5%D0%BB%D0%BE%D0%B4%D0%B2%D1%96%D0%B3" TargetMode="External"/><Relationship Id="rId12" Type="http://schemas.openxmlformats.org/officeDocument/2006/relationships/hyperlink" Target="http://uk.wikipedia.org/wiki/%D0%91%D1%83%D1%80%D0%B3%D1%83%D0%BD%D0%B4%D1%86%D1%96" TargetMode="External"/><Relationship Id="rId17" Type="http://schemas.openxmlformats.org/officeDocument/2006/relationships/hyperlink" Target="http://uk.wikipedia.org/wiki/%D0%94%D0%B0%D0%B3%D0%BE%D0%B1%D0%B5%D1%80%D1%82_I" TargetMode="External"/><Relationship Id="rId2" Type="http://schemas.openxmlformats.org/officeDocument/2006/relationships/hyperlink" Target="http://uk.wikipedia.org/wiki/%D0%A1%D0%B0%D0%BB%D1%96%D1%87%D0%BD%D1%96_%D1%84%D1%80%D0%B0%D0%BD%D0%BA%D0%B8" TargetMode="External"/><Relationship Id="rId16" Type="http://schemas.openxmlformats.org/officeDocument/2006/relationships/hyperlink" Target="http://uk.wikipedia.org/wiki/%D0%9D%D0%B5%D0%B9%D1%81%D1%82%D1%80%D1%96%D1%8F" TargetMode="External"/><Relationship Id="rId20" Type="http://schemas.openxmlformats.org/officeDocument/2006/relationships/hyperlink" Target="http://uk.wikipedia.org/wiki/%D0%9C%D0%B0%D0%B9%D0%BE%D1%80%D0%B4%D0%BE%D0%BC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k.wikipedia.org/wiki/%D0%A5%D1%96%D0%BB%D1%8C%D0%B4%D0%B5%D1%80%D1%96%D0%BA_I" TargetMode="External"/><Relationship Id="rId11" Type="http://schemas.openxmlformats.org/officeDocument/2006/relationships/hyperlink" Target="http://uk.wikipedia.org/wiki/%D0%92%D0%B5%D1%81%D1%82%D0%B3%D0%BE%D1%82%D0%B8" TargetMode="External"/><Relationship Id="rId24" Type="http://schemas.openxmlformats.org/officeDocument/2006/relationships/hyperlink" Target="http://uk.wikipedia.org/wiki/%D0%9A%D0%B0%D1%80%D0%BE%D0%BB%D1%96%D0%BD%D0%B3%D0%B8" TargetMode="External"/><Relationship Id="rId5" Type="http://schemas.openxmlformats.org/officeDocument/2006/relationships/hyperlink" Target="http://uk.wikipedia.org/wiki/%D0%A2%D1%83%D1%80%D0%BD%D0%B5" TargetMode="External"/><Relationship Id="rId15" Type="http://schemas.openxmlformats.org/officeDocument/2006/relationships/hyperlink" Target="http://uk.wikipedia.org/wiki/%D0%90%D0%B2%D1%81%D1%82%D1%80%D0%B0%D0%B7%D1%96%D1%8F" TargetMode="External"/><Relationship Id="rId23" Type="http://schemas.openxmlformats.org/officeDocument/2006/relationships/hyperlink" Target="http://uk.wikipedia.org/wiki/751" TargetMode="External"/><Relationship Id="rId10" Type="http://schemas.openxmlformats.org/officeDocument/2006/relationships/hyperlink" Target="http://uk.wikipedia.org/wiki/%D0%90%D0%BB%D0%B5%D0%BC%D0%B0%D0%BD%D0%B8" TargetMode="External"/><Relationship Id="rId19" Type="http://schemas.openxmlformats.org/officeDocument/2006/relationships/hyperlink" Target="http://uk.wikipedia.org/wiki/639" TargetMode="External"/><Relationship Id="rId4" Type="http://schemas.openxmlformats.org/officeDocument/2006/relationships/hyperlink" Target="http://uk.wikipedia.org/w/index.php?title=%D0%A5%D0%BB%D0%BE%D0%B4%D1%96%D0%BE%D0%BD&amp;action=edit&amp;redlink=1" TargetMode="External"/><Relationship Id="rId9" Type="http://schemas.openxmlformats.org/officeDocument/2006/relationships/hyperlink" Target="http://uk.wikipedia.org/wiki/511" TargetMode="External"/><Relationship Id="rId14" Type="http://schemas.openxmlformats.org/officeDocument/2006/relationships/hyperlink" Target="http://uk.wikipedia.org/wiki/%D0%91%D1%83%D1%80%D0%B3%D1%83%D0%BD%D0%B4%D1%96%D1%8F" TargetMode="External"/><Relationship Id="rId22" Type="http://schemas.openxmlformats.org/officeDocument/2006/relationships/hyperlink" Target="http://uk.wikipedia.org/wiki/%D0%97%D0%B0%D1%85%D0%B0%D1%80%D1%96%D0%B9_(%D0%BF%D0%B0%D0%BF%D0%B0)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iki/%D0%A1%D1%82%D0%B0%D1%80%D0%BE%D0%B4%D0%B0%D0%B2%D0%BD%D1%96%D0%B9_%D0%A0%D0%B8%D0%BC" TargetMode="External"/><Relationship Id="rId2" Type="http://schemas.openxmlformats.org/officeDocument/2006/relationships/hyperlink" Target="http://uk.wikipedia.org/wiki/%D0%9B%D0%B0%D1%82%D0%B8%D0%BD%D1%81%D1%8C%D0%BA%D0%B0_%D0%BC%D0%BE%D0%B2%D0%B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k.wikipedia.org/w/index.php?title=%D0%A1%D0%B2%D1%8F%D1%82%D0%B8%D0%B9_%D0%9A%D0%BB%D0%BE%D0%B4&amp;action=edit&amp;redlink=1" TargetMode="External"/><Relationship Id="rId5" Type="http://schemas.openxmlformats.org/officeDocument/2006/relationships/hyperlink" Target="http://uk.wikipedia.org/w/index.php?title=%D0%A5%D0%BB%D0%BE%D0%B4%D0%BE%D0%BC%D1%96%D1%80&amp;action=edit&amp;redlink=1" TargetMode="External"/><Relationship Id="rId4" Type="http://schemas.openxmlformats.org/officeDocument/2006/relationships/hyperlink" Target="http://uk.wikipedia.org/wiki/%D0%A0%D0%B0%D0%B1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iki/%D0%A5%D1%96%D0%BB%D1%8C%D0%B4%D0%B5%D1%80%D1%96%D0%BA_I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uk.wikipedia.org/wiki/%D0%A2%D1%83%D1%80%D0%BD%D0%B5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1538" y="3500438"/>
            <a:ext cx="7406640" cy="1472184"/>
          </a:xfrm>
        </p:spPr>
        <p:txBody>
          <a:bodyPr>
            <a:noAutofit/>
          </a:bodyPr>
          <a:lstStyle/>
          <a:p>
            <a:r>
              <a:rPr lang="uk-UA" sz="7200" b="1" dirty="0" smtClean="0"/>
              <a:t>Королівство франків. Династії </a:t>
            </a:r>
            <a:r>
              <a:rPr lang="uk-UA" sz="7200" b="1" dirty="0" err="1" smtClean="0"/>
              <a:t>Меровінгів</a:t>
            </a:r>
            <a:r>
              <a:rPr lang="uk-UA" sz="7200" b="1" dirty="0" smtClean="0"/>
              <a:t> та Каролінгів.</a:t>
            </a:r>
            <a:endParaRPr lang="ru-RU" sz="7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0"/>
            <a:ext cx="787231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0"/>
            <a:ext cx="4747860" cy="5786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6000760" y="6215082"/>
            <a:ext cx="10300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/>
              <a:t>Хлодвиг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214313"/>
            <a:ext cx="3786187" cy="560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3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879475"/>
            <a:ext cx="4286250" cy="577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6" name="TextBox 5"/>
          <p:cNvSpPr txBox="1">
            <a:spLocks noChangeArrowheads="1"/>
          </p:cNvSpPr>
          <p:nvPr/>
        </p:nvSpPr>
        <p:spPr bwMode="auto">
          <a:xfrm>
            <a:off x="1000125" y="6000750"/>
            <a:ext cx="22145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sz="2400">
                <a:solidFill>
                  <a:srgbClr val="FF0000"/>
                </a:solidFill>
                <a:latin typeface="Arial Black" pitchFamily="34" charset="0"/>
              </a:rPr>
              <a:t>Хлодвіг</a:t>
            </a:r>
            <a:endParaRPr lang="ru-RU" sz="240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3797" name="TextBox 6"/>
          <p:cNvSpPr txBox="1">
            <a:spLocks noChangeArrowheads="1"/>
          </p:cNvSpPr>
          <p:nvPr/>
        </p:nvSpPr>
        <p:spPr bwMode="auto">
          <a:xfrm>
            <a:off x="5000625" y="285750"/>
            <a:ext cx="3714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sz="2400">
                <a:solidFill>
                  <a:srgbClr val="FF0000"/>
                </a:solidFill>
                <a:latin typeface="Arial Black" pitchFamily="34" charset="0"/>
              </a:rPr>
              <a:t>Хрещення Хлодвіга</a:t>
            </a:r>
            <a:endParaRPr lang="ru-RU" sz="2400">
              <a:solidFill>
                <a:srgbClr val="FF00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292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</a:t>
            </a:r>
            <a:r>
              <a:rPr lang="uk-UA" dirty="0" err="1" smtClean="0"/>
              <a:t>алічна</a:t>
            </a:r>
            <a:r>
              <a:rPr lang="uk-UA" dirty="0" smtClean="0"/>
              <a:t>  правда???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6849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447800"/>
            <a:ext cx="7862150" cy="4800600"/>
          </a:xfrm>
        </p:spPr>
        <p:txBody>
          <a:bodyPr>
            <a:normAutofit/>
          </a:bodyPr>
          <a:lstStyle/>
          <a:p>
            <a:r>
              <a:rPr lang="vi-VN" sz="5400" b="1" dirty="0" smtClean="0"/>
              <a:t>Каролі́нги</a:t>
            </a:r>
            <a:r>
              <a:rPr lang="vi-VN" sz="5400" dirty="0" smtClean="0"/>
              <a:t> (</a:t>
            </a:r>
            <a:r>
              <a:rPr lang="vi-VN" sz="5400" dirty="0" smtClean="0">
                <a:hlinkClick r:id="rId2" tooltip="Латинська мова"/>
              </a:rPr>
              <a:t>лат.</a:t>
            </a:r>
            <a:r>
              <a:rPr lang="vi-VN" sz="5400" dirty="0" smtClean="0"/>
              <a:t> </a:t>
            </a:r>
            <a:r>
              <a:rPr lang="en-US" sz="5400" i="1" dirty="0" err="1" smtClean="0"/>
              <a:t>Carolingi</a:t>
            </a:r>
            <a:r>
              <a:rPr lang="en-US" sz="5400" dirty="0" smtClean="0"/>
              <a:t>, </a:t>
            </a:r>
            <a:r>
              <a:rPr lang="vi-VN" sz="5400" dirty="0" smtClean="0">
                <a:hlinkClick r:id="rId3" tooltip="Французька мова"/>
              </a:rPr>
              <a:t>фр.</a:t>
            </a:r>
            <a:r>
              <a:rPr lang="vi-VN" sz="5400" dirty="0" smtClean="0"/>
              <a:t> </a:t>
            </a:r>
            <a:r>
              <a:rPr lang="en-US" sz="5400" i="1" dirty="0" err="1" smtClean="0"/>
              <a:t>Carolingiens</a:t>
            </a:r>
            <a:r>
              <a:rPr lang="en-US" sz="5400" dirty="0" smtClean="0"/>
              <a:t>) — </a:t>
            </a:r>
            <a:r>
              <a:rPr lang="vi-VN" sz="5400" dirty="0" smtClean="0"/>
              <a:t>королівська династія у державах </a:t>
            </a:r>
            <a:r>
              <a:rPr lang="vi-VN" sz="5400" dirty="0" smtClean="0">
                <a:hlinkClick r:id="rId4" tooltip="Франки"/>
              </a:rPr>
              <a:t>франків</a:t>
            </a:r>
            <a:r>
              <a:rPr lang="vi-VN" sz="5400" dirty="0" smtClean="0"/>
              <a:t>.</a:t>
            </a:r>
            <a:endParaRPr lang="ru-RU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311775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3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75" y="1590675"/>
            <a:ext cx="3857625" cy="526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2" name="TextBox 5"/>
          <p:cNvSpPr txBox="1">
            <a:spLocks noChangeArrowheads="1"/>
          </p:cNvSpPr>
          <p:nvPr/>
        </p:nvSpPr>
        <p:spPr bwMode="auto">
          <a:xfrm>
            <a:off x="500063" y="3929063"/>
            <a:ext cx="40005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sz="3600">
                <a:solidFill>
                  <a:srgbClr val="FF0000"/>
                </a:solidFill>
                <a:latin typeface="Arial Black" pitchFamily="34" charset="0"/>
              </a:rPr>
              <a:t>Франки</a:t>
            </a:r>
            <a:endParaRPr lang="ru-RU" sz="3600">
              <a:solidFill>
                <a:srgbClr val="FF00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1874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0"/>
            <a:ext cx="513707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6715140" y="6072206"/>
            <a:ext cx="15638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Карл </a:t>
            </a:r>
            <a:r>
              <a:rPr lang="ru-RU" b="1" dirty="0" err="1" smtClean="0"/>
              <a:t>Мартел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2547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	Військова реформа Карла </a:t>
            </a:r>
            <a:r>
              <a:rPr lang="uk-UA" dirty="0" err="1" smtClean="0"/>
              <a:t>Мартелла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500166" y="1357298"/>
            <a:ext cx="6572296" cy="100013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6000" b="1" dirty="0" err="1" smtClean="0">
                <a:solidFill>
                  <a:schemeClr val="tx2">
                    <a:lumMod val="50000"/>
                  </a:schemeClr>
                </a:solidFill>
              </a:rPr>
              <a:t>Майордом</a:t>
            </a:r>
            <a:endParaRPr lang="ru-RU" sz="6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643570" y="2857496"/>
            <a:ext cx="3214710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Служба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500694" y="4429132"/>
            <a:ext cx="3429024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Клятва вірності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2857496"/>
            <a:ext cx="3071834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Земля(феод)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4429132"/>
            <a:ext cx="3000396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Прибуток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571604" y="5429264"/>
            <a:ext cx="6143668" cy="100013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err="1" smtClean="0"/>
              <a:t>Важкоозброєнний</a:t>
            </a:r>
            <a:r>
              <a:rPr lang="uk-UA" dirty="0" smtClean="0"/>
              <a:t> кінний воїн</a:t>
            </a:r>
            <a:endParaRPr lang="ru-RU" dirty="0"/>
          </a:p>
        </p:txBody>
      </p:sp>
      <p:sp>
        <p:nvSpPr>
          <p:cNvPr id="13" name="Выгнутая вниз стрелка 12"/>
          <p:cNvSpPr/>
          <p:nvPr/>
        </p:nvSpPr>
        <p:spPr>
          <a:xfrm rot="17858959">
            <a:off x="7843638" y="5423036"/>
            <a:ext cx="1428728" cy="861333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Выгнутая вниз стрелка 13"/>
          <p:cNvSpPr/>
          <p:nvPr/>
        </p:nvSpPr>
        <p:spPr>
          <a:xfrm rot="17858959">
            <a:off x="7981376" y="3540380"/>
            <a:ext cx="1428728" cy="879399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Выгнутая вниз стрелка 14"/>
          <p:cNvSpPr/>
          <p:nvPr/>
        </p:nvSpPr>
        <p:spPr>
          <a:xfrm rot="15363229">
            <a:off x="7929682" y="1586260"/>
            <a:ext cx="1428728" cy="970307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Выгнутая влево стрелка 15"/>
          <p:cNvSpPr/>
          <p:nvPr/>
        </p:nvSpPr>
        <p:spPr>
          <a:xfrm>
            <a:off x="571472" y="1571612"/>
            <a:ext cx="857256" cy="142876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Выгнутая влево стрелка 16"/>
          <p:cNvSpPr/>
          <p:nvPr/>
        </p:nvSpPr>
        <p:spPr>
          <a:xfrm>
            <a:off x="0" y="3357562"/>
            <a:ext cx="857256" cy="114300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Выгнутая влево стрелка 18"/>
          <p:cNvSpPr/>
          <p:nvPr/>
        </p:nvSpPr>
        <p:spPr>
          <a:xfrm rot="20621945">
            <a:off x="571472" y="5286388"/>
            <a:ext cx="857256" cy="128588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  <p:bldP spid="11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0"/>
            <a:ext cx="5110992" cy="6286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6572264" y="6286520"/>
            <a:ext cx="19963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 smtClean="0"/>
              <a:t>Піпін</a:t>
            </a:r>
            <a:r>
              <a:rPr lang="ru-RU" b="1" dirty="0" smtClean="0"/>
              <a:t> ІІІ Короткий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0"/>
            <a:ext cx="382333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447800"/>
            <a:ext cx="7858180" cy="4800600"/>
          </a:xfrm>
        </p:spPr>
        <p:txBody>
          <a:bodyPr>
            <a:normAutofit/>
          </a:bodyPr>
          <a:lstStyle/>
          <a:p>
            <a:r>
              <a:rPr lang="ru-RU" sz="6600" b="1" dirty="0" err="1" smtClean="0"/>
              <a:t>Меровінги</a:t>
            </a:r>
            <a:r>
              <a:rPr lang="en-US" sz="6600" b="1" dirty="0" smtClean="0"/>
              <a:t>— </a:t>
            </a:r>
            <a:r>
              <a:rPr lang="ru-RU" sz="6600" b="1" dirty="0" smtClean="0"/>
              <a:t>перша </a:t>
            </a:r>
            <a:r>
              <a:rPr lang="ru-RU" sz="6600" b="1" dirty="0" err="1" smtClean="0"/>
              <a:t>королівська</a:t>
            </a:r>
            <a:r>
              <a:rPr lang="ru-RU" sz="6600" b="1" dirty="0" smtClean="0"/>
              <a:t> </a:t>
            </a:r>
            <a:r>
              <a:rPr lang="ru-RU" sz="6600" b="1" dirty="0" err="1" smtClean="0"/>
              <a:t>династія</a:t>
            </a:r>
            <a:r>
              <a:rPr lang="ru-RU" sz="6600" b="1" dirty="0" smtClean="0"/>
              <a:t> у </a:t>
            </a:r>
            <a:r>
              <a:rPr lang="ru-RU" sz="6600" b="1" dirty="0" err="1" smtClean="0">
                <a:hlinkClick r:id="rId2" tooltip="Франція"/>
              </a:rPr>
              <a:t>Франції</a:t>
            </a:r>
            <a:r>
              <a:rPr lang="ru-RU" sz="6600" b="1" dirty="0" smtClean="0"/>
              <a:t>.</a:t>
            </a:r>
            <a:endParaRPr lang="ru-RU" sz="6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Королівство франків</a:t>
            </a:r>
            <a:endParaRPr lang="ru-RU" dirty="0"/>
          </a:p>
        </p:txBody>
      </p:sp>
      <p:pic>
        <p:nvPicPr>
          <p:cNvPr id="4099" name="Picture 3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35100" y="1451156"/>
            <a:ext cx="7499350" cy="479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00563" cy="335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Picture 3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2416175"/>
            <a:ext cx="4643437" cy="444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8" name="TextBox 5"/>
          <p:cNvSpPr txBox="1">
            <a:spLocks noChangeArrowheads="1"/>
          </p:cNvSpPr>
          <p:nvPr/>
        </p:nvSpPr>
        <p:spPr bwMode="auto">
          <a:xfrm>
            <a:off x="285750" y="6143625"/>
            <a:ext cx="4143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sz="2000">
                <a:solidFill>
                  <a:srgbClr val="010607"/>
                </a:solidFill>
                <a:latin typeface="Arial Black" pitchFamily="34" charset="0"/>
              </a:rPr>
              <a:t>Фібули одягу меровінгів</a:t>
            </a:r>
            <a:endParaRPr lang="ru-RU" sz="2000">
              <a:solidFill>
                <a:srgbClr val="010607"/>
              </a:solidFill>
              <a:latin typeface="Arial Black" pitchFamily="34" charset="0"/>
            </a:endParaRPr>
          </a:p>
        </p:txBody>
      </p:sp>
      <p:sp>
        <p:nvSpPr>
          <p:cNvPr id="31749" name="TextBox 6"/>
          <p:cNvSpPr txBox="1">
            <a:spLocks noChangeArrowheads="1"/>
          </p:cNvSpPr>
          <p:nvPr/>
        </p:nvSpPr>
        <p:spPr bwMode="auto">
          <a:xfrm>
            <a:off x="4500563" y="357188"/>
            <a:ext cx="43576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sz="2800">
                <a:solidFill>
                  <a:srgbClr val="FF0000"/>
                </a:solidFill>
                <a:latin typeface="Arial Black" pitchFamily="34" charset="0"/>
              </a:rPr>
              <a:t>Меровінги</a:t>
            </a:r>
            <a:endParaRPr lang="ru-RU" sz="2800">
              <a:solidFill>
                <a:srgbClr val="FF00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3670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err="1" smtClean="0"/>
              <a:t>Представники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447800"/>
            <a:ext cx="8572528" cy="5124472"/>
          </a:xfrm>
        </p:spPr>
        <p:txBody>
          <a:bodyPr>
            <a:normAutofit fontScale="47500" lnSpcReduction="20000"/>
          </a:bodyPr>
          <a:lstStyle/>
          <a:p>
            <a:r>
              <a:rPr lang="ru-RU" sz="4200" b="1" dirty="0" err="1" smtClean="0"/>
              <a:t>Династія</a:t>
            </a:r>
            <a:r>
              <a:rPr lang="ru-RU" sz="4200" b="1" dirty="0" smtClean="0"/>
              <a:t> </a:t>
            </a:r>
            <a:r>
              <a:rPr lang="ru-RU" sz="4200" b="1" dirty="0" err="1" smtClean="0"/>
              <a:t>бере</a:t>
            </a:r>
            <a:r>
              <a:rPr lang="ru-RU" sz="4200" b="1" dirty="0" smtClean="0"/>
              <a:t> початок </a:t>
            </a:r>
            <a:r>
              <a:rPr lang="ru-RU" sz="4200" b="1" dirty="0" err="1" smtClean="0"/>
              <a:t>від</a:t>
            </a:r>
            <a:r>
              <a:rPr lang="ru-RU" sz="4200" b="1" dirty="0" smtClean="0"/>
              <a:t> легендарного </a:t>
            </a:r>
            <a:r>
              <a:rPr lang="ru-RU" sz="4200" b="1" dirty="0" err="1" smtClean="0"/>
              <a:t>Меровея</a:t>
            </a:r>
            <a:r>
              <a:rPr lang="ru-RU" sz="4200" b="1" dirty="0" smtClean="0"/>
              <a:t>. </a:t>
            </a:r>
            <a:r>
              <a:rPr lang="ru-RU" sz="4200" b="1" dirty="0" err="1" smtClean="0"/>
              <a:t>Меровінги</a:t>
            </a:r>
            <a:r>
              <a:rPr lang="ru-RU" sz="4200" b="1" dirty="0" smtClean="0"/>
              <a:t> походили </a:t>
            </a:r>
            <a:r>
              <a:rPr lang="ru-RU" sz="4200" b="1" dirty="0" err="1" smtClean="0"/>
              <a:t>з</a:t>
            </a:r>
            <a:r>
              <a:rPr lang="ru-RU" sz="4200" b="1" dirty="0" smtClean="0"/>
              <a:t> </a:t>
            </a:r>
            <a:r>
              <a:rPr lang="ru-RU" sz="4200" b="1" dirty="0" err="1" smtClean="0">
                <a:hlinkClick r:id="rId2" tooltip="Салічні франки"/>
              </a:rPr>
              <a:t>салічних</a:t>
            </a:r>
            <a:r>
              <a:rPr lang="ru-RU" sz="4200" b="1" dirty="0" smtClean="0">
                <a:hlinkClick r:id="rId2" tooltip="Салічні франки"/>
              </a:rPr>
              <a:t> </a:t>
            </a:r>
            <a:r>
              <a:rPr lang="ru-RU" sz="4200" b="1" dirty="0" err="1" smtClean="0">
                <a:hlinkClick r:id="rId2" tooltip="Салічні франки"/>
              </a:rPr>
              <a:t>франків</a:t>
            </a:r>
            <a:r>
              <a:rPr lang="ru-RU" sz="4200" b="1" dirty="0" smtClean="0"/>
              <a:t>, </a:t>
            </a:r>
            <a:r>
              <a:rPr lang="ru-RU" sz="4200" b="1" dirty="0" err="1" smtClean="0"/>
              <a:t>які</a:t>
            </a:r>
            <a:r>
              <a:rPr lang="ru-RU" sz="4200" b="1" dirty="0" smtClean="0"/>
              <a:t> в V </a:t>
            </a:r>
            <a:r>
              <a:rPr lang="ru-RU" sz="4200" b="1" dirty="0" err="1" smtClean="0"/>
              <a:t>столітті</a:t>
            </a:r>
            <a:r>
              <a:rPr lang="ru-RU" sz="4200" b="1" dirty="0" smtClean="0"/>
              <a:t> </a:t>
            </a:r>
            <a:r>
              <a:rPr lang="ru-RU" sz="4200" b="1" dirty="0" err="1" smtClean="0"/>
              <a:t>влаштувалися</a:t>
            </a:r>
            <a:r>
              <a:rPr lang="ru-RU" sz="4200" b="1" dirty="0" smtClean="0"/>
              <a:t> в </a:t>
            </a:r>
            <a:r>
              <a:rPr lang="ru-RU" sz="4200" b="1" dirty="0" err="1" smtClean="0">
                <a:hlinkClick r:id="rId3" tooltip="Камбре"/>
              </a:rPr>
              <a:t>Камбре</a:t>
            </a:r>
            <a:r>
              <a:rPr lang="ru-RU" sz="4200" b="1" dirty="0" smtClean="0"/>
              <a:t> (</a:t>
            </a:r>
            <a:r>
              <a:rPr lang="ru-RU" sz="4200" b="1" dirty="0" err="1" smtClean="0">
                <a:hlinkClick r:id="rId4" tooltip="Хлодіон (ще не написана)"/>
              </a:rPr>
              <a:t>Хлодіон</a:t>
            </a:r>
            <a:r>
              <a:rPr lang="ru-RU" sz="4200" b="1" dirty="0" smtClean="0">
                <a:hlinkClick r:id="rId4" tooltip="Хлодіон (ще не написана)"/>
              </a:rPr>
              <a:t> </a:t>
            </a:r>
            <a:r>
              <a:rPr lang="ru-RU" sz="4200" b="1" dirty="0" err="1" smtClean="0">
                <a:hlinkClick r:id="rId4" tooltip="Хлодіон (ще не написана)"/>
              </a:rPr>
              <a:t>Довговолосий</a:t>
            </a:r>
            <a:r>
              <a:rPr lang="ru-RU" sz="4200" b="1" dirty="0" smtClean="0"/>
              <a:t>) </a:t>
            </a:r>
            <a:r>
              <a:rPr lang="ru-RU" sz="4200" b="1" dirty="0" err="1" smtClean="0"/>
              <a:t>і</a:t>
            </a:r>
            <a:r>
              <a:rPr lang="ru-RU" sz="4200" b="1" dirty="0" smtClean="0"/>
              <a:t> </a:t>
            </a:r>
            <a:r>
              <a:rPr lang="ru-RU" sz="4200" b="1" dirty="0" err="1" smtClean="0"/>
              <a:t>в</a:t>
            </a:r>
            <a:r>
              <a:rPr lang="ru-RU" sz="4200" b="1" dirty="0" smtClean="0"/>
              <a:t> </a:t>
            </a:r>
            <a:r>
              <a:rPr lang="ru-RU" sz="4200" b="1" dirty="0" smtClean="0">
                <a:hlinkClick r:id="rId5" tooltip="Турне"/>
              </a:rPr>
              <a:t>Турне</a:t>
            </a:r>
            <a:r>
              <a:rPr lang="ru-RU" sz="4200" b="1" dirty="0" smtClean="0"/>
              <a:t> (</a:t>
            </a:r>
            <a:r>
              <a:rPr lang="ru-RU" sz="4200" b="1" dirty="0" err="1" smtClean="0">
                <a:hlinkClick r:id="rId6" tooltip="Хільдерік I"/>
              </a:rPr>
              <a:t>Хільдерік</a:t>
            </a:r>
            <a:r>
              <a:rPr lang="ru-RU" sz="4200" b="1" dirty="0" smtClean="0">
                <a:hlinkClick r:id="rId6" tooltip="Хільдерік I"/>
              </a:rPr>
              <a:t> I</a:t>
            </a:r>
            <a:r>
              <a:rPr lang="ru-RU" sz="4200" b="1" dirty="0" smtClean="0"/>
              <a:t>).</a:t>
            </a:r>
            <a:endParaRPr lang="en-US" sz="4200" b="1" dirty="0" smtClean="0"/>
          </a:p>
          <a:p>
            <a:r>
              <a:rPr lang="ru-RU" sz="4200" b="1" dirty="0" err="1" smtClean="0">
                <a:hlinkClick r:id="rId6" tooltip="Хільдерік I"/>
              </a:rPr>
              <a:t>Хільдерік</a:t>
            </a:r>
            <a:r>
              <a:rPr lang="ru-RU" sz="4200" b="1" dirty="0" smtClean="0"/>
              <a:t> - </a:t>
            </a:r>
            <a:r>
              <a:rPr lang="ru-RU" sz="4200" b="1" dirty="0" err="1" smtClean="0"/>
              <a:t>був</a:t>
            </a:r>
            <a:r>
              <a:rPr lang="ru-RU" sz="4200" b="1" dirty="0" smtClean="0"/>
              <a:t> першим </a:t>
            </a:r>
            <a:r>
              <a:rPr lang="ru-RU" sz="4200" b="1" dirty="0" err="1" smtClean="0"/>
              <a:t>історично</a:t>
            </a:r>
            <a:r>
              <a:rPr lang="ru-RU" sz="4200" b="1" dirty="0" smtClean="0"/>
              <a:t> </a:t>
            </a:r>
            <a:r>
              <a:rPr lang="ru-RU" sz="4200" b="1" dirty="0" err="1" smtClean="0"/>
              <a:t>відомим</a:t>
            </a:r>
            <a:r>
              <a:rPr lang="ru-RU" sz="4200" b="1" dirty="0" smtClean="0"/>
              <a:t> </a:t>
            </a:r>
            <a:r>
              <a:rPr lang="ru-RU" sz="4200" b="1" dirty="0" err="1" smtClean="0"/>
              <a:t>представником</a:t>
            </a:r>
            <a:r>
              <a:rPr lang="ru-RU" sz="4200" b="1" dirty="0" smtClean="0"/>
              <a:t> </a:t>
            </a:r>
            <a:r>
              <a:rPr lang="ru-RU" sz="4200" b="1" dirty="0" err="1" smtClean="0"/>
              <a:t>Меровінгів</a:t>
            </a:r>
            <a:r>
              <a:rPr lang="ru-RU" sz="4200" b="1" dirty="0" smtClean="0"/>
              <a:t>.</a:t>
            </a:r>
          </a:p>
          <a:p>
            <a:r>
              <a:rPr lang="ru-RU" sz="4200" b="1" dirty="0" err="1" smtClean="0">
                <a:hlinkClick r:id="rId7" tooltip="Хлодвіг"/>
              </a:rPr>
              <a:t>Хлодвіг</a:t>
            </a:r>
            <a:r>
              <a:rPr lang="ru-RU" sz="4200" b="1" dirty="0" smtClean="0"/>
              <a:t> (</a:t>
            </a:r>
            <a:r>
              <a:rPr lang="ru-RU" sz="4200" b="1" dirty="0" smtClean="0">
                <a:hlinkClick r:id="rId8" tooltip="466"/>
              </a:rPr>
              <a:t>466</a:t>
            </a:r>
            <a:r>
              <a:rPr lang="ru-RU" sz="4200" b="1" dirty="0" smtClean="0"/>
              <a:t>—</a:t>
            </a:r>
            <a:r>
              <a:rPr lang="ru-RU" sz="4200" b="1" dirty="0" smtClean="0">
                <a:hlinkClick r:id="rId9" tooltip="511"/>
              </a:rPr>
              <a:t>511</a:t>
            </a:r>
            <a:r>
              <a:rPr lang="ru-RU" sz="4200" b="1" dirty="0" smtClean="0"/>
              <a:t>) - </a:t>
            </a:r>
            <a:r>
              <a:rPr lang="ru-RU" sz="4200" b="1" dirty="0" err="1" smtClean="0"/>
              <a:t>син</a:t>
            </a:r>
            <a:r>
              <a:rPr lang="ru-RU" sz="4200" b="1" dirty="0" smtClean="0"/>
              <a:t> </a:t>
            </a:r>
            <a:r>
              <a:rPr lang="ru-RU" sz="4200" b="1" dirty="0" err="1" smtClean="0"/>
              <a:t>Хільдеріка</a:t>
            </a:r>
            <a:r>
              <a:rPr lang="ru-RU" sz="4200" b="1" dirty="0" smtClean="0"/>
              <a:t>, </a:t>
            </a:r>
            <a:r>
              <a:rPr lang="ru-RU" sz="4200" b="1" dirty="0" err="1" smtClean="0"/>
              <a:t>після</a:t>
            </a:r>
            <a:r>
              <a:rPr lang="ru-RU" sz="4200" b="1" dirty="0" smtClean="0"/>
              <a:t> ряду перемог над римлянами, </a:t>
            </a:r>
            <a:r>
              <a:rPr lang="ru-RU" sz="4200" b="1" dirty="0" smtClean="0">
                <a:hlinkClick r:id="rId10" tooltip="Алемани"/>
              </a:rPr>
              <a:t>алеманами</a:t>
            </a:r>
            <a:r>
              <a:rPr lang="ru-RU" sz="4200" b="1" dirty="0" smtClean="0"/>
              <a:t>, </a:t>
            </a:r>
            <a:r>
              <a:rPr lang="ru-RU" sz="4200" b="1" dirty="0" smtClean="0">
                <a:hlinkClick r:id="rId11" tooltip="Вестготи"/>
              </a:rPr>
              <a:t>вестготами</a:t>
            </a:r>
            <a:r>
              <a:rPr lang="ru-RU" sz="4200" b="1" dirty="0" smtClean="0"/>
              <a:t> та </a:t>
            </a:r>
            <a:r>
              <a:rPr lang="ru-RU" sz="4200" b="1" dirty="0" err="1" smtClean="0">
                <a:hlinkClick r:id="rId12" tooltip="Бургундці"/>
              </a:rPr>
              <a:t>бургундцями</a:t>
            </a:r>
            <a:r>
              <a:rPr lang="ru-RU" sz="4200" b="1" dirty="0" smtClean="0"/>
              <a:t> </a:t>
            </a:r>
            <a:r>
              <a:rPr lang="ru-RU" sz="4200" b="1" dirty="0" err="1" smtClean="0"/>
              <a:t>заснував</a:t>
            </a:r>
            <a:r>
              <a:rPr lang="ru-RU" sz="4200" b="1" dirty="0" smtClean="0"/>
              <a:t> </a:t>
            </a:r>
            <a:r>
              <a:rPr lang="ru-RU" sz="4200" b="1" dirty="0" err="1" smtClean="0">
                <a:hlinkClick r:id="rId13" tooltip="Франкське королівство"/>
              </a:rPr>
              <a:t>королівство</a:t>
            </a:r>
            <a:r>
              <a:rPr lang="ru-RU" sz="4200" b="1" dirty="0" smtClean="0">
                <a:hlinkClick r:id="rId13" tooltip="Франкське королівство"/>
              </a:rPr>
              <a:t> </a:t>
            </a:r>
            <a:r>
              <a:rPr lang="ru-RU" sz="4200" b="1" dirty="0" err="1" smtClean="0">
                <a:hlinkClick r:id="rId13" tooltip="Франкське королівство"/>
              </a:rPr>
              <a:t>франків</a:t>
            </a:r>
            <a:r>
              <a:rPr lang="ru-RU" sz="4200" b="1" dirty="0" smtClean="0"/>
              <a:t>. </a:t>
            </a:r>
            <a:r>
              <a:rPr lang="ru-RU" sz="4200" b="1" dirty="0" err="1" smtClean="0"/>
              <a:t>Після</a:t>
            </a:r>
            <a:r>
              <a:rPr lang="ru-RU" sz="4200" b="1" dirty="0" smtClean="0"/>
              <a:t> </a:t>
            </a:r>
            <a:r>
              <a:rPr lang="ru-RU" sz="4200" b="1" dirty="0" err="1" smtClean="0"/>
              <a:t>Хлодвіга</a:t>
            </a:r>
            <a:r>
              <a:rPr lang="ru-RU" sz="4200" b="1" dirty="0" smtClean="0"/>
              <a:t> держава не </a:t>
            </a:r>
            <a:r>
              <a:rPr lang="ru-RU" sz="4200" b="1" dirty="0" err="1" smtClean="0"/>
              <a:t>була</a:t>
            </a:r>
            <a:r>
              <a:rPr lang="ru-RU" sz="4200" b="1" dirty="0" smtClean="0"/>
              <a:t> </a:t>
            </a:r>
            <a:r>
              <a:rPr lang="ru-RU" sz="4200" b="1" dirty="0" err="1" smtClean="0"/>
              <a:t>стабільним</a:t>
            </a:r>
            <a:r>
              <a:rPr lang="ru-RU" sz="4200" b="1" dirty="0" smtClean="0"/>
              <a:t> </a:t>
            </a:r>
            <a:r>
              <a:rPr lang="ru-RU" sz="4200" b="1" dirty="0" err="1" smtClean="0"/>
              <a:t>утворенням</a:t>
            </a:r>
            <a:r>
              <a:rPr lang="ru-RU" sz="4200" b="1" dirty="0" smtClean="0"/>
              <a:t>, </a:t>
            </a:r>
            <a:r>
              <a:rPr lang="ru-RU" sz="4200" b="1" dirty="0" err="1" smtClean="0"/>
              <a:t>її</a:t>
            </a:r>
            <a:r>
              <a:rPr lang="ru-RU" sz="4200" b="1" dirty="0" smtClean="0"/>
              <a:t> </a:t>
            </a:r>
            <a:r>
              <a:rPr lang="ru-RU" sz="4200" b="1" dirty="0" err="1" smtClean="0"/>
              <a:t>територія</a:t>
            </a:r>
            <a:r>
              <a:rPr lang="ru-RU" sz="4200" b="1" dirty="0" smtClean="0"/>
              <a:t> </a:t>
            </a:r>
            <a:r>
              <a:rPr lang="ru-RU" sz="4200" b="1" dirty="0" err="1" smtClean="0"/>
              <a:t>постійно</a:t>
            </a:r>
            <a:r>
              <a:rPr lang="ru-RU" sz="4200" b="1" dirty="0" smtClean="0"/>
              <a:t> </a:t>
            </a:r>
            <a:r>
              <a:rPr lang="ru-RU" sz="4200" b="1" dirty="0" err="1" smtClean="0"/>
              <a:t>переділялася</a:t>
            </a:r>
            <a:r>
              <a:rPr lang="ru-RU" sz="4200" b="1" dirty="0" smtClean="0"/>
              <a:t> </a:t>
            </a:r>
            <a:r>
              <a:rPr lang="ru-RU" sz="4200" b="1" dirty="0" err="1" smtClean="0"/>
              <a:t>між</a:t>
            </a:r>
            <a:r>
              <a:rPr lang="ru-RU" sz="4200" b="1" dirty="0" smtClean="0"/>
              <a:t> </a:t>
            </a:r>
            <a:r>
              <a:rPr lang="ru-RU" sz="4200" b="1" dirty="0" err="1" smtClean="0"/>
              <a:t>нащадками</a:t>
            </a:r>
            <a:r>
              <a:rPr lang="ru-RU" sz="4200" b="1" dirty="0" smtClean="0"/>
              <a:t> </a:t>
            </a:r>
            <a:r>
              <a:rPr lang="ru-RU" sz="4200" b="1" dirty="0" err="1" smtClean="0"/>
              <a:t>королів</a:t>
            </a:r>
            <a:r>
              <a:rPr lang="ru-RU" sz="4200" b="1" dirty="0" smtClean="0"/>
              <a:t>. Остаточно вона </a:t>
            </a:r>
            <a:r>
              <a:rPr lang="ru-RU" sz="4200" b="1" dirty="0" err="1" smtClean="0"/>
              <a:t>поділилася</a:t>
            </a:r>
            <a:r>
              <a:rPr lang="ru-RU" sz="4200" b="1" dirty="0" smtClean="0"/>
              <a:t> на три </a:t>
            </a:r>
            <a:r>
              <a:rPr lang="ru-RU" sz="4200" b="1" dirty="0" err="1" smtClean="0"/>
              <a:t>держави</a:t>
            </a:r>
            <a:r>
              <a:rPr lang="ru-RU" sz="4200" b="1" dirty="0" smtClean="0"/>
              <a:t> — </a:t>
            </a:r>
            <a:r>
              <a:rPr lang="ru-RU" sz="4200" b="1" dirty="0" err="1" smtClean="0">
                <a:hlinkClick r:id="rId14" tooltip="Бургундія"/>
              </a:rPr>
              <a:t>Бургундію</a:t>
            </a:r>
            <a:r>
              <a:rPr lang="ru-RU" sz="4200" b="1" dirty="0" smtClean="0"/>
              <a:t>, </a:t>
            </a:r>
            <a:r>
              <a:rPr lang="ru-RU" sz="4200" b="1" dirty="0" err="1" smtClean="0">
                <a:hlinkClick r:id="rId15" tooltip="Австразія"/>
              </a:rPr>
              <a:t>Австразію</a:t>
            </a:r>
            <a:r>
              <a:rPr lang="ru-RU" sz="4200" b="1" dirty="0" smtClean="0"/>
              <a:t> та </a:t>
            </a:r>
            <a:r>
              <a:rPr lang="ru-RU" sz="4200" b="1" dirty="0" err="1" smtClean="0">
                <a:hlinkClick r:id="rId16" tooltip="Нейстрія"/>
              </a:rPr>
              <a:t>Нейстрію</a:t>
            </a:r>
            <a:r>
              <a:rPr lang="ru-RU" sz="4200" b="1" dirty="0" smtClean="0"/>
              <a:t>.</a:t>
            </a:r>
          </a:p>
          <a:p>
            <a:r>
              <a:rPr lang="ru-RU" sz="4200" b="1" dirty="0" err="1" smtClean="0">
                <a:hlinkClick r:id="rId17" tooltip="Дагоберт I"/>
              </a:rPr>
              <a:t>Дагоберт</a:t>
            </a:r>
            <a:r>
              <a:rPr lang="ru-RU" sz="4200" b="1" dirty="0" smtClean="0">
                <a:hlinkClick r:id="rId17" tooltip="Дагоберт I"/>
              </a:rPr>
              <a:t> </a:t>
            </a:r>
            <a:r>
              <a:rPr lang="en-US" sz="4200" b="1" dirty="0" smtClean="0">
                <a:hlinkClick r:id="rId17" tooltip="Дагоберт I"/>
              </a:rPr>
              <a:t>I</a:t>
            </a:r>
            <a:r>
              <a:rPr lang="en-US" sz="4200" b="1" dirty="0" smtClean="0"/>
              <a:t> (</a:t>
            </a:r>
            <a:r>
              <a:rPr lang="en-US" sz="4200" b="1" dirty="0" smtClean="0">
                <a:hlinkClick r:id="rId18" tooltip="629"/>
              </a:rPr>
              <a:t>629</a:t>
            </a:r>
            <a:r>
              <a:rPr lang="en-US" sz="4200" b="1" dirty="0" smtClean="0"/>
              <a:t>—</a:t>
            </a:r>
            <a:r>
              <a:rPr lang="en-US" sz="4200" b="1" dirty="0" smtClean="0">
                <a:hlinkClick r:id="rId19" tooltip="639"/>
              </a:rPr>
              <a:t>639</a:t>
            </a:r>
            <a:r>
              <a:rPr lang="en-US" sz="4200" b="1" dirty="0" smtClean="0"/>
              <a:t>) - </a:t>
            </a:r>
            <a:r>
              <a:rPr lang="ru-RU" sz="4200" b="1" dirty="0" err="1" smtClean="0"/>
              <a:t>знову</a:t>
            </a:r>
            <a:r>
              <a:rPr lang="ru-RU" sz="4200" b="1" dirty="0" smtClean="0"/>
              <a:t> </a:t>
            </a:r>
            <a:r>
              <a:rPr lang="ru-RU" sz="4200" b="1" dirty="0" err="1" smtClean="0"/>
              <a:t>об'єднав</a:t>
            </a:r>
            <a:r>
              <a:rPr lang="ru-RU" sz="4200" b="1" dirty="0" smtClean="0"/>
              <a:t> </a:t>
            </a:r>
            <a:r>
              <a:rPr lang="ru-RU" sz="4200" b="1" dirty="0" err="1" smtClean="0"/>
              <a:t>під</a:t>
            </a:r>
            <a:r>
              <a:rPr lang="ru-RU" sz="4200" b="1" dirty="0" smtClean="0"/>
              <a:t> </a:t>
            </a:r>
            <a:r>
              <a:rPr lang="ru-RU" sz="4200" b="1" dirty="0" err="1" smtClean="0"/>
              <a:t>своєю</a:t>
            </a:r>
            <a:r>
              <a:rPr lang="ru-RU" sz="4200" b="1" dirty="0" smtClean="0"/>
              <a:t> </a:t>
            </a:r>
            <a:r>
              <a:rPr lang="ru-RU" sz="4200" b="1" dirty="0" err="1" smtClean="0"/>
              <a:t>владою</a:t>
            </a:r>
            <a:r>
              <a:rPr lang="ru-RU" sz="4200" b="1" dirty="0" smtClean="0"/>
              <a:t> всю державу, </a:t>
            </a:r>
            <a:r>
              <a:rPr lang="ru-RU" sz="4200" b="1" dirty="0" err="1" smtClean="0"/>
              <a:t>але</a:t>
            </a:r>
            <a:r>
              <a:rPr lang="ru-RU" sz="4200" b="1" dirty="0" smtClean="0"/>
              <a:t> </a:t>
            </a:r>
            <a:r>
              <a:rPr lang="ru-RU" sz="4200" b="1" dirty="0" err="1" smtClean="0"/>
              <a:t>невдало</a:t>
            </a:r>
            <a:r>
              <a:rPr lang="ru-RU" sz="4200" b="1" dirty="0" smtClean="0"/>
              <a:t> ведена ним </a:t>
            </a:r>
            <a:r>
              <a:rPr lang="ru-RU" sz="4200" b="1" dirty="0" err="1" smtClean="0"/>
              <a:t>внутрішня</a:t>
            </a:r>
            <a:r>
              <a:rPr lang="ru-RU" sz="4200" b="1" dirty="0" smtClean="0"/>
              <a:t> </a:t>
            </a:r>
            <a:r>
              <a:rPr lang="ru-RU" sz="4200" b="1" dirty="0" err="1" smtClean="0"/>
              <a:t>політика</a:t>
            </a:r>
            <a:r>
              <a:rPr lang="ru-RU" sz="4200" b="1" dirty="0" smtClean="0"/>
              <a:t> </a:t>
            </a:r>
            <a:r>
              <a:rPr lang="ru-RU" sz="4200" b="1" dirty="0" err="1" smtClean="0"/>
              <a:t>призвела</a:t>
            </a:r>
            <a:r>
              <a:rPr lang="ru-RU" sz="4200" b="1" dirty="0" smtClean="0"/>
              <a:t> до </a:t>
            </a:r>
            <a:r>
              <a:rPr lang="ru-RU" sz="4200" b="1" dirty="0" err="1" smtClean="0"/>
              <a:t>послаблення</a:t>
            </a:r>
            <a:r>
              <a:rPr lang="ru-RU" sz="4200" b="1" dirty="0" smtClean="0"/>
              <a:t> </a:t>
            </a:r>
            <a:r>
              <a:rPr lang="ru-RU" sz="4200" b="1" dirty="0" err="1" smtClean="0"/>
              <a:t>королівської</a:t>
            </a:r>
            <a:r>
              <a:rPr lang="ru-RU" sz="4200" b="1" dirty="0" smtClean="0"/>
              <a:t> </a:t>
            </a:r>
            <a:r>
              <a:rPr lang="ru-RU" sz="4200" b="1" dirty="0" err="1" smtClean="0"/>
              <a:t>влади</a:t>
            </a:r>
            <a:r>
              <a:rPr lang="ru-RU" sz="4200" b="1" dirty="0" smtClean="0"/>
              <a:t>, а </a:t>
            </a:r>
            <a:r>
              <a:rPr lang="ru-RU" sz="4200" b="1" dirty="0" err="1" smtClean="0"/>
              <a:t>після</a:t>
            </a:r>
            <a:r>
              <a:rPr lang="ru-RU" sz="4200" b="1" dirty="0" smtClean="0"/>
              <a:t> </a:t>
            </a:r>
            <a:r>
              <a:rPr lang="ru-RU" sz="4200" b="1" dirty="0" err="1" smtClean="0"/>
              <a:t>його</a:t>
            </a:r>
            <a:r>
              <a:rPr lang="ru-RU" sz="4200" b="1" dirty="0" smtClean="0"/>
              <a:t> </a:t>
            </a:r>
            <a:r>
              <a:rPr lang="ru-RU" sz="4200" b="1" dirty="0" err="1" smtClean="0"/>
              <a:t>смерті</a:t>
            </a:r>
            <a:r>
              <a:rPr lang="ru-RU" sz="4200" b="1" dirty="0" smtClean="0"/>
              <a:t> </a:t>
            </a:r>
            <a:r>
              <a:rPr lang="ru-RU" sz="4200" b="1" dirty="0" err="1" smtClean="0"/>
              <a:t>почався</a:t>
            </a:r>
            <a:r>
              <a:rPr lang="ru-RU" sz="4200" b="1" dirty="0" smtClean="0"/>
              <a:t> </a:t>
            </a:r>
            <a:r>
              <a:rPr lang="ru-RU" sz="4200" b="1" dirty="0" err="1" smtClean="0"/>
              <a:t>період</a:t>
            </a:r>
            <a:r>
              <a:rPr lang="ru-RU" sz="4200" b="1" dirty="0" smtClean="0"/>
              <a:t> "</a:t>
            </a:r>
            <a:r>
              <a:rPr lang="ru-RU" sz="4200" b="1" dirty="0" err="1" smtClean="0"/>
              <a:t>лінивих</a:t>
            </a:r>
            <a:r>
              <a:rPr lang="ru-RU" sz="4200" b="1" dirty="0" smtClean="0"/>
              <a:t> </a:t>
            </a:r>
            <a:r>
              <a:rPr lang="ru-RU" sz="4200" b="1" dirty="0" err="1" smtClean="0"/>
              <a:t>королів</a:t>
            </a:r>
            <a:r>
              <a:rPr lang="ru-RU" sz="4200" b="1" dirty="0" smtClean="0"/>
              <a:t>", коли в </a:t>
            </a:r>
            <a:r>
              <a:rPr lang="ru-RU" sz="4200" b="1" dirty="0" err="1" smtClean="0"/>
              <a:t>країні</a:t>
            </a:r>
            <a:r>
              <a:rPr lang="ru-RU" sz="4200" b="1" dirty="0" smtClean="0"/>
              <a:t> </a:t>
            </a:r>
            <a:r>
              <a:rPr lang="ru-RU" sz="4200" b="1" dirty="0" err="1" smtClean="0"/>
              <a:t>панували</a:t>
            </a:r>
            <a:r>
              <a:rPr lang="ru-RU" sz="4200" b="1" dirty="0" smtClean="0"/>
              <a:t> </a:t>
            </a:r>
            <a:r>
              <a:rPr lang="ru-RU" sz="4200" b="1" dirty="0" err="1" smtClean="0">
                <a:hlinkClick r:id="rId20" tooltip="Майордом"/>
              </a:rPr>
              <a:t>майордоми</a:t>
            </a:r>
            <a:r>
              <a:rPr lang="ru-RU" sz="4200" b="1" dirty="0" smtClean="0"/>
              <a:t>. Один </a:t>
            </a:r>
            <a:r>
              <a:rPr lang="ru-RU" sz="4200" b="1" dirty="0" err="1" smtClean="0"/>
              <a:t>з</a:t>
            </a:r>
            <a:r>
              <a:rPr lang="ru-RU" sz="4200" b="1" dirty="0" smtClean="0"/>
              <a:t> них, </a:t>
            </a:r>
            <a:r>
              <a:rPr lang="ru-RU" sz="4200" b="1" dirty="0" err="1" smtClean="0">
                <a:hlinkClick r:id="rId21" tooltip="Піпін Короткий"/>
              </a:rPr>
              <a:t>Піпін</a:t>
            </a:r>
            <a:r>
              <a:rPr lang="ru-RU" sz="4200" b="1" dirty="0" smtClean="0">
                <a:hlinkClick r:id="rId21" tooltip="Піпін Короткий"/>
              </a:rPr>
              <a:t> Короткий</a:t>
            </a:r>
            <a:r>
              <a:rPr lang="ru-RU" sz="4200" b="1" dirty="0" smtClean="0"/>
              <a:t> при </a:t>
            </a:r>
            <a:r>
              <a:rPr lang="ru-RU" sz="4200" b="1" dirty="0" err="1" smtClean="0"/>
              <a:t>підтримці</a:t>
            </a:r>
            <a:r>
              <a:rPr lang="ru-RU" sz="4200" b="1" dirty="0" smtClean="0"/>
              <a:t> </a:t>
            </a:r>
            <a:r>
              <a:rPr lang="ru-RU" sz="4200" b="1" dirty="0" err="1" smtClean="0">
                <a:hlinkClick r:id="rId22" tooltip="Захарій (папа)"/>
              </a:rPr>
              <a:t>папи</a:t>
            </a:r>
            <a:r>
              <a:rPr lang="ru-RU" sz="4200" b="1" dirty="0" smtClean="0">
                <a:hlinkClick r:id="rId22" tooltip="Захарій (папа)"/>
              </a:rPr>
              <a:t> </a:t>
            </a:r>
            <a:r>
              <a:rPr lang="ru-RU" sz="4200" b="1" dirty="0" err="1" smtClean="0">
                <a:hlinkClick r:id="rId22" tooltip="Захарій (папа)"/>
              </a:rPr>
              <a:t>Захарія</a:t>
            </a:r>
            <a:r>
              <a:rPr lang="ru-RU" sz="4200" b="1" dirty="0" smtClean="0"/>
              <a:t> у </a:t>
            </a:r>
            <a:r>
              <a:rPr lang="ru-RU" sz="4200" b="1" dirty="0" smtClean="0">
                <a:hlinkClick r:id="rId23" tooltip="751"/>
              </a:rPr>
              <a:t>751</a:t>
            </a:r>
            <a:r>
              <a:rPr lang="ru-RU" sz="4200" b="1" dirty="0" smtClean="0"/>
              <a:t> скинув </a:t>
            </a:r>
            <a:r>
              <a:rPr lang="ru-RU" sz="4200" b="1" dirty="0" err="1" smtClean="0"/>
              <a:t>останнього</a:t>
            </a:r>
            <a:r>
              <a:rPr lang="ru-RU" sz="4200" b="1" dirty="0" smtClean="0"/>
              <a:t> </a:t>
            </a:r>
            <a:r>
              <a:rPr lang="ru-RU" sz="4200" b="1" dirty="0" err="1" smtClean="0"/>
              <a:t>Меровінга</a:t>
            </a:r>
            <a:r>
              <a:rPr lang="ru-RU" sz="4200" b="1" dirty="0" smtClean="0"/>
              <a:t> </a:t>
            </a:r>
            <a:r>
              <a:rPr lang="ru-RU" sz="4200" b="1" dirty="0" err="1" smtClean="0"/>
              <a:t>і</a:t>
            </a:r>
            <a:r>
              <a:rPr lang="ru-RU" sz="4200" b="1" dirty="0" smtClean="0"/>
              <a:t> </a:t>
            </a:r>
            <a:r>
              <a:rPr lang="ru-RU" sz="4200" b="1" dirty="0" err="1" smtClean="0"/>
              <a:t>був</a:t>
            </a:r>
            <a:r>
              <a:rPr lang="ru-RU" sz="4200" b="1" dirty="0" smtClean="0"/>
              <a:t> </a:t>
            </a:r>
            <a:r>
              <a:rPr lang="ru-RU" sz="4200" b="1" dirty="0" err="1" smtClean="0"/>
              <a:t>проголошений</a:t>
            </a:r>
            <a:r>
              <a:rPr lang="ru-RU" sz="4200" b="1" dirty="0" smtClean="0"/>
              <a:t> королем, </a:t>
            </a:r>
            <a:r>
              <a:rPr lang="ru-RU" sz="4200" b="1" dirty="0" err="1" smtClean="0"/>
              <a:t>започаткувавши</a:t>
            </a:r>
            <a:r>
              <a:rPr lang="ru-RU" sz="4200" b="1" dirty="0" smtClean="0"/>
              <a:t> </a:t>
            </a:r>
            <a:r>
              <a:rPr lang="ru-RU" sz="4200" b="1" dirty="0" err="1" smtClean="0"/>
              <a:t>династію</a:t>
            </a:r>
            <a:r>
              <a:rPr lang="ru-RU" sz="4200" b="1" dirty="0" smtClean="0"/>
              <a:t> </a:t>
            </a:r>
            <a:r>
              <a:rPr lang="ru-RU" sz="4200" b="1" dirty="0" err="1" smtClean="0">
                <a:hlinkClick r:id="rId24" tooltip="Каролінги"/>
              </a:rPr>
              <a:t>Каролінгів</a:t>
            </a:r>
            <a:r>
              <a:rPr lang="ru-RU" sz="4200" b="1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«</a:t>
            </a:r>
            <a:r>
              <a:rPr lang="ru-RU" b="1" dirty="0" err="1" smtClean="0"/>
              <a:t>Довговолосі</a:t>
            </a:r>
            <a:r>
              <a:rPr lang="ru-RU" b="1" dirty="0" smtClean="0"/>
              <a:t> </a:t>
            </a:r>
            <a:r>
              <a:rPr lang="ru-RU" b="1" dirty="0" err="1" smtClean="0"/>
              <a:t>королі</a:t>
            </a:r>
            <a:r>
              <a:rPr lang="ru-RU" b="1" dirty="0" smtClean="0"/>
              <a:t>»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447800"/>
            <a:ext cx="7862150" cy="4800600"/>
          </a:xfrm>
        </p:spPr>
        <p:txBody>
          <a:bodyPr>
            <a:normAutofit fontScale="70000" lnSpcReduction="20000"/>
          </a:bodyPr>
          <a:lstStyle/>
          <a:p>
            <a:r>
              <a:rPr lang="ru-RU" dirty="0" err="1" smtClean="0"/>
              <a:t>Сучасники</a:t>
            </a:r>
            <a:r>
              <a:rPr lang="ru-RU" dirty="0" smtClean="0"/>
              <a:t> </a:t>
            </a:r>
            <a:r>
              <a:rPr lang="ru-RU" dirty="0" err="1" smtClean="0"/>
              <a:t>також</a:t>
            </a:r>
            <a:r>
              <a:rPr lang="ru-RU" dirty="0" smtClean="0"/>
              <a:t> </a:t>
            </a:r>
            <a:r>
              <a:rPr lang="ru-RU" dirty="0" err="1" smtClean="0"/>
              <a:t>називали</a:t>
            </a:r>
            <a:r>
              <a:rPr lang="ru-RU" dirty="0" smtClean="0"/>
              <a:t> </a:t>
            </a:r>
            <a:r>
              <a:rPr lang="ru-RU" dirty="0" err="1" smtClean="0"/>
              <a:t>Меровінгів</a:t>
            </a:r>
            <a:r>
              <a:rPr lang="ru-RU" dirty="0" smtClean="0"/>
              <a:t> «</a:t>
            </a:r>
            <a:r>
              <a:rPr lang="ru-RU" dirty="0" err="1" smtClean="0"/>
              <a:t>довговолосим</a:t>
            </a:r>
            <a:r>
              <a:rPr lang="ru-RU" dirty="0" smtClean="0"/>
              <a:t> королями» (</a:t>
            </a:r>
            <a:r>
              <a:rPr lang="ru-RU" dirty="0" smtClean="0">
                <a:hlinkClick r:id="rId2" tooltip="Латинська мова"/>
              </a:rPr>
              <a:t>лат.</a:t>
            </a:r>
            <a:r>
              <a:rPr lang="ru-RU" dirty="0" smtClean="0"/>
              <a:t> </a:t>
            </a:r>
            <a:r>
              <a:rPr lang="en-US" i="1" dirty="0" err="1" smtClean="0"/>
              <a:t>reges</a:t>
            </a:r>
            <a:r>
              <a:rPr lang="en-US" i="1" dirty="0" smtClean="0"/>
              <a:t> </a:t>
            </a:r>
            <a:r>
              <a:rPr lang="en-US" i="1" dirty="0" err="1" smtClean="0"/>
              <a:t>criniti</a:t>
            </a:r>
            <a:r>
              <a:rPr lang="en-US" dirty="0" smtClean="0"/>
              <a:t>). </a:t>
            </a:r>
            <a:r>
              <a:rPr lang="ru-RU" dirty="0" smtClean="0"/>
              <a:t>З </a:t>
            </a:r>
            <a:r>
              <a:rPr lang="ru-RU" dirty="0" err="1" smtClean="0"/>
              <a:t>язичницьких</a:t>
            </a:r>
            <a:r>
              <a:rPr lang="ru-RU" dirty="0" smtClean="0"/>
              <a:t> </a:t>
            </a:r>
            <a:r>
              <a:rPr lang="ru-RU" dirty="0" err="1" smtClean="0"/>
              <a:t>часів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до </a:t>
            </a:r>
            <a:r>
              <a:rPr lang="ru-RU" dirty="0" err="1" smtClean="0"/>
              <a:t>свого</a:t>
            </a:r>
            <a:r>
              <a:rPr lang="ru-RU" dirty="0" smtClean="0"/>
              <a:t> </a:t>
            </a:r>
            <a:r>
              <a:rPr lang="ru-RU" dirty="0" err="1" smtClean="0"/>
              <a:t>падіння</a:t>
            </a:r>
            <a:r>
              <a:rPr lang="ru-RU" dirty="0" smtClean="0"/>
              <a:t> </a:t>
            </a:r>
            <a:r>
              <a:rPr lang="ru-RU" dirty="0" err="1" smtClean="0"/>
              <a:t>Меровінги</a:t>
            </a:r>
            <a:r>
              <a:rPr lang="ru-RU" dirty="0" smtClean="0"/>
              <a:t> носили </a:t>
            </a:r>
            <a:r>
              <a:rPr lang="ru-RU" dirty="0" err="1" smtClean="0"/>
              <a:t>довге</a:t>
            </a:r>
            <a:r>
              <a:rPr lang="ru-RU" dirty="0" smtClean="0"/>
              <a:t> </a:t>
            </a:r>
            <a:r>
              <a:rPr lang="ru-RU" dirty="0" err="1" smtClean="0"/>
              <a:t>волосся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вважалися</a:t>
            </a:r>
            <a:r>
              <a:rPr lang="ru-RU" dirty="0" smtClean="0"/>
              <a:t> </a:t>
            </a:r>
            <a:r>
              <a:rPr lang="ru-RU" dirty="0" err="1" smtClean="0"/>
              <a:t>обов'язковим</a:t>
            </a:r>
            <a:r>
              <a:rPr lang="ru-RU" dirty="0" smtClean="0"/>
              <a:t> атрибутом монарха. Франки </a:t>
            </a:r>
            <a:r>
              <a:rPr lang="ru-RU" dirty="0" err="1" smtClean="0"/>
              <a:t>вірили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Меровінги</a:t>
            </a:r>
            <a:r>
              <a:rPr lang="ru-RU" dirty="0" smtClean="0"/>
              <a:t> </a:t>
            </a:r>
            <a:r>
              <a:rPr lang="ru-RU" dirty="0" err="1" smtClean="0"/>
              <a:t>володіють</a:t>
            </a:r>
            <a:r>
              <a:rPr lang="ru-RU" dirty="0" smtClean="0"/>
              <a:t> </a:t>
            </a:r>
            <a:r>
              <a:rPr lang="ru-RU" dirty="0" err="1" smtClean="0"/>
              <a:t>сакрально-магічної</a:t>
            </a:r>
            <a:r>
              <a:rPr lang="ru-RU" dirty="0" smtClean="0"/>
              <a:t> силою,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полягала</a:t>
            </a:r>
            <a:r>
              <a:rPr lang="ru-RU" dirty="0" smtClean="0"/>
              <a:t> у </a:t>
            </a:r>
            <a:r>
              <a:rPr lang="ru-RU" dirty="0" err="1" smtClean="0"/>
              <a:t>надзвичайно</a:t>
            </a:r>
            <a:r>
              <a:rPr lang="ru-RU" dirty="0" smtClean="0"/>
              <a:t> </a:t>
            </a:r>
            <a:r>
              <a:rPr lang="ru-RU" dirty="0" err="1" smtClean="0"/>
              <a:t>довгому</a:t>
            </a:r>
            <a:r>
              <a:rPr lang="ru-RU" dirty="0" smtClean="0"/>
              <a:t> </a:t>
            </a:r>
            <a:r>
              <a:rPr lang="ru-RU" dirty="0" err="1" smtClean="0"/>
              <a:t>волоссі</a:t>
            </a:r>
            <a:r>
              <a:rPr lang="ru-RU" dirty="0" smtClean="0"/>
              <a:t> </a:t>
            </a:r>
            <a:r>
              <a:rPr lang="ru-RU" dirty="0" err="1" smtClean="0"/>
              <a:t>їх</a:t>
            </a:r>
            <a:r>
              <a:rPr lang="ru-RU" dirty="0" smtClean="0"/>
              <a:t> </a:t>
            </a:r>
            <a:r>
              <a:rPr lang="ru-RU" dirty="0" err="1" smtClean="0"/>
              <a:t>власників</a:t>
            </a:r>
            <a:r>
              <a:rPr lang="ru-RU" dirty="0" smtClean="0"/>
              <a:t>,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виражається</a:t>
            </a:r>
            <a:r>
              <a:rPr lang="ru-RU" dirty="0" smtClean="0"/>
              <a:t> в так званому «</a:t>
            </a:r>
            <a:r>
              <a:rPr lang="ru-RU" dirty="0" err="1" smtClean="0"/>
              <a:t>королівському</a:t>
            </a:r>
            <a:r>
              <a:rPr lang="ru-RU" dirty="0" smtClean="0"/>
              <a:t> </a:t>
            </a:r>
            <a:r>
              <a:rPr lang="ru-RU" dirty="0" err="1" smtClean="0"/>
              <a:t>щасті</a:t>
            </a:r>
            <a:r>
              <a:rPr lang="ru-RU" dirty="0" smtClean="0"/>
              <a:t>», </a:t>
            </a:r>
            <a:r>
              <a:rPr lang="ru-RU" dirty="0" err="1" smtClean="0"/>
              <a:t>уособлює</a:t>
            </a:r>
            <a:r>
              <a:rPr lang="ru-RU" dirty="0" smtClean="0"/>
              <a:t> в </a:t>
            </a:r>
            <a:r>
              <a:rPr lang="ru-RU" dirty="0" err="1" smtClean="0"/>
              <a:t>собі</a:t>
            </a:r>
            <a:r>
              <a:rPr lang="ru-RU" dirty="0" smtClean="0"/>
              <a:t> </a:t>
            </a:r>
            <a:r>
              <a:rPr lang="ru-RU" dirty="0" err="1" smtClean="0"/>
              <a:t>благополуччя</a:t>
            </a:r>
            <a:r>
              <a:rPr lang="ru-RU" dirty="0" smtClean="0"/>
              <a:t> </a:t>
            </a:r>
            <a:r>
              <a:rPr lang="ru-RU" dirty="0" err="1" smtClean="0"/>
              <a:t>всього</a:t>
            </a:r>
            <a:r>
              <a:rPr lang="ru-RU" dirty="0" smtClean="0"/>
              <a:t> </a:t>
            </a:r>
            <a:r>
              <a:rPr lang="ru-RU" dirty="0" err="1" smtClean="0"/>
              <a:t>франкського</a:t>
            </a:r>
            <a:r>
              <a:rPr lang="ru-RU" dirty="0" smtClean="0"/>
              <a:t> народу. </a:t>
            </a:r>
            <a:r>
              <a:rPr lang="ru-RU" dirty="0" err="1" smtClean="0"/>
              <a:t>Така</a:t>
            </a:r>
            <a:r>
              <a:rPr lang="ru-RU" dirty="0" smtClean="0"/>
              <a:t> </a:t>
            </a:r>
            <a:r>
              <a:rPr lang="ru-RU" dirty="0" err="1" smtClean="0"/>
              <a:t>зачіска</a:t>
            </a:r>
            <a:r>
              <a:rPr lang="ru-RU" dirty="0" smtClean="0"/>
              <a:t> </a:t>
            </a:r>
            <a:r>
              <a:rPr lang="ru-RU" dirty="0" err="1" smtClean="0"/>
              <a:t>відокремлювала</a:t>
            </a:r>
            <a:r>
              <a:rPr lang="ru-RU" dirty="0" smtClean="0"/>
              <a:t>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підданих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носили </a:t>
            </a:r>
            <a:r>
              <a:rPr lang="ru-RU" dirty="0" err="1" smtClean="0"/>
              <a:t>короткі</a:t>
            </a:r>
            <a:r>
              <a:rPr lang="ru-RU" dirty="0" smtClean="0"/>
              <a:t> </a:t>
            </a:r>
            <a:r>
              <a:rPr lang="ru-RU" dirty="0" err="1" smtClean="0"/>
              <a:t>зачіски</a:t>
            </a:r>
            <a:r>
              <a:rPr lang="ru-RU" dirty="0" smtClean="0"/>
              <a:t>, </a:t>
            </a:r>
            <a:r>
              <a:rPr lang="ru-RU" dirty="0" err="1" smtClean="0"/>
              <a:t>популярні</a:t>
            </a:r>
            <a:r>
              <a:rPr lang="ru-RU" dirty="0" smtClean="0"/>
              <a:t> в </a:t>
            </a:r>
            <a:r>
              <a:rPr lang="ru-RU" dirty="0" err="1" smtClean="0">
                <a:hlinkClick r:id="rId3" tooltip="Стародавній Рим"/>
              </a:rPr>
              <a:t>римську</a:t>
            </a:r>
            <a:r>
              <a:rPr lang="ru-RU" dirty="0" smtClean="0">
                <a:hlinkClick r:id="rId3" tooltip="Стародавній Рим"/>
              </a:rPr>
              <a:t> </a:t>
            </a:r>
            <a:r>
              <a:rPr lang="ru-RU" dirty="0" err="1" smtClean="0">
                <a:hlinkClick r:id="rId3" tooltip="Стародавній Рим"/>
              </a:rPr>
              <a:t>епоху</a:t>
            </a:r>
            <a:r>
              <a:rPr lang="ru-RU" dirty="0" smtClean="0"/>
              <a:t> (</a:t>
            </a:r>
            <a:r>
              <a:rPr lang="ru-RU" dirty="0" err="1" smtClean="0"/>
              <a:t>вважалися</a:t>
            </a:r>
            <a:r>
              <a:rPr lang="ru-RU" dirty="0" smtClean="0"/>
              <a:t> </a:t>
            </a:r>
            <a:r>
              <a:rPr lang="ru-RU" dirty="0" err="1" smtClean="0"/>
              <a:t>ознакою</a:t>
            </a:r>
            <a:r>
              <a:rPr lang="ru-RU" dirty="0" smtClean="0"/>
              <a:t> </a:t>
            </a:r>
            <a:r>
              <a:rPr lang="ru-RU" dirty="0" err="1" smtClean="0"/>
              <a:t>низького</a:t>
            </a:r>
            <a:r>
              <a:rPr lang="ru-RU" dirty="0" smtClean="0"/>
              <a:t> становища слуги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smtClean="0">
                <a:hlinkClick r:id="rId4" tooltip="Раб"/>
              </a:rPr>
              <a:t>раба</a:t>
            </a:r>
            <a:r>
              <a:rPr lang="ru-RU" dirty="0" smtClean="0"/>
              <a:t>). </a:t>
            </a:r>
            <a:r>
              <a:rPr lang="ru-RU" dirty="0" err="1" smtClean="0"/>
              <a:t>Відсікання</a:t>
            </a:r>
            <a:r>
              <a:rPr lang="ru-RU" dirty="0" smtClean="0"/>
              <a:t> </a:t>
            </a:r>
            <a:r>
              <a:rPr lang="ru-RU" dirty="0" err="1" smtClean="0"/>
              <a:t>волосся</a:t>
            </a:r>
            <a:r>
              <a:rPr lang="ru-RU" dirty="0" smtClean="0"/>
              <a:t> </a:t>
            </a:r>
            <a:r>
              <a:rPr lang="ru-RU" dirty="0" err="1" smtClean="0"/>
              <a:t>вважалося</a:t>
            </a:r>
            <a:r>
              <a:rPr lang="ru-RU" dirty="0" smtClean="0"/>
              <a:t> </a:t>
            </a:r>
            <a:r>
              <a:rPr lang="ru-RU" dirty="0" err="1" smtClean="0"/>
              <a:t>найтяжчим</a:t>
            </a:r>
            <a:r>
              <a:rPr lang="ru-RU" dirty="0" smtClean="0"/>
              <a:t> </a:t>
            </a:r>
            <a:r>
              <a:rPr lang="ru-RU" dirty="0" err="1" smtClean="0"/>
              <a:t>образою</a:t>
            </a:r>
            <a:r>
              <a:rPr lang="ru-RU" dirty="0" smtClean="0"/>
              <a:t> для </a:t>
            </a:r>
            <a:r>
              <a:rPr lang="ru-RU" dirty="0" err="1" smtClean="0"/>
              <a:t>представника</a:t>
            </a:r>
            <a:r>
              <a:rPr lang="ru-RU" dirty="0" smtClean="0"/>
              <a:t> </a:t>
            </a:r>
            <a:r>
              <a:rPr lang="ru-RU" dirty="0" err="1" smtClean="0"/>
              <a:t>династії</a:t>
            </a:r>
            <a:r>
              <a:rPr lang="ru-RU" dirty="0" smtClean="0"/>
              <a:t> </a:t>
            </a:r>
            <a:r>
              <a:rPr lang="ru-RU" dirty="0" err="1" smtClean="0"/>
              <a:t>Меровінгів</a:t>
            </a:r>
            <a:r>
              <a:rPr lang="ru-RU" dirty="0" smtClean="0"/>
              <a:t>, на </a:t>
            </a:r>
            <a:r>
              <a:rPr lang="ru-RU" dirty="0" err="1" smtClean="0"/>
              <a:t>практиці</a:t>
            </a:r>
            <a:r>
              <a:rPr lang="ru-RU" dirty="0" smtClean="0"/>
              <a:t> </a:t>
            </a:r>
            <a:r>
              <a:rPr lang="ru-RU" dirty="0" err="1" smtClean="0"/>
              <a:t>воно</a:t>
            </a:r>
            <a:r>
              <a:rPr lang="ru-RU" dirty="0" smtClean="0"/>
              <a:t> означало </a:t>
            </a:r>
            <a:r>
              <a:rPr lang="ru-RU" dirty="0" err="1" smtClean="0"/>
              <a:t>втрату</a:t>
            </a:r>
            <a:r>
              <a:rPr lang="ru-RU" dirty="0" smtClean="0"/>
              <a:t> прав на </a:t>
            </a:r>
            <a:r>
              <a:rPr lang="ru-RU" dirty="0" err="1" smtClean="0"/>
              <a:t>володіння</a:t>
            </a:r>
            <a:r>
              <a:rPr lang="ru-RU" dirty="0" smtClean="0"/>
              <a:t> </a:t>
            </a:r>
            <a:r>
              <a:rPr lang="ru-RU" dirty="0" err="1" smtClean="0"/>
              <a:t>владою</a:t>
            </a:r>
            <a:r>
              <a:rPr lang="ru-RU" dirty="0" smtClean="0"/>
              <a:t> (прикладом тому </a:t>
            </a:r>
            <a:r>
              <a:rPr lang="ru-RU" dirty="0" err="1" smtClean="0"/>
              <a:t>може</a:t>
            </a:r>
            <a:r>
              <a:rPr lang="ru-RU" dirty="0" smtClean="0"/>
              <a:t> </a:t>
            </a:r>
            <a:r>
              <a:rPr lang="ru-RU" dirty="0" err="1" smtClean="0"/>
              <a:t>послужити</a:t>
            </a:r>
            <a:r>
              <a:rPr lang="ru-RU" dirty="0" smtClean="0"/>
              <a:t> </a:t>
            </a:r>
            <a:r>
              <a:rPr lang="ru-RU" dirty="0" err="1" smtClean="0"/>
              <a:t>син</a:t>
            </a:r>
            <a:r>
              <a:rPr lang="ru-RU" dirty="0" smtClean="0"/>
              <a:t> </a:t>
            </a:r>
            <a:r>
              <a:rPr lang="ru-RU" dirty="0" err="1" smtClean="0">
                <a:hlinkClick r:id="rId5" tooltip="Хлодомір (ще не написана)"/>
              </a:rPr>
              <a:t>Хлодоміра</a:t>
            </a:r>
            <a:r>
              <a:rPr lang="ru-RU" dirty="0" smtClean="0"/>
              <a:t>, </a:t>
            </a:r>
            <a:r>
              <a:rPr lang="ru-RU" dirty="0" err="1" smtClean="0"/>
              <a:t>Хлодоальд</a:t>
            </a:r>
            <a:r>
              <a:rPr lang="ru-RU" dirty="0" smtClean="0"/>
              <a:t>, </a:t>
            </a:r>
            <a:r>
              <a:rPr lang="ru-RU" dirty="0" err="1" smtClean="0"/>
              <a:t>відомий</a:t>
            </a:r>
            <a:r>
              <a:rPr lang="ru-RU" dirty="0" smtClean="0"/>
              <a:t> </a:t>
            </a:r>
            <a:r>
              <a:rPr lang="ru-RU" dirty="0" err="1" smtClean="0"/>
              <a:t>пізніше</a:t>
            </a:r>
            <a:r>
              <a:rPr lang="ru-RU" dirty="0" smtClean="0"/>
              <a:t> як </a:t>
            </a:r>
            <a:r>
              <a:rPr lang="ru-RU" dirty="0" err="1" smtClean="0">
                <a:hlinkClick r:id="rId6" tooltip="Святий Клод (ще не написана)"/>
              </a:rPr>
              <a:t>святий</a:t>
            </a:r>
            <a:r>
              <a:rPr lang="ru-RU" dirty="0" smtClean="0">
                <a:hlinkClick r:id="rId6" tooltip="Святий Клод (ще не написана)"/>
              </a:rPr>
              <a:t> Клод</a:t>
            </a:r>
            <a:r>
              <a:rPr lang="ru-RU" dirty="0" smtClean="0"/>
              <a:t>).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0"/>
            <a:ext cx="5500726" cy="5717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143372" y="6000768"/>
            <a:ext cx="37006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Изображение </a:t>
            </a:r>
            <a:r>
              <a:rPr lang="ru-RU" dirty="0" err="1" smtClean="0"/>
              <a:t>Меровея</a:t>
            </a:r>
            <a:r>
              <a:rPr lang="ru-RU" dirty="0" smtClean="0"/>
              <a:t> на монетах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0"/>
            <a:ext cx="6000792" cy="5722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071934" y="5929330"/>
            <a:ext cx="39694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Изображение </a:t>
            </a:r>
            <a:r>
              <a:rPr lang="ru-RU" dirty="0" err="1" smtClean="0"/>
              <a:t>Хильдерика</a:t>
            </a:r>
            <a:r>
              <a:rPr lang="ru-RU" dirty="0" smtClean="0"/>
              <a:t> I на монете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2975" y="0"/>
            <a:ext cx="4731345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6000760" y="5929330"/>
            <a:ext cx="29289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Печатка </a:t>
            </a:r>
            <a:r>
              <a:rPr lang="ru-RU" dirty="0" err="1" smtClean="0">
                <a:hlinkClick r:id="rId3" tooltip="Хільдерік I"/>
              </a:rPr>
              <a:t>Хільдеріка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поховання</a:t>
            </a:r>
            <a:r>
              <a:rPr lang="ru-RU" dirty="0" smtClean="0"/>
              <a:t> в </a:t>
            </a:r>
            <a:r>
              <a:rPr lang="ru-RU" dirty="0" err="1" smtClean="0"/>
              <a:t>місті</a:t>
            </a:r>
            <a:r>
              <a:rPr lang="ru-RU" dirty="0" smtClean="0"/>
              <a:t> </a:t>
            </a:r>
            <a:r>
              <a:rPr lang="ru-RU" dirty="0" smtClean="0">
                <a:hlinkClick r:id="rId4" tooltip="Турне"/>
              </a:rPr>
              <a:t>Турне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714356"/>
            <a:ext cx="7163980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214678" y="6143644"/>
            <a:ext cx="33992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Пчелы из гробницы </a:t>
            </a:r>
            <a:r>
              <a:rPr lang="ru-RU" dirty="0" err="1" smtClean="0"/>
              <a:t>Хильдерика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0820121437SlideId27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0820121437SlideId27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0820121612SlideId27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0820121612SlideId27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0820121526SlideId27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0820121526SlideId273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125</TotalTime>
  <Words>373</Words>
  <Application>Microsoft Office PowerPoint</Application>
  <PresentationFormat>Экран (4:3)</PresentationFormat>
  <Paragraphs>31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Солнцестояние</vt:lpstr>
      <vt:lpstr>Королівство франків. Династії Меровінгів та Каролінгів.</vt:lpstr>
      <vt:lpstr>Презентация PowerPoint</vt:lpstr>
      <vt:lpstr>Презентация PowerPoint</vt:lpstr>
      <vt:lpstr>Представники </vt:lpstr>
      <vt:lpstr>«Довговолосі королі»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Cалічна  правда???</vt:lpstr>
      <vt:lpstr>Презентация PowerPoint</vt:lpstr>
      <vt:lpstr>Презентация PowerPoint</vt:lpstr>
      <vt:lpstr>Презентация PowerPoint</vt:lpstr>
      <vt:lpstr> Військова реформа Карла Мартелла</vt:lpstr>
      <vt:lpstr>Презентация PowerPoint</vt:lpstr>
      <vt:lpstr>Презентация PowerPoint</vt:lpstr>
      <vt:lpstr>Королівство франків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Королівство франків. Династії Меровінгів та Каролінгів.</dc:title>
  <dc:creator>User</dc:creator>
  <cp:lastModifiedBy>Валентина Іванівна</cp:lastModifiedBy>
  <cp:revision>4</cp:revision>
  <dcterms:created xsi:type="dcterms:W3CDTF">2011-09-29T19:00:04Z</dcterms:created>
  <dcterms:modified xsi:type="dcterms:W3CDTF">2012-09-24T07:54:26Z</dcterms:modified>
</cp:coreProperties>
</file>