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4"/>
  </p:notesMasterIdLst>
  <p:sldIdLst>
    <p:sldId id="257" r:id="rId2"/>
    <p:sldId id="275" r:id="rId3"/>
    <p:sldId id="276" r:id="rId4"/>
    <p:sldId id="260" r:id="rId5"/>
    <p:sldId id="295" r:id="rId6"/>
    <p:sldId id="266" r:id="rId7"/>
    <p:sldId id="267" r:id="rId8"/>
    <p:sldId id="269" r:id="rId9"/>
    <p:sldId id="270" r:id="rId10"/>
    <p:sldId id="304" r:id="rId11"/>
    <p:sldId id="274" r:id="rId12"/>
    <p:sldId id="298" r:id="rId13"/>
    <p:sldId id="299" r:id="rId14"/>
    <p:sldId id="300" r:id="rId15"/>
    <p:sldId id="301" r:id="rId16"/>
    <p:sldId id="302" r:id="rId17"/>
    <p:sldId id="278" r:id="rId18"/>
    <p:sldId id="279" r:id="rId19"/>
    <p:sldId id="280" r:id="rId20"/>
    <p:sldId id="281" r:id="rId21"/>
    <p:sldId id="282" r:id="rId22"/>
    <p:sldId id="289" r:id="rId23"/>
    <p:sldId id="290" r:id="rId24"/>
    <p:sldId id="294" r:id="rId25"/>
    <p:sldId id="284" r:id="rId26"/>
    <p:sldId id="286" r:id="rId27"/>
    <p:sldId id="288" r:id="rId28"/>
    <p:sldId id="303" r:id="rId29"/>
    <p:sldId id="291" r:id="rId30"/>
    <p:sldId id="296" r:id="rId31"/>
    <p:sldId id="297" r:id="rId32"/>
    <p:sldId id="30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5.bin"/><Relationship Id="rId2" Type="http://schemas.microsoft.com/office/2006/relationships/legacyDiagramText" Target="legacyDiagramText4.bin"/><Relationship Id="rId1" Type="http://schemas.microsoft.com/office/2006/relationships/legacyDiagramText" Target="legacyDiagramText3.bin"/><Relationship Id="rId6" Type="http://schemas.microsoft.com/office/2006/relationships/legacyDiagramText" Target="legacyDiagramText8.bin"/><Relationship Id="rId5" Type="http://schemas.microsoft.com/office/2006/relationships/legacyDiagramText" Target="legacyDiagramText7.bin"/><Relationship Id="rId4" Type="http://schemas.microsoft.com/office/2006/relationships/legacyDiagramText" Target="legacyDiagramText6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4.bin"/><Relationship Id="rId2" Type="http://schemas.microsoft.com/office/2006/relationships/legacyDiagramText" Target="legacyDiagramText13.bin"/><Relationship Id="rId1" Type="http://schemas.microsoft.com/office/2006/relationships/legacyDiagramText" Target="legacyDiagramText12.bin"/><Relationship Id="rId4" Type="http://schemas.microsoft.com/office/2006/relationships/legacyDiagramText" Target="legacyDiagramText15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8.bin"/><Relationship Id="rId2" Type="http://schemas.microsoft.com/office/2006/relationships/legacyDiagramText" Target="legacyDiagramText17.bin"/><Relationship Id="rId1" Type="http://schemas.microsoft.com/office/2006/relationships/legacyDiagramText" Target="legacyDiagramText16.bin"/><Relationship Id="rId5" Type="http://schemas.microsoft.com/office/2006/relationships/legacyDiagramText" Target="legacyDiagramText20.bin"/><Relationship Id="rId4" Type="http://schemas.microsoft.com/office/2006/relationships/legacyDiagramText" Target="legacyDiagramText19.bin"/></Relationships>
</file>

<file path=ppt/drawings/_rels/vmlDrawing6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3.bin"/><Relationship Id="rId2" Type="http://schemas.microsoft.com/office/2006/relationships/legacyDiagramText" Target="legacyDiagramText22.bin"/><Relationship Id="rId1" Type="http://schemas.microsoft.com/office/2006/relationships/legacyDiagramText" Target="legacyDiagramText21.bin"/><Relationship Id="rId6" Type="http://schemas.microsoft.com/office/2006/relationships/legacyDiagramText" Target="legacyDiagramText26.bin"/><Relationship Id="rId5" Type="http://schemas.microsoft.com/office/2006/relationships/legacyDiagramText" Target="legacyDiagramText25.bin"/><Relationship Id="rId4" Type="http://schemas.microsoft.com/office/2006/relationships/legacyDiagramText" Target="legacyDiagramText24.bin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9.bin"/><Relationship Id="rId7" Type="http://schemas.microsoft.com/office/2006/relationships/legacyDiagramText" Target="legacyDiagramText33.bin"/><Relationship Id="rId2" Type="http://schemas.microsoft.com/office/2006/relationships/legacyDiagramText" Target="legacyDiagramText28.bin"/><Relationship Id="rId1" Type="http://schemas.microsoft.com/office/2006/relationships/legacyDiagramText" Target="legacyDiagramText27.bin"/><Relationship Id="rId6" Type="http://schemas.microsoft.com/office/2006/relationships/legacyDiagramText" Target="legacyDiagramText32.bin"/><Relationship Id="rId5" Type="http://schemas.microsoft.com/office/2006/relationships/legacyDiagramText" Target="legacyDiagramText31.bin"/><Relationship Id="rId4" Type="http://schemas.microsoft.com/office/2006/relationships/legacyDiagramText" Target="legacyDiagramText30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293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CDA621-5283-490B-8326-1765ACDF21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A0607-C340-436B-94BA-5A543E8B62FB}" type="slidenum">
              <a:rPr lang="ru-RU"/>
              <a:pPr/>
              <a:t>24</a:t>
            </a:fld>
            <a:endParaRPr lang="ru-RU"/>
          </a:p>
        </p:txBody>
      </p:sp>
      <p:sp>
        <p:nvSpPr>
          <p:cNvPr id="238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37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ABE5BE-F38C-4EB6-8F0C-F2213CCB86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37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37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37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6F718-DBCC-4BAF-AC8E-0B4C21BFE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3214-65A8-44F7-B72B-1C26C6EA51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7E668ED-7D22-46F5-AF95-40CE53205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5421D602-DD5C-4F55-A577-76631A7494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C110BD08-482E-4090-9672-1F3043BE1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6167-2F47-4757-B85F-390ED70A88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EA30-99F0-47DA-A98B-274C55BED1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F7CA5-B5BF-4799-8FE4-0E5A991A61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ED630-0EA7-4496-9154-EE46609CB4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CF8D-59E8-4CF2-82A7-209CAF4B0F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8B24B-FB95-4CCE-8893-777D90550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3A39E-8FEA-458A-A414-235147276A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DFA74-64D7-48D9-A6B5-2176680F3F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27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F9A391F-7292-4FF8-83C0-1057EE0992F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5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59;&#1047;&#1048;&#1050;&#1040;%20&#1044;&#1048;&#1057;&#1050;&#1054;\&#1030;&#1085;&#1089;&#1090;&#1088;&#1091;&#1084;&#1077;&#1085;&#1090;\04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59;&#1047;&#1048;&#1050;&#1040;%20&#1044;&#1048;&#1057;&#1050;&#1054;\&#1030;&#1085;&#1089;&#1090;&#1088;&#1091;&#1084;&#1077;&#1085;&#1090;\13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z\Instrumental\Enio%20Morricone\Ennio%20Maricone-In%20The%20Death%20Car.mp3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59;&#1047;&#1048;&#1050;&#1040;%20&#1044;&#1048;&#1057;&#1050;&#1054;\&#1030;&#1085;&#1089;&#1090;&#1088;&#1091;&#1084;&#1077;&#1085;&#1090;\F.Garsia-what%60s%20a%20woman.mp3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2;&#1059;&#1047;&#1048;&#1050;&#1040;%20&#1044;&#1048;&#1057;&#1050;&#1054;\&#1030;&#1085;&#1089;&#1090;&#1088;&#1091;&#1084;&#1077;&#1085;&#1090;\05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2;&#1059;&#1047;&#1048;&#1050;&#1040;%20&#1044;&#1048;&#1057;&#1050;&#1054;\&#1030;&#1085;&#1089;&#1090;&#1088;&#1091;&#1084;&#1077;&#1085;&#1090;\16%20-%20Gino%20Mor.%20Orch.%20-%20Girl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2;&#1059;&#1047;&#1048;&#1050;&#1040;%20&#1044;&#1048;&#1057;&#1050;&#1054;\&#1030;&#1085;&#1089;&#1090;&#1088;&#1091;&#1084;&#1077;&#1085;&#1090;\Ennio%20Morricone%20-%20Le%20Vent,%20Le%20Cri.mp3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2;&#1059;&#1047;&#1048;&#1050;&#1040;%20&#1044;&#1048;&#1057;&#1050;&#1054;\&#1030;&#1085;&#1089;&#1090;&#1088;&#1091;&#1084;&#1077;&#1085;&#1090;\Ennio%20Morricone%20-%20Le%20Vent,%20Le%20Cri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А.А. Рилов   В голубому просторі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13670" name="Rectangle 6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/>
              <a:t>    </a:t>
            </a:r>
          </a:p>
          <a:p>
            <a:pPr>
              <a:buFont typeface="Wingdings" pitchFamily="2" charset="2"/>
              <a:buNone/>
            </a:pPr>
            <a:endParaRPr lang="uk-UA" sz="2400"/>
          </a:p>
          <a:p>
            <a:pPr>
              <a:buFont typeface="Wingdings" pitchFamily="2" charset="2"/>
              <a:buNone/>
            </a:pPr>
            <a:r>
              <a:rPr lang="uk-UA" sz="2400"/>
              <a:t>Гойдає хвиля в лад веслу</a:t>
            </a:r>
          </a:p>
          <a:p>
            <a:pPr>
              <a:buFont typeface="Wingdings" pitchFamily="2" charset="2"/>
              <a:buNone/>
            </a:pPr>
            <a:r>
              <a:rPr lang="uk-UA" sz="2400"/>
              <a:t>І вдаль жене човна,  </a:t>
            </a:r>
          </a:p>
          <a:p>
            <a:pPr>
              <a:buFont typeface="Wingdings" pitchFamily="2" charset="2"/>
              <a:buNone/>
            </a:pPr>
            <a:r>
              <a:rPr lang="uk-UA" sz="2400"/>
              <a:t>І пасмо гір крізь хмарну млу</a:t>
            </a:r>
          </a:p>
          <a:p>
            <a:pPr>
              <a:buFont typeface="Wingdings" pitchFamily="2" charset="2"/>
              <a:buNone/>
            </a:pPr>
            <a:r>
              <a:rPr lang="uk-UA" sz="2400"/>
              <a:t>Назустріч вирина.</a:t>
            </a:r>
          </a:p>
          <a:p>
            <a:pPr>
              <a:buFont typeface="Wingdings" pitchFamily="2" charset="2"/>
              <a:buNone/>
            </a:pPr>
            <a:r>
              <a:rPr lang="uk-UA" sz="2400"/>
              <a:t>                     Й.В. Гете</a:t>
            </a:r>
          </a:p>
          <a:p>
            <a:pPr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113668" name="Picture 4" descr="2080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4500563" cy="5805487"/>
          </a:xfrm>
          <a:prstGeom prst="rect">
            <a:avLst/>
          </a:prstGeom>
          <a:noFill/>
        </p:spPr>
      </p:pic>
      <p:pic>
        <p:nvPicPr>
          <p:cNvPr id="113681" name="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35" fill="hold"/>
                                        <p:tgtEl>
                                          <p:spTgt spid="113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68" decel="100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68" decel="100000"/>
                                        <p:tgtEl>
                                          <p:spTgt spid="1136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68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81"/>
                </p:tgtEl>
              </p:cMediaNode>
            </p:audio>
          </p:childTnLst>
        </p:cTn>
      </p:par>
    </p:tnLst>
    <p:bldLst>
      <p:bldP spid="1136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93" name="Rectangle 2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Книга життя</a:t>
            </a:r>
            <a:endParaRPr lang="ru-RU"/>
          </a:p>
        </p:txBody>
      </p:sp>
      <p:sp>
        <p:nvSpPr>
          <p:cNvPr id="284676" name="Rectangle 4"/>
          <p:cNvSpPr>
            <a:spLocks noGrp="1" noRot="1" noChangeArrowheads="1"/>
          </p:cNvSpPr>
          <p:nvPr>
            <p:ph type="body" sz="half" idx="1"/>
          </p:nvPr>
        </p:nvSpPr>
        <p:spPr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</p:txBody>
      </p:sp>
      <p:sp>
        <p:nvSpPr>
          <p:cNvPr id="284677" name="Rectangle 5"/>
          <p:cNvSpPr>
            <a:spLocks noRot="1" noChangeArrowheads="1"/>
          </p:cNvSpPr>
          <p:nvPr/>
        </p:nvSpPr>
        <p:spPr bwMode="auto">
          <a:xfrm>
            <a:off x="517525" y="4445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84678" name="Diagram 6"/>
          <p:cNvGraphicFramePr>
            <a:graphicFrameLocks/>
          </p:cNvGraphicFramePr>
          <p:nvPr>
            <p:ph sz="half" idx="2"/>
          </p:nvPr>
        </p:nvGraphicFramePr>
        <p:xfrm>
          <a:off x="2195513" y="1700213"/>
          <a:ext cx="4535487" cy="4422775"/>
        </p:xfrm>
        <a:graphic>
          <a:graphicData uri="http://schemas.openxmlformats.org/drawingml/2006/compatibility">
            <com:legacyDrawing xmlns:com="http://schemas.openxmlformats.org/drawingml/2006/compatibility" spid="_x0000_s284678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graphicFrame>
        <p:nvGraphicFramePr>
          <p:cNvPr id="154629" name="Diagram 5"/>
          <p:cNvGraphicFramePr>
            <a:graphicFrameLocks/>
          </p:cNvGraphicFramePr>
          <p:nvPr>
            <p:ph idx="1"/>
          </p:nvPr>
        </p:nvGraphicFramePr>
        <p:xfrm>
          <a:off x="0" y="1341438"/>
          <a:ext cx="8893175" cy="5327650"/>
        </p:xfrm>
        <a:graphic>
          <a:graphicData uri="http://schemas.openxmlformats.org/drawingml/2006/compatibility">
            <com:legacyDrawing xmlns:com="http://schemas.openxmlformats.org/drawingml/2006/compatibility" spid="_x0000_s154629"/>
          </a:graphicData>
        </a:graphic>
      </p:graphicFrame>
      <p:graphicFrame>
        <p:nvGraphicFramePr>
          <p:cNvPr id="154644" name="Diagram 20"/>
          <p:cNvGraphicFramePr>
            <a:graphicFrameLocks/>
          </p:cNvGraphicFramePr>
          <p:nvPr/>
        </p:nvGraphicFramePr>
        <p:xfrm>
          <a:off x="0" y="1341438"/>
          <a:ext cx="8893175" cy="5327650"/>
        </p:xfrm>
        <a:graphic>
          <a:graphicData uri="http://schemas.openxmlformats.org/drawingml/2006/compatibility">
            <com:legacyDrawing xmlns:com="http://schemas.openxmlformats.org/drawingml/2006/compatibility" spid="_x0000_s154644"/>
          </a:graphicData>
        </a:graphic>
      </p:graphicFrame>
      <p:graphicFrame>
        <p:nvGraphicFramePr>
          <p:cNvPr id="154659" name="Diagram 35"/>
          <p:cNvGraphicFramePr>
            <a:graphicFrameLocks/>
          </p:cNvGraphicFramePr>
          <p:nvPr/>
        </p:nvGraphicFramePr>
        <p:xfrm>
          <a:off x="0" y="1341438"/>
          <a:ext cx="8893175" cy="5327650"/>
        </p:xfrm>
        <a:graphic>
          <a:graphicData uri="http://schemas.openxmlformats.org/drawingml/2006/compatibility">
            <com:legacyDrawing xmlns:com="http://schemas.openxmlformats.org/drawingml/2006/compatibility" spid="_x0000_s154659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83" name="Rectangle 2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1364" name="_s1030"/>
          <p:cNvSpPr>
            <a:spLocks noChangeShapeType="1"/>
          </p:cNvSpPr>
          <p:nvPr/>
        </p:nvSpPr>
        <p:spPr bwMode="auto">
          <a:xfrm>
            <a:off x="4448175" y="4670425"/>
            <a:ext cx="0" cy="668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65" name="_s1030"/>
          <p:cNvSpPr>
            <a:spLocks noChangeShapeType="1"/>
          </p:cNvSpPr>
          <p:nvPr/>
        </p:nvSpPr>
        <p:spPr bwMode="auto">
          <a:xfrm>
            <a:off x="4664075" y="4886325"/>
            <a:ext cx="0" cy="668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66" name="_s1030"/>
          <p:cNvSpPr>
            <a:spLocks noChangeShapeType="1"/>
          </p:cNvSpPr>
          <p:nvPr/>
        </p:nvSpPr>
        <p:spPr bwMode="auto">
          <a:xfrm>
            <a:off x="4879975" y="5102225"/>
            <a:ext cx="0" cy="668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67" name="_s1030"/>
          <p:cNvSpPr>
            <a:spLocks noChangeShapeType="1"/>
          </p:cNvSpPr>
          <p:nvPr/>
        </p:nvSpPr>
        <p:spPr bwMode="auto">
          <a:xfrm>
            <a:off x="5095875" y="5318125"/>
            <a:ext cx="0" cy="668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71368" name="Diagram 8"/>
          <p:cNvGraphicFramePr>
            <a:graphicFrameLocks/>
          </p:cNvGraphicFramePr>
          <p:nvPr>
            <p:ph idx="1"/>
          </p:nvPr>
        </p:nvGraphicFramePr>
        <p:xfrm>
          <a:off x="301625" y="1676400"/>
          <a:ext cx="8540750" cy="4422775"/>
        </p:xfrm>
        <a:graphic>
          <a:graphicData uri="http://schemas.openxmlformats.org/drawingml/2006/compatibility">
            <com:legacyDrawing xmlns:com="http://schemas.openxmlformats.org/drawingml/2006/compatibility" spid="_x0000_s271368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51" name="Rectangle 1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74436" name="Diagram 4"/>
          <p:cNvGraphicFramePr>
            <a:graphicFrameLocks/>
          </p:cNvGraphicFramePr>
          <p:nvPr>
            <p:ph idx="1"/>
          </p:nvPr>
        </p:nvGraphicFramePr>
        <p:xfrm>
          <a:off x="301625" y="1676400"/>
          <a:ext cx="8540750" cy="4422775"/>
        </p:xfrm>
        <a:graphic>
          <a:graphicData uri="http://schemas.openxmlformats.org/drawingml/2006/compatibility">
            <com:legacyDrawing xmlns:com="http://schemas.openxmlformats.org/drawingml/2006/compatibility" spid="_x0000_s274436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9" name="Rectangle 1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76484" name="Diagram 4"/>
          <p:cNvGraphicFramePr>
            <a:graphicFrameLocks/>
          </p:cNvGraphicFramePr>
          <p:nvPr>
            <p:ph idx="1"/>
          </p:nvPr>
        </p:nvGraphicFramePr>
        <p:xfrm>
          <a:off x="301625" y="1676400"/>
          <a:ext cx="8540750" cy="4422775"/>
        </p:xfrm>
        <a:graphic>
          <a:graphicData uri="http://schemas.openxmlformats.org/drawingml/2006/compatibility">
            <com:legacyDrawing xmlns:com="http://schemas.openxmlformats.org/drawingml/2006/compatibility" spid="_x0000_s276484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47" name="Rectangle 1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78532" name="Diagram 4"/>
          <p:cNvGraphicFramePr>
            <a:graphicFrameLocks/>
          </p:cNvGraphicFramePr>
          <p:nvPr>
            <p:ph idx="1"/>
          </p:nvPr>
        </p:nvGraphicFramePr>
        <p:xfrm>
          <a:off x="301625" y="1676400"/>
          <a:ext cx="8540750" cy="4422775"/>
        </p:xfrm>
        <a:graphic>
          <a:graphicData uri="http://schemas.openxmlformats.org/drawingml/2006/compatibility">
            <com:legacyDrawing xmlns:com="http://schemas.openxmlformats.org/drawingml/2006/compatibility" spid="_x0000_s278532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5" name="Rectangle 1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Книга життя</a:t>
            </a:r>
            <a:endParaRPr lang="ru-RU"/>
          </a:p>
        </p:txBody>
      </p:sp>
      <p:graphicFrame>
        <p:nvGraphicFramePr>
          <p:cNvPr id="280580" name="Diagram 4"/>
          <p:cNvGraphicFramePr>
            <a:graphicFrameLocks/>
          </p:cNvGraphicFramePr>
          <p:nvPr>
            <p:ph idx="1"/>
          </p:nvPr>
        </p:nvGraphicFramePr>
        <p:xfrm>
          <a:off x="301625" y="1676400"/>
          <a:ext cx="8540750" cy="4705350"/>
        </p:xfrm>
        <a:graphic>
          <a:graphicData uri="http://schemas.openxmlformats.org/drawingml/2006/compatibility">
            <com:legacyDrawing xmlns:com="http://schemas.openxmlformats.org/drawingml/2006/compatibility" spid="_x0000_s280580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Анімалістичні твори Д. Лондона</a:t>
            </a:r>
            <a:endParaRPr lang="ru-RU"/>
          </a:p>
        </p:txBody>
      </p:sp>
      <p:sp>
        <p:nvSpPr>
          <p:cNvPr id="2140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“Поклик предків”</a:t>
            </a:r>
          </a:p>
          <a:p>
            <a:r>
              <a:rPr lang="uk-UA"/>
              <a:t>“Бурий вовк”</a:t>
            </a:r>
          </a:p>
          <a:p>
            <a:r>
              <a:rPr lang="uk-UA"/>
              <a:t>“Майкл, брат Джеррі”</a:t>
            </a:r>
          </a:p>
          <a:p>
            <a:r>
              <a:rPr lang="uk-UA"/>
              <a:t>“Біле Ікло</a:t>
            </a:r>
          </a:p>
          <a:p>
            <a:r>
              <a:rPr lang="uk-UA"/>
              <a:t>“Жага до життя”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Анімалістичний твір</a:t>
            </a:r>
            <a:endParaRPr lang="ru-RU"/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Анімалістичний твір  ( від латинського </a:t>
            </a:r>
            <a:r>
              <a:rPr lang="en-US"/>
              <a:t>animal </a:t>
            </a:r>
            <a:r>
              <a:rPr lang="uk-UA"/>
              <a:t>тварина) – твір, основна тема якого – зображення життя тварин.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15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216071" name="Rectangle 7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16072" name="Rectangle 8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16073" name="Rectangle 9"/>
          <p:cNvSpPr>
            <a:spLocks noGrp="1" noRot="1" noChangeArrowheads="1"/>
          </p:cNvSpPr>
          <p:nvPr>
            <p:ph sz="quarter" idx="3"/>
          </p:nvPr>
        </p:nvSpPr>
        <p:spPr>
          <a:xfrm>
            <a:off x="468313" y="6092825"/>
            <a:ext cx="4194175" cy="765175"/>
          </a:xfrm>
        </p:spPr>
        <p:txBody>
          <a:bodyPr/>
          <a:lstStyle/>
          <a:p>
            <a:r>
              <a:rPr lang="uk-UA" sz="2000"/>
              <a:t>Наскальне зображення</a:t>
            </a:r>
            <a:br>
              <a:rPr lang="uk-UA" sz="2000"/>
            </a:br>
            <a:r>
              <a:rPr lang="uk-UA" sz="2000"/>
              <a:t>    коня у гроті Ласко </a:t>
            </a:r>
            <a:endParaRPr lang="ru-RU" sz="2000"/>
          </a:p>
        </p:txBody>
      </p:sp>
      <p:sp>
        <p:nvSpPr>
          <p:cNvPr id="216074" name="Rectangle 10"/>
          <p:cNvSpPr>
            <a:spLocks noGrp="1" noRot="1" noChangeArrowheads="1"/>
          </p:cNvSpPr>
          <p:nvPr>
            <p:ph sz="quarter" idx="4"/>
          </p:nvPr>
        </p:nvSpPr>
        <p:spPr>
          <a:xfrm>
            <a:off x="4643438" y="5876925"/>
            <a:ext cx="4194175" cy="720725"/>
          </a:xfrm>
        </p:spPr>
        <p:txBody>
          <a:bodyPr/>
          <a:lstStyle/>
          <a:p>
            <a:r>
              <a:rPr lang="uk-UA" sz="2400"/>
              <a:t>Капітолійська вовчиця</a:t>
            </a:r>
            <a:endParaRPr lang="ru-RU" sz="2400"/>
          </a:p>
        </p:txBody>
      </p:sp>
      <p:pic>
        <p:nvPicPr>
          <p:cNvPr id="216068" name="Picture 4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557338"/>
            <a:ext cx="4321175" cy="4032250"/>
          </a:xfrm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41767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І. Левітан. Весна – велика вода.</a:t>
            </a:r>
            <a:endParaRPr lang="ru-RU"/>
          </a:p>
        </p:txBody>
      </p:sp>
      <p:sp>
        <p:nvSpPr>
          <p:cNvPr id="156678" name="Rectangle 6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uk-UA" sz="2400"/>
          </a:p>
          <a:p>
            <a:r>
              <a:rPr lang="uk-UA"/>
              <a:t>Дні мої і навіть ночі</a:t>
            </a:r>
          </a:p>
          <a:p>
            <a:pPr>
              <a:buFont typeface="Wingdings" pitchFamily="2" charset="2"/>
              <a:buNone/>
            </a:pPr>
            <a:r>
              <a:rPr lang="uk-UA"/>
              <a:t>   Нині повні неспокою –</a:t>
            </a:r>
          </a:p>
          <a:p>
            <a:pPr>
              <a:buFont typeface="Wingdings" pitchFamily="2" charset="2"/>
              <a:buNone/>
            </a:pPr>
            <a:r>
              <a:rPr lang="uk-UA"/>
              <a:t>   Це весна в мої приходить,</a:t>
            </a:r>
          </a:p>
          <a:p>
            <a:pPr>
              <a:buFont typeface="Wingdings" pitchFamily="2" charset="2"/>
              <a:buNone/>
            </a:pPr>
            <a:r>
              <a:rPr lang="uk-UA"/>
              <a:t>   В сни зеленою луною</a:t>
            </a:r>
          </a:p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r>
              <a:rPr lang="uk-UA"/>
              <a:t>                      Г. Гейне</a:t>
            </a:r>
            <a:endParaRPr lang="ru-RU"/>
          </a:p>
          <a:p>
            <a:pPr>
              <a:buFont typeface="Wingdings" pitchFamily="2" charset="2"/>
              <a:buNone/>
            </a:pPr>
            <a:endParaRPr lang="uk-UA" sz="2400"/>
          </a:p>
          <a:p>
            <a:endParaRPr lang="ru-RU"/>
          </a:p>
        </p:txBody>
      </p:sp>
      <p:pic>
        <p:nvPicPr>
          <p:cNvPr id="15667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1438"/>
            <a:ext cx="4427538" cy="5516562"/>
          </a:xfrm>
        </p:spPr>
      </p:pic>
      <p:pic>
        <p:nvPicPr>
          <p:cNvPr id="156681" name="13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6381750"/>
            <a:ext cx="304800" cy="304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6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68" decel="100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68" decel="100000"/>
                                        <p:tgtEl>
                                          <p:spTgt spid="156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68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81"/>
                </p:tgtEl>
              </p:cMediaNode>
            </p:audio>
          </p:childTnLst>
        </p:cTn>
      </p:par>
    </p:tnLst>
    <p:bldLst>
      <p:bldP spid="1566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01625" y="228600"/>
            <a:ext cx="8510588" cy="608013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219141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620713"/>
            <a:ext cx="4054475" cy="4392612"/>
          </a:xfrm>
        </p:spPr>
      </p:pic>
      <p:sp>
        <p:nvSpPr>
          <p:cNvPr id="219143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301625" y="5229225"/>
            <a:ext cx="4194175" cy="869950"/>
          </a:xfrm>
        </p:spPr>
        <p:txBody>
          <a:bodyPr/>
          <a:lstStyle/>
          <a:p>
            <a:r>
              <a:rPr lang="uk-UA" sz="2400"/>
              <a:t>Мозаїка в Помпеї</a:t>
            </a:r>
            <a:endParaRPr lang="ru-RU" sz="2400"/>
          </a:p>
        </p:txBody>
      </p:sp>
      <p:sp>
        <p:nvSpPr>
          <p:cNvPr id="219144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4648200" y="5229225"/>
            <a:ext cx="4194175" cy="869950"/>
          </a:xfrm>
        </p:spPr>
        <p:txBody>
          <a:bodyPr/>
          <a:lstStyle/>
          <a:p>
            <a:r>
              <a:rPr lang="uk-UA" sz="2400"/>
              <a:t>Жан Батист Удрі</a:t>
            </a:r>
            <a:r>
              <a:rPr lang="en-US" sz="2400"/>
              <a:t> </a:t>
            </a:r>
            <a:r>
              <a:rPr lang="uk-UA" sz="2400"/>
              <a:t>Антилопа з вигнутими рогами  1739 р.</a:t>
            </a:r>
            <a:endParaRPr lang="ru-RU" sz="2400"/>
          </a:p>
        </p:txBody>
      </p:sp>
      <p:pic>
        <p:nvPicPr>
          <p:cNvPr id="219145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692150"/>
            <a:ext cx="3960812" cy="4249738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1189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549275"/>
            <a:ext cx="3983038" cy="4248150"/>
          </a:xfrm>
        </p:spPr>
      </p:pic>
      <p:pic>
        <p:nvPicPr>
          <p:cNvPr id="221190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404813"/>
            <a:ext cx="3887788" cy="4392612"/>
          </a:xfrm>
        </p:spPr>
      </p:pic>
      <p:sp>
        <p:nvSpPr>
          <p:cNvPr id="221191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301625" y="5084763"/>
            <a:ext cx="4194175" cy="1014412"/>
          </a:xfrm>
        </p:spPr>
        <p:txBody>
          <a:bodyPr/>
          <a:lstStyle/>
          <a:p>
            <a:r>
              <a:rPr lang="uk-UA" sz="2400"/>
              <a:t>П. Рубенс. Левиця. </a:t>
            </a:r>
            <a:r>
              <a:rPr lang="uk-UA" sz="1800"/>
              <a:t>1615 </a:t>
            </a:r>
            <a:r>
              <a:rPr lang="uk-UA" sz="2400"/>
              <a:t>р.</a:t>
            </a:r>
            <a:endParaRPr lang="ru-RU" sz="2400"/>
          </a:p>
        </p:txBody>
      </p:sp>
      <p:sp>
        <p:nvSpPr>
          <p:cNvPr id="221192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4648200" y="5084763"/>
            <a:ext cx="4194175" cy="1014412"/>
          </a:xfrm>
        </p:spPr>
        <p:txBody>
          <a:bodyPr/>
          <a:lstStyle/>
          <a:p>
            <a:r>
              <a:rPr lang="uk-UA" sz="2400"/>
              <a:t>Альбрехт Дюрер Молодий заєць 1739 р.</a:t>
            </a:r>
            <a:endParaRPr lang="ru-RU" sz="2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І. Пінсевич. Ілюстрація до повісті “Біле ікло” Д. Лондона.</a:t>
            </a:r>
            <a:endParaRPr lang="ru-RU" sz="4000"/>
          </a:p>
        </p:txBody>
      </p:sp>
      <p:pic>
        <p:nvPicPr>
          <p:cNvPr id="2314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44675"/>
            <a:ext cx="6192837" cy="4344988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Рокуелл Кент. Замерзлий водоспад.</a:t>
            </a:r>
            <a:endParaRPr lang="ru-RU" sz="4000"/>
          </a:p>
        </p:txBody>
      </p:sp>
      <p:pic>
        <p:nvPicPr>
          <p:cNvPr id="2334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76400"/>
            <a:ext cx="7921625" cy="44227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Рокуелл Кент. Аляска. Краєвид з Лисячого острова взимку</a:t>
            </a:r>
            <a:endParaRPr lang="ru-RU" sz="4000"/>
          </a:p>
        </p:txBody>
      </p:sp>
      <p:pic>
        <p:nvPicPr>
          <p:cNvPr id="2375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676400"/>
            <a:ext cx="6696075" cy="442277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Рокуелл</a:t>
            </a:r>
            <a:r>
              <a:rPr lang="en-US"/>
              <a:t> </a:t>
            </a:r>
            <a:r>
              <a:rPr lang="uk-UA"/>
              <a:t>Кент. Ескімос в каяку</a:t>
            </a:r>
          </a:p>
        </p:txBody>
      </p:sp>
      <p:pic>
        <p:nvPicPr>
          <p:cNvPr id="224259" name="Picture 3" descr="1890-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951038"/>
            <a:ext cx="6048375" cy="41417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Рокуелл Кент. Саллі верхи на коні.</a:t>
            </a:r>
          </a:p>
        </p:txBody>
      </p:sp>
      <p:pic>
        <p:nvPicPr>
          <p:cNvPr id="2263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9713" y="1768475"/>
            <a:ext cx="6500812" cy="43243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Рокуелл Кент. Червоний захід сонця в Асгорі.</a:t>
            </a:r>
            <a:endParaRPr lang="ru-RU" sz="4000"/>
          </a:p>
        </p:txBody>
      </p:sp>
      <p:pic>
        <p:nvPicPr>
          <p:cNvPr id="2283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768475"/>
            <a:ext cx="6805612" cy="43243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9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3661" name="Ennio Maricone-In The Death C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3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290" fill="hold"/>
                                        <p:tgtEl>
                                          <p:spTgt spid="283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66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366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І. Пінсевич. Ілюстрація до повісті Д. Лондона.</a:t>
            </a:r>
            <a:endParaRPr lang="ru-RU" sz="4000"/>
          </a:p>
        </p:txBody>
      </p:sp>
      <p:pic>
        <p:nvPicPr>
          <p:cNvPr id="2344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76400"/>
            <a:ext cx="6121400" cy="441642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Б. Щербаков. Квітневе сонце.</a:t>
            </a:r>
            <a:endParaRPr lang="ru-RU"/>
          </a:p>
        </p:txBody>
      </p:sp>
      <p:sp>
        <p:nvSpPr>
          <p:cNvPr id="157701" name="Rectangle 5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/>
              <a:t> Пісні весняний наспів,</a:t>
            </a:r>
          </a:p>
          <a:p>
            <a:pPr>
              <a:buFont typeface="Wingdings" pitchFamily="2" charset="2"/>
              <a:buNone/>
            </a:pPr>
            <a:r>
              <a:rPr lang="uk-UA"/>
              <a:t>Десь там світло й глибоко</a:t>
            </a:r>
          </a:p>
          <a:p>
            <a:pPr>
              <a:buFont typeface="Wingdings" pitchFamily="2" charset="2"/>
              <a:buNone/>
            </a:pPr>
            <a:r>
              <a:rPr lang="uk-UA"/>
              <a:t>Неба крайок засинів</a:t>
            </a:r>
          </a:p>
          <a:p>
            <a:pPr>
              <a:buFont typeface="Wingdings" pitchFamily="2" charset="2"/>
              <a:buNone/>
            </a:pPr>
            <a:r>
              <a:rPr lang="uk-UA"/>
              <a:t>                         О. Блок</a:t>
            </a:r>
            <a:endParaRPr lang="ru-RU"/>
          </a:p>
        </p:txBody>
      </p:sp>
      <p:pic>
        <p:nvPicPr>
          <p:cNvPr id="15769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12875"/>
            <a:ext cx="4356100" cy="5256213"/>
          </a:xfrm>
        </p:spPr>
      </p:pic>
      <p:pic>
        <p:nvPicPr>
          <p:cNvPr id="157704" name="F.Garsia-what`s a woman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247900" y="3735388"/>
            <a:ext cx="304800" cy="304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7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57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04"/>
                </p:tgtEl>
              </p:cMediaNode>
            </p:audio>
          </p:childTnLst>
        </p:cTn>
      </p:par>
    </p:tnLst>
    <p:bldLst>
      <p:bldP spid="1576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“Коло ідей”</a:t>
            </a:r>
            <a:endParaRPr lang="ru-RU"/>
          </a:p>
        </p:txBody>
      </p:sp>
      <p:sp>
        <p:nvSpPr>
          <p:cNvPr id="2488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/>
              <a:t>                    Метод “ПЛАСТ”</a:t>
            </a:r>
          </a:p>
          <a:p>
            <a:pPr>
              <a:lnSpc>
                <a:spcPct val="90000"/>
              </a:lnSpc>
            </a:pPr>
            <a:r>
              <a:rPr lang="ru-RU" sz="2800"/>
              <a:t>1. Я думаю</a:t>
            </a:r>
            <a:r>
              <a:rPr lang="uk-UA" sz="2800"/>
              <a:t>…</a:t>
            </a:r>
            <a:r>
              <a:rPr lang="ru-RU" sz="2800"/>
              <a:t> </a:t>
            </a:r>
            <a:br>
              <a:rPr lang="ru-RU" sz="2800"/>
            </a:br>
            <a:r>
              <a:rPr lang="ru-RU" sz="2800"/>
              <a:t>2. Тому що... </a:t>
            </a:r>
            <a:br>
              <a:rPr lang="ru-RU" sz="2800"/>
            </a:br>
            <a:r>
              <a:rPr lang="ru-RU" sz="2800"/>
              <a:t>3. Наприклад... </a:t>
            </a:r>
            <a:br>
              <a:rPr lang="ru-RU" sz="2800"/>
            </a:br>
            <a:r>
              <a:rPr lang="ru-RU" sz="2800"/>
              <a:t>4. Отже… </a:t>
            </a:r>
          </a:p>
          <a:p>
            <a:pPr>
              <a:lnSpc>
                <a:spcPct val="90000"/>
              </a:lnSpc>
            </a:pPr>
            <a:endParaRPr lang="uk-UA" sz="2800"/>
          </a:p>
          <a:p>
            <a:pPr>
              <a:lnSpc>
                <a:spcPct val="90000"/>
              </a:lnSpc>
            </a:pPr>
            <a:r>
              <a:rPr lang="uk-UA" sz="2800"/>
              <a:t>Джек Лондон – співець сильних та благородних почуттів, яскравих переживань.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                                                       В. Биков.</a:t>
            </a:r>
            <a:endParaRPr lang="ru-RU" sz="2800"/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Сенкан</a:t>
            </a:r>
            <a:endParaRPr lang="ru-RU"/>
          </a:p>
        </p:txBody>
      </p:sp>
      <p:sp>
        <p:nvSpPr>
          <p:cNvPr id="2508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Тема</a:t>
            </a:r>
          </a:p>
          <a:p>
            <a:r>
              <a:rPr lang="uk-UA"/>
              <a:t>Два прикметники</a:t>
            </a:r>
          </a:p>
          <a:p>
            <a:r>
              <a:rPr lang="uk-UA"/>
              <a:t>Три дієслова</a:t>
            </a:r>
          </a:p>
          <a:p>
            <a:r>
              <a:rPr lang="uk-UA"/>
              <a:t>Речення з чотирьох слів, в якому висловлена головна думка сенкану чи власна позиція</a:t>
            </a:r>
          </a:p>
          <a:p>
            <a:r>
              <a:rPr lang="uk-UA"/>
              <a:t>Синонім до слова - теми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  <p:bldP spid="2508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Домашнє завдання</a:t>
            </a:r>
            <a:br>
              <a:rPr lang="uk-UA" sz="4000"/>
            </a:br>
            <a:endParaRPr lang="ru-RU" sz="4000"/>
          </a:p>
        </p:txBody>
      </p:sp>
      <p:sp>
        <p:nvSpPr>
          <p:cNvPr id="286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uk-UA"/>
              <a:t>Чит.  Р. 2, 3,4 . Підготувати розповідь «Життя Білого Ікла у царстві ненависті» </a:t>
            </a:r>
          </a:p>
          <a:p>
            <a:pPr marL="609600" indent="-609600"/>
            <a:r>
              <a:rPr lang="uk-UA"/>
              <a:t>Намалювати портрет Білого Ікла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  <p:bldP spid="286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                               </a:t>
            </a:r>
            <a:r>
              <a:rPr lang="uk-UA" sz="4000"/>
              <a:t>Васнецов. </a:t>
            </a:r>
            <a:r>
              <a:rPr lang="en-US" sz="4000"/>
              <a:t>   </a:t>
            </a:r>
            <a:br>
              <a:rPr lang="en-US" sz="4000"/>
            </a:br>
            <a:r>
              <a:rPr lang="en-US" sz="4000"/>
              <a:t>                                 </a:t>
            </a:r>
            <a:r>
              <a:rPr lang="uk-UA" sz="4000"/>
              <a:t>Альонка.</a:t>
            </a:r>
            <a:endParaRPr lang="ru-RU" sz="4000"/>
          </a:p>
        </p:txBody>
      </p:sp>
      <p:sp>
        <p:nvSpPr>
          <p:cNvPr id="119814" name="Rectangle 6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19815" name="Rectangle 7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676400"/>
            <a:ext cx="4495800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/>
              <a:t>  З мистецтвом наче в розбраті природа,</a:t>
            </a:r>
          </a:p>
          <a:p>
            <a:pPr>
              <a:buFont typeface="Wingdings" pitchFamily="2" charset="2"/>
              <a:buNone/>
            </a:pPr>
            <a:r>
              <a:rPr lang="uk-UA" sz="2800"/>
              <a:t>І все ж вони стрічаються  щомить.</a:t>
            </a:r>
          </a:p>
          <a:p>
            <a:pPr>
              <a:buFont typeface="Wingdings" pitchFamily="2" charset="2"/>
              <a:buNone/>
            </a:pPr>
            <a:r>
              <a:rPr lang="uk-UA" sz="2800"/>
              <a:t>Тоді й у мене в серці не щемить,</a:t>
            </a:r>
          </a:p>
          <a:p>
            <a:pPr>
              <a:buFont typeface="Wingdings" pitchFamily="2" charset="2"/>
              <a:buNone/>
            </a:pPr>
            <a:r>
              <a:rPr lang="uk-UA" sz="2800"/>
              <a:t>Коли панує поміж ними згода.</a:t>
            </a:r>
          </a:p>
          <a:p>
            <a:pPr>
              <a:buFont typeface="Wingdings" pitchFamily="2" charset="2"/>
              <a:buNone/>
            </a:pPr>
            <a:r>
              <a:rPr lang="uk-UA" sz="2800"/>
              <a:t>                Йоган Гете</a:t>
            </a:r>
            <a:endParaRPr lang="ru-RU" sz="2800"/>
          </a:p>
        </p:txBody>
      </p:sp>
      <p:pic>
        <p:nvPicPr>
          <p:cNvPr id="119812" name="Picture 4" descr="203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4500563" cy="5516562"/>
          </a:xfrm>
          <a:prstGeom prst="rect">
            <a:avLst/>
          </a:prstGeom>
          <a:noFill/>
        </p:spPr>
      </p:pic>
      <p:pic>
        <p:nvPicPr>
          <p:cNvPr id="119817" name="0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33" fill="hold"/>
                                        <p:tgtEl>
                                          <p:spTgt spid="1198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7"/>
                </p:tgtEl>
              </p:cMediaNode>
            </p:audio>
          </p:childTnLst>
        </p:cTn>
      </p:par>
    </p:tnLst>
    <p:bldLst>
      <p:bldP spid="119810" grpId="0"/>
      <p:bldP spid="1198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Клод Моне Японський місток</a:t>
            </a:r>
            <a:endParaRPr lang="ru-RU"/>
          </a:p>
        </p:txBody>
      </p:sp>
      <p:pic>
        <p:nvPicPr>
          <p:cNvPr id="244739" name="Picture 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1438"/>
            <a:ext cx="4495800" cy="5327650"/>
          </a:xfrm>
        </p:spPr>
      </p:pic>
      <p:sp>
        <p:nvSpPr>
          <p:cNvPr id="244740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572000" y="1700213"/>
            <a:ext cx="4194175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/>
              <a:t>Нову поживу, свіжу кров</a:t>
            </a:r>
          </a:p>
          <a:p>
            <a:pPr>
              <a:buFont typeface="Wingdings" pitchFamily="2" charset="2"/>
              <a:buNone/>
            </a:pPr>
            <a:r>
              <a:rPr lang="uk-UA" sz="2400"/>
              <a:t>Дає цей світ ясний.</a:t>
            </a:r>
          </a:p>
          <a:p>
            <a:pPr>
              <a:buFont typeface="Wingdings" pitchFamily="2" charset="2"/>
              <a:buNone/>
            </a:pPr>
            <a:r>
              <a:rPr lang="uk-UA" sz="2400"/>
              <a:t>Мене до свого лона знов</a:t>
            </a:r>
          </a:p>
          <a:p>
            <a:pPr>
              <a:buFont typeface="Wingdings" pitchFamily="2" charset="2"/>
              <a:buNone/>
            </a:pPr>
            <a:r>
              <a:rPr lang="uk-UA" sz="2400"/>
              <a:t>Природо пригорни!</a:t>
            </a:r>
          </a:p>
          <a:p>
            <a:pPr>
              <a:buFont typeface="Wingdings" pitchFamily="2" charset="2"/>
              <a:buNone/>
            </a:pPr>
            <a:r>
              <a:rPr lang="uk-UA" sz="2800"/>
              <a:t>               Йоган Гете</a:t>
            </a:r>
            <a:endParaRPr lang="ru-RU" sz="2800"/>
          </a:p>
        </p:txBody>
      </p:sp>
      <p:pic>
        <p:nvPicPr>
          <p:cNvPr id="244743" name="16 - Gino Mor. Orch. - Gir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86" fill="hold"/>
                                        <p:tgtEl>
                                          <p:spTgt spid="2447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68" decel="100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68" decel="100000"/>
                                        <p:tgtEl>
                                          <p:spTgt spid="244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68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4743"/>
                </p:tgtEl>
              </p:cMediaNode>
            </p:audio>
          </p:childTnLst>
        </p:cTn>
      </p:par>
    </p:tnLst>
    <p:bldLst>
      <p:bldP spid="2447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908050"/>
            <a:ext cx="7631113" cy="2673350"/>
          </a:xfrm>
        </p:spPr>
        <p:txBody>
          <a:bodyPr/>
          <a:lstStyle/>
          <a:p>
            <a:r>
              <a:rPr lang="uk-UA" sz="4000"/>
              <a:t>Джек Лондон. Життєвий і творчий шлях. Повість “Біле Ікло"</a:t>
            </a:r>
            <a:r>
              <a:rPr lang="ru-RU" sz="4000"/>
              <a:t> 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1887538">
              <a:lnSpc>
                <a:spcPct val="80000"/>
              </a:lnSpc>
            </a:pPr>
            <a:r>
              <a:rPr lang="uk-UA" sz="2400"/>
              <a:t>Джек Лондон – співець сильних та благородних почуттів, яскравих переживань.</a:t>
            </a:r>
          </a:p>
          <a:p>
            <a:pPr marL="1887538">
              <a:lnSpc>
                <a:spcPct val="80000"/>
              </a:lnSpc>
            </a:pPr>
            <a:r>
              <a:rPr lang="uk-UA" sz="2400"/>
              <a:t>В. Биков</a:t>
            </a:r>
          </a:p>
          <a:p>
            <a:pPr marL="1887538">
              <a:lnSpc>
                <a:spcPct val="80000"/>
              </a:lnSpc>
            </a:pPr>
            <a:endParaRPr lang="ru-RU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Чарміна Лондон про Джека Лондона</a:t>
            </a:r>
            <a:endParaRPr lang="ru-RU" sz="4000"/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“Перше, що кинулося в очі й запам'яталось на довгі роки – це широко розкриті великі, прямі сірі очі, скромна спокійна манера триматись і головне – достатньо великі красиві губи з особливими, глибокими, загнутими доверху куточками. І на усьому цьому якийсь відбиток чистоти й порядності.”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46439" name="Ennio Morricone - Le Vent, Le Cr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5113" y="1484313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8302" fill="hold"/>
                                        <p:tgtEl>
                                          <p:spTgt spid="146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439"/>
                </p:tgtEl>
              </p:cMediaNode>
            </p:audio>
          </p:childTnLst>
        </p:cTn>
      </p:par>
    </p:tnLst>
    <p:bldLst>
      <p:bldP spid="146434" grpId="0"/>
      <p:bldP spid="146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68313" y="4797425"/>
            <a:ext cx="7848600" cy="20605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uk-UA" sz="2400"/>
              <a:t>Чи погоджуєтесь ви зі словами дружини Д. Лондона ?</a:t>
            </a:r>
          </a:p>
          <a:p>
            <a:pPr>
              <a:lnSpc>
                <a:spcPct val="90000"/>
              </a:lnSpc>
            </a:pPr>
            <a:r>
              <a:rPr lang="uk-UA" sz="2400"/>
              <a:t>Висловіть припущення, який життєвий шлях міг бути в цієї людини?</a:t>
            </a:r>
            <a:endParaRPr lang="ru-RU" sz="2400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-242888"/>
            <a:ext cx="64801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6" name="Ennio Morricone - Le Vent, Le Cr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45815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8302" fill="hold"/>
                                        <p:tgtEl>
                                          <p:spTgt spid="148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6"/>
                </p:tgtEl>
              </p:cMediaNode>
            </p:audio>
          </p:childTnLst>
        </p:cTn>
      </p:par>
    </p:tnLst>
    <p:bldLst>
      <p:bldP spid="148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Книга життя</a:t>
            </a:r>
            <a:endParaRPr lang="ru-RU"/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  “Асоціативний кущ” – життєві події, які вплинули на творчість Джека Лондона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.6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7|2.1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1|0.9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"/>
</p:tagLst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619</TotalTime>
  <Words>678</Words>
  <Application>Microsoft Office PowerPoint</Application>
  <PresentationFormat>Экран (4:3)</PresentationFormat>
  <Paragraphs>157</Paragraphs>
  <Slides>32</Slides>
  <Notes>1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Wingdings</vt:lpstr>
      <vt:lpstr>Облака</vt:lpstr>
      <vt:lpstr>А.А. Рилов   В голубому просторі </vt:lpstr>
      <vt:lpstr>І. Левітан. Весна – велика вода.</vt:lpstr>
      <vt:lpstr>Б. Щербаков. Квітневе сонце.</vt:lpstr>
      <vt:lpstr>                                Васнецов.                                      Альонка.</vt:lpstr>
      <vt:lpstr>Клод Моне Японський місток</vt:lpstr>
      <vt:lpstr>Джек Лондон. Життєвий і творчий шлях. Повість “Біле Ікло" </vt:lpstr>
      <vt:lpstr>Чарміна Лондон про Джека Лондона</vt:lpstr>
      <vt:lpstr>Слайд 8</vt:lpstr>
      <vt:lpstr>Книга життя</vt:lpstr>
      <vt:lpstr>Книга життя</vt:lpstr>
      <vt:lpstr> </vt:lpstr>
      <vt:lpstr>Слайд 12</vt:lpstr>
      <vt:lpstr>Слайд 13</vt:lpstr>
      <vt:lpstr>Слайд 14</vt:lpstr>
      <vt:lpstr>Слайд 15</vt:lpstr>
      <vt:lpstr>Книга життя</vt:lpstr>
      <vt:lpstr>Анімалістичні твори Д. Лондона</vt:lpstr>
      <vt:lpstr>Анімалістичний твір</vt:lpstr>
      <vt:lpstr>Слайд 19</vt:lpstr>
      <vt:lpstr>Слайд 20</vt:lpstr>
      <vt:lpstr>Слайд 21</vt:lpstr>
      <vt:lpstr>І. Пінсевич. Ілюстрація до повісті “Біле ікло” Д. Лондона.</vt:lpstr>
      <vt:lpstr>Рокуелл Кент. Замерзлий водоспад.</vt:lpstr>
      <vt:lpstr>Рокуелл Кент. Аляска. Краєвид з Лисячого острова взимку</vt:lpstr>
      <vt:lpstr>Рокуелл Кент. Ескімос в каяку</vt:lpstr>
      <vt:lpstr>Рокуелл Кент. Саллі верхи на коні.</vt:lpstr>
      <vt:lpstr>Рокуелл Кент. Червоний захід сонця в Асгорі.</vt:lpstr>
      <vt:lpstr>Слайд 28</vt:lpstr>
      <vt:lpstr>І. Пінсевич. Ілюстрація до повісті Д. Лондона.</vt:lpstr>
      <vt:lpstr>“Коло ідей”</vt:lpstr>
      <vt:lpstr>Сенкан</vt:lpstr>
      <vt:lpstr>Домашнє завдання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Джек Лондон. Життєвий і творчий шлях. “Біле ікло”</dc:title>
  <dc:creator>Кодола</dc:creator>
  <cp:lastModifiedBy>111</cp:lastModifiedBy>
  <cp:revision>25</cp:revision>
  <dcterms:created xsi:type="dcterms:W3CDTF">2007-01-26T20:18:12Z</dcterms:created>
  <dcterms:modified xsi:type="dcterms:W3CDTF">2011-03-17T11:59:24Z</dcterms:modified>
</cp:coreProperties>
</file>