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accent6">
                <a:lumMod val="60000"/>
                <a:lumOff val="40000"/>
                <a:alpha val="54000"/>
              </a:schemeClr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EB733-E6BF-4507-91F5-F15E4AB1C7A3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28B95-C6AF-4F90-9109-79F83EDCC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5;&#1072;&#1096;&#1072;%20&#1088;&#1086;&#1073;&#1086;&#1090;&#1072;\&#1055;&#1088;&#1077;&#1079;&#1077;&#1085;&#1090;&#1072;&#1094;&#1080;&#1080;\02-dzheims_last_-_odinokii_pastuh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uk.wikipedia.org/wiki/%D0%A3%D0%BA%D1%80%D0%B0%D1%97%D0%BD%D0%B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uk.wikipedia.org/wiki/%D0%AF%D1%88%D0%B8%D0%BD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аш кла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14290"/>
            <a:ext cx="4000528" cy="2714402"/>
          </a:xfrm>
          <a:prstGeom prst="rect">
            <a:avLst/>
          </a:prstGeom>
        </p:spPr>
      </p:pic>
      <p:pic>
        <p:nvPicPr>
          <p:cNvPr id="8" name="Рисунок 7" descr="каб информ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428603"/>
            <a:ext cx="3778232" cy="22925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844" y="3000372"/>
            <a:ext cx="4974695" cy="15696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Мультимедійна</a:t>
            </a:r>
            <a:endParaRPr lang="ru-RU" sz="4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презентація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86322"/>
            <a:ext cx="4257897" cy="175432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</a:t>
            </a:r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Шкідливість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uk-UA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куріння”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3072348"/>
            <a:ext cx="3804247" cy="34778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Класний</a:t>
            </a: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uk-UA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керівник 9Б</a:t>
            </a:r>
          </a:p>
          <a:p>
            <a:pPr algn="ctr"/>
            <a:r>
              <a:rPr lang="uk-UA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Кривошея</a:t>
            </a:r>
            <a:r>
              <a:rPr lang="uk-UA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С.Д.</a:t>
            </a:r>
          </a:p>
          <a:p>
            <a:pPr algn="ctr"/>
            <a:r>
              <a:rPr lang="uk-UA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ЗОШ№11</a:t>
            </a:r>
          </a:p>
          <a:p>
            <a:pPr algn="ctr"/>
            <a:r>
              <a:rPr lang="uk-UA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м. Бердичів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02-dzheims_last_-_odinokii_pastu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7863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8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4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" y="152400"/>
            <a:ext cx="87249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03285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8578823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вкорочуй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своє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життя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12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4063037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071678"/>
            <a:ext cx="4024314" cy="402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57224" y="214290"/>
            <a:ext cx="7984878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Заборони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собі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7200" b="1" i="1" u="sng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куріння</a:t>
            </a:r>
            <a:r>
              <a:rPr lang="ru-RU" sz="7200" b="1" i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ru-RU" sz="7200" b="1" i="1" u="sng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42291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428604"/>
            <a:ext cx="325755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929065"/>
            <a:ext cx="3786214" cy="283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44" y="142852"/>
            <a:ext cx="5508688" cy="175432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Жахливі</a:t>
            </a:r>
            <a:r>
              <a:rPr lang="ru-RU" sz="54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5400" b="1" i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наслідки</a:t>
            </a:r>
            <a:endParaRPr lang="ru-RU" sz="5400" b="1" i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uk-UA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куріння</a:t>
            </a:r>
            <a:endParaRPr lang="ru-RU" sz="54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 advClick="0" advTm="16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600" decel="100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566737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500438"/>
            <a:ext cx="3095630" cy="309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4071942"/>
            <a:ext cx="3645467" cy="242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388" y="428604"/>
            <a:ext cx="2286000" cy="25853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lvl="0" algn="ctr"/>
            <a:r>
              <a:rPr lang="ru-RU" sz="5400" b="1" cap="all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Твій</a:t>
            </a:r>
            <a:r>
              <a:rPr lang="ru-RU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вибір</a:t>
            </a:r>
            <a:r>
              <a:rPr lang="ru-RU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lvl="0" algn="ctr"/>
            <a:r>
              <a:rPr lang="uk-UA" sz="54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???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1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496470"/>
            <a:ext cx="4394760" cy="593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353618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57158" y="285728"/>
            <a:ext cx="2052165" cy="11079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Виби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285728"/>
            <a:ext cx="1547219" cy="1107996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рай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 rot="20445157">
            <a:off x="1000100" y="1357298"/>
            <a:ext cx="428628" cy="1357322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173232">
            <a:off x="4174360" y="907658"/>
            <a:ext cx="877692" cy="19605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Click="0" advTm="15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52"/>
            <a:ext cx="5238787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671743"/>
            <a:ext cx="2071702" cy="293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4357694"/>
            <a:ext cx="2738441" cy="205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357166"/>
            <a:ext cx="2543177" cy="3192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5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3929070" cy="508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643314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214290"/>
            <a:ext cx="3309934" cy="335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5100755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Вартість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куріння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1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00"/>
                            </p:stCondLst>
                            <p:childTnLst>
                              <p:par>
                                <p:cTn id="2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214686"/>
            <a:ext cx="5400712" cy="337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143248"/>
            <a:ext cx="2571768" cy="342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000232" y="285728"/>
            <a:ext cx="6986529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non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Не загуби  </a:t>
            </a:r>
            <a:r>
              <a:rPr lang="ru-RU" sz="7200" b="1" cap="all" spc="0" dirty="0" err="1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своє</a:t>
            </a:r>
            <a:endParaRPr lang="ru-RU" sz="7200" b="1" cap="all" spc="0" dirty="0" smtClean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uk-UA" sz="7200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життя</a:t>
            </a:r>
            <a:endParaRPr lang="ru-RU" sz="7200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642918"/>
            <a:ext cx="1662109" cy="166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0"/>
                            </p:stCondLst>
                            <p:childTnLst>
                              <p:par>
                                <p:cTn id="20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72" y="1214422"/>
            <a:ext cx="4572000" cy="53553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 err="1" smtClean="0">
                <a:solidFill>
                  <a:srgbClr val="002060"/>
                </a:solidFill>
              </a:rPr>
              <a:t>Україні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щоденно</a:t>
            </a:r>
            <a:r>
              <a:rPr lang="ru-RU" b="1" dirty="0" smtClean="0">
                <a:solidFill>
                  <a:srgbClr val="002060"/>
                </a:solidFill>
              </a:rPr>
              <a:t> курить 45% </a:t>
            </a:r>
            <a:r>
              <a:rPr lang="ru-RU" b="1" dirty="0" err="1" smtClean="0">
                <a:solidFill>
                  <a:srgbClr val="002060"/>
                </a:solidFill>
              </a:rPr>
              <a:t>дорослих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чоловіків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і</a:t>
            </a:r>
            <a:r>
              <a:rPr lang="ru-RU" b="1" dirty="0" smtClean="0">
                <a:solidFill>
                  <a:srgbClr val="002060"/>
                </a:solidFill>
              </a:rPr>
              <a:t> 9% </a:t>
            </a:r>
            <a:r>
              <a:rPr lang="ru-RU" b="1" dirty="0" err="1" smtClean="0">
                <a:solidFill>
                  <a:srgbClr val="002060"/>
                </a:solidFill>
              </a:rPr>
              <a:t>дорослих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жінок</a:t>
            </a:r>
            <a:r>
              <a:rPr lang="ru-RU" b="1" dirty="0" smtClean="0">
                <a:solidFill>
                  <a:srgbClr val="002060"/>
                </a:solidFill>
              </a:rPr>
              <a:t> ; </a:t>
            </a:r>
            <a:r>
              <a:rPr lang="ru-RU" b="1" dirty="0" err="1" smtClean="0">
                <a:solidFill>
                  <a:srgbClr val="002060"/>
                </a:solidFill>
              </a:rPr>
              <a:t>серед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молоді</a:t>
            </a:r>
            <a:r>
              <a:rPr lang="ru-RU" b="1" dirty="0" smtClean="0">
                <a:solidFill>
                  <a:srgbClr val="002060"/>
                </a:solidFill>
              </a:rPr>
              <a:t> курить 45% </a:t>
            </a:r>
            <a:r>
              <a:rPr lang="ru-RU" b="1" dirty="0" err="1" smtClean="0">
                <a:solidFill>
                  <a:srgbClr val="002060"/>
                </a:solidFill>
              </a:rPr>
              <a:t>юнаків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і</a:t>
            </a:r>
            <a:r>
              <a:rPr lang="ru-RU" b="1" dirty="0" smtClean="0">
                <a:solidFill>
                  <a:srgbClr val="002060"/>
                </a:solidFill>
              </a:rPr>
              <a:t> 35% </a:t>
            </a:r>
            <a:r>
              <a:rPr lang="ru-RU" b="1" dirty="0" err="1" smtClean="0">
                <a:solidFill>
                  <a:srgbClr val="002060"/>
                </a:solidFill>
              </a:rPr>
              <a:t>дівчат</a:t>
            </a:r>
            <a:r>
              <a:rPr lang="ru-RU" b="1" dirty="0" smtClean="0">
                <a:solidFill>
                  <a:srgbClr val="002060"/>
                </a:solidFill>
              </a:rPr>
              <a:t> 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68% </a:t>
            </a:r>
            <a:r>
              <a:rPr lang="ru-RU" b="1" dirty="0" err="1" smtClean="0">
                <a:solidFill>
                  <a:srgbClr val="002060"/>
                </a:solidFill>
              </a:rPr>
              <a:t>курців</a:t>
            </a:r>
            <a:r>
              <a:rPr lang="ru-RU" b="1" dirty="0" smtClean="0">
                <a:solidFill>
                  <a:srgbClr val="002060"/>
                </a:solidFill>
              </a:rPr>
              <a:t> заявили, </a:t>
            </a:r>
            <a:r>
              <a:rPr lang="ru-RU" b="1" dirty="0" err="1" smtClean="0">
                <a:solidFill>
                  <a:srgbClr val="002060"/>
                </a:solidFill>
              </a:rPr>
              <a:t>що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зацікавлені</a:t>
            </a:r>
            <a:r>
              <a:rPr lang="ru-RU" b="1" dirty="0" smtClean="0">
                <a:solidFill>
                  <a:srgbClr val="002060"/>
                </a:solidFill>
              </a:rPr>
              <a:t> у </a:t>
            </a:r>
            <a:r>
              <a:rPr lang="ru-RU" b="1" dirty="0" err="1" smtClean="0">
                <a:solidFill>
                  <a:srgbClr val="002060"/>
                </a:solidFill>
              </a:rPr>
              <a:t>відмові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від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куріння</a:t>
            </a:r>
            <a:r>
              <a:rPr lang="ru-RU" b="1" dirty="0" smtClean="0">
                <a:solidFill>
                  <a:srgbClr val="002060"/>
                </a:solidFill>
              </a:rPr>
              <a:t>, а </a:t>
            </a:r>
            <a:r>
              <a:rPr lang="ru-RU" b="1" dirty="0" err="1" smtClean="0">
                <a:solidFill>
                  <a:srgbClr val="002060"/>
                </a:solidFill>
              </a:rPr>
              <a:t>серед</a:t>
            </a:r>
            <a:r>
              <a:rPr lang="ru-RU" b="1" dirty="0" smtClean="0">
                <a:solidFill>
                  <a:srgbClr val="002060"/>
                </a:solidFill>
              </a:rPr>
              <a:t> тих, </a:t>
            </a:r>
            <a:r>
              <a:rPr lang="ru-RU" b="1" dirty="0" err="1" smtClean="0">
                <a:solidFill>
                  <a:srgbClr val="002060"/>
                </a:solidFill>
              </a:rPr>
              <a:t>хто</a:t>
            </a:r>
            <a:r>
              <a:rPr lang="ru-RU" b="1" dirty="0" smtClean="0">
                <a:solidFill>
                  <a:srgbClr val="002060"/>
                </a:solidFill>
              </a:rPr>
              <a:t> будь-коли курив </a:t>
            </a:r>
            <a:r>
              <a:rPr lang="ru-RU" b="1" dirty="0" err="1" smtClean="0">
                <a:solidFill>
                  <a:srgbClr val="002060"/>
                </a:solidFill>
              </a:rPr>
              <a:t>щодня</a:t>
            </a:r>
            <a:r>
              <a:rPr lang="ru-RU" b="1" dirty="0" smtClean="0">
                <a:solidFill>
                  <a:srgbClr val="002060"/>
                </a:solidFill>
              </a:rPr>
              <a:t>, 26% </a:t>
            </a:r>
            <a:r>
              <a:rPr lang="ru-RU" b="1" dirty="0" err="1" smtClean="0">
                <a:solidFill>
                  <a:srgbClr val="002060"/>
                </a:solidFill>
              </a:rPr>
              <a:t>вже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є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колишніми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курцями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Більше</a:t>
            </a:r>
            <a:r>
              <a:rPr lang="ru-RU" b="1" dirty="0" smtClean="0">
                <a:solidFill>
                  <a:srgbClr val="002060"/>
                </a:solidFill>
              </a:rPr>
              <a:t> 90% </a:t>
            </a:r>
            <a:r>
              <a:rPr lang="ru-RU" b="1" dirty="0" err="1" smtClean="0">
                <a:solidFill>
                  <a:srgbClr val="002060"/>
                </a:solidFill>
              </a:rPr>
              <a:t>населення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України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підтримує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заборону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куріння</a:t>
            </a:r>
            <a:r>
              <a:rPr lang="ru-RU" b="1" dirty="0" smtClean="0">
                <a:solidFill>
                  <a:srgbClr val="002060"/>
                </a:solidFill>
              </a:rPr>
              <a:t> на </a:t>
            </a:r>
            <a:r>
              <a:rPr lang="ru-RU" b="1" dirty="0" err="1" smtClean="0">
                <a:solidFill>
                  <a:srgbClr val="002060"/>
                </a:solidFill>
              </a:rPr>
              <a:t>всіх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робочих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місцях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Підтримка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повної</a:t>
            </a:r>
            <a:r>
              <a:rPr lang="ru-RU" b="1" dirty="0" smtClean="0">
                <a:solidFill>
                  <a:srgbClr val="002060"/>
                </a:solidFill>
              </a:rPr>
              <a:t> заборони </a:t>
            </a:r>
            <a:r>
              <a:rPr lang="ru-RU" b="1" dirty="0" err="1" smtClean="0">
                <a:solidFill>
                  <a:srgbClr val="002060"/>
                </a:solidFill>
              </a:rPr>
              <a:t>реклами</a:t>
            </a:r>
            <a:r>
              <a:rPr lang="ru-RU" b="1" dirty="0" smtClean="0">
                <a:solidFill>
                  <a:srgbClr val="002060"/>
                </a:solidFill>
              </a:rPr>
              <a:t> тютюну </a:t>
            </a:r>
            <a:r>
              <a:rPr lang="ru-RU" b="1" dirty="0" err="1" smtClean="0">
                <a:solidFill>
                  <a:srgbClr val="002060"/>
                </a:solidFill>
              </a:rPr>
              <a:t>серед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населення</a:t>
            </a:r>
            <a:r>
              <a:rPr lang="ru-RU" b="1" dirty="0" smtClean="0">
                <a:solidFill>
                  <a:srgbClr val="002060"/>
                </a:solidFill>
              </a:rPr>
              <a:t> — 70%;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31% </a:t>
            </a:r>
            <a:r>
              <a:rPr lang="ru-RU" b="1" dirty="0" err="1" smtClean="0">
                <a:solidFill>
                  <a:srgbClr val="002060"/>
                </a:solidFill>
              </a:rPr>
              <a:t>вважає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що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куріння</a:t>
            </a:r>
            <a:r>
              <a:rPr lang="ru-RU" b="1" dirty="0" smtClean="0">
                <a:solidFill>
                  <a:srgbClr val="002060"/>
                </a:solidFill>
              </a:rPr>
              <a:t> кальяну </a:t>
            </a:r>
            <a:r>
              <a:rPr lang="ru-RU" b="1" dirty="0" err="1" smtClean="0">
                <a:solidFill>
                  <a:srgbClr val="002060"/>
                </a:solidFill>
              </a:rPr>
              <a:t>призводить</a:t>
            </a:r>
            <a:r>
              <a:rPr lang="ru-RU" b="1" dirty="0" smtClean="0">
                <a:solidFill>
                  <a:srgbClr val="002060"/>
                </a:solidFill>
              </a:rPr>
              <a:t> до </a:t>
            </a:r>
            <a:r>
              <a:rPr lang="ru-RU" b="1" dirty="0" err="1" smtClean="0">
                <a:solidFill>
                  <a:srgbClr val="002060"/>
                </a:solidFill>
              </a:rPr>
              <a:t>серйозних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захворювань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Всього</a:t>
            </a:r>
            <a:r>
              <a:rPr lang="ru-RU" b="1" dirty="0" smtClean="0">
                <a:solidFill>
                  <a:srgbClr val="002060"/>
                </a:solidFill>
              </a:rPr>
              <a:t> в </a:t>
            </a:r>
            <a:r>
              <a:rPr lang="ru-RU" b="1" dirty="0" err="1" smtClean="0">
                <a:solidFill>
                  <a:srgbClr val="002060"/>
                </a:solidFill>
              </a:rPr>
              <a:t>країні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нараховується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близько</a:t>
            </a:r>
            <a:r>
              <a:rPr lang="ru-RU" b="1" dirty="0" smtClean="0">
                <a:solidFill>
                  <a:srgbClr val="002060"/>
                </a:solidFill>
              </a:rPr>
              <a:t> 9 </a:t>
            </a:r>
            <a:r>
              <a:rPr lang="ru-RU" b="1" dirty="0" err="1" smtClean="0">
                <a:solidFill>
                  <a:srgbClr val="002060"/>
                </a:solidFill>
              </a:rPr>
              <a:t>мільйонів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активних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курців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що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складають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третину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всього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працездатного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населення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країни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 err="1" smtClean="0">
                <a:solidFill>
                  <a:srgbClr val="002060"/>
                </a:solidFill>
                <a:hlinkClick r:id="rId2" tooltip="Україна"/>
              </a:rPr>
              <a:t>Україна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займає</a:t>
            </a:r>
            <a:r>
              <a:rPr lang="ru-RU" b="1" dirty="0" smtClean="0">
                <a:solidFill>
                  <a:srgbClr val="002060"/>
                </a:solidFill>
              </a:rPr>
              <a:t> 17 </a:t>
            </a:r>
            <a:r>
              <a:rPr lang="ru-RU" b="1" dirty="0" err="1" smtClean="0">
                <a:solidFill>
                  <a:srgbClr val="002060"/>
                </a:solidFill>
              </a:rPr>
              <a:t>місце</a:t>
            </a:r>
            <a:r>
              <a:rPr lang="ru-RU" b="1" dirty="0" smtClean="0">
                <a:solidFill>
                  <a:srgbClr val="002060"/>
                </a:solidFill>
              </a:rPr>
              <a:t> в списку </a:t>
            </a:r>
            <a:r>
              <a:rPr lang="ru-RU" b="1" dirty="0" err="1" smtClean="0">
                <a:solidFill>
                  <a:srgbClr val="002060"/>
                </a:solidFill>
              </a:rPr>
              <a:t>країн-лідерів</a:t>
            </a:r>
            <a:r>
              <a:rPr lang="ru-RU" b="1" dirty="0" smtClean="0">
                <a:solidFill>
                  <a:srgbClr val="002060"/>
                </a:solidFill>
              </a:rPr>
              <a:t> за </a:t>
            </a:r>
            <a:r>
              <a:rPr lang="ru-RU" b="1" dirty="0" err="1" smtClean="0">
                <a:solidFill>
                  <a:srgbClr val="002060"/>
                </a:solidFill>
              </a:rPr>
              <a:t>кількістю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курців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290"/>
            <a:ext cx="866166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«</a:t>
            </a:r>
            <a:r>
              <a:rPr lang="ru-RU" sz="4800" b="1" dirty="0" err="1" smtClean="0">
                <a:solidFill>
                  <a:srgbClr val="C00000"/>
                </a:solidFill>
              </a:rPr>
              <a:t>Тютюнова</a:t>
            </a:r>
            <a:r>
              <a:rPr lang="ru-RU" sz="4800" b="1" dirty="0" smtClean="0">
                <a:solidFill>
                  <a:srgbClr val="C00000"/>
                </a:solidFill>
              </a:rPr>
              <a:t>»статистика </a:t>
            </a:r>
            <a:r>
              <a:rPr lang="ru-RU" sz="4800" b="1" dirty="0" err="1" smtClean="0">
                <a:solidFill>
                  <a:srgbClr val="C00000"/>
                </a:solidFill>
              </a:rPr>
              <a:t>України</a:t>
            </a:r>
            <a:endParaRPr lang="ru-RU" sz="4800" b="1" dirty="0" smtClean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756" y="1785926"/>
            <a:ext cx="36433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4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72" y="428604"/>
            <a:ext cx="4572000" cy="60016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Щорічно</a:t>
            </a:r>
            <a:r>
              <a:rPr lang="ru-RU" sz="2400" b="1" dirty="0" smtClean="0">
                <a:solidFill>
                  <a:srgbClr val="FF0000"/>
                </a:solidFill>
              </a:rPr>
              <a:t> до числа </a:t>
            </a:r>
            <a:r>
              <a:rPr lang="ru-RU" sz="2400" b="1" dirty="0" err="1" smtClean="0">
                <a:solidFill>
                  <a:srgbClr val="FF0000"/>
                </a:solidFill>
              </a:rPr>
              <a:t>курців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долучаються</a:t>
            </a:r>
            <a:r>
              <a:rPr lang="ru-RU" sz="2400" b="1" dirty="0" smtClean="0">
                <a:solidFill>
                  <a:srgbClr val="FF0000"/>
                </a:solidFill>
              </a:rPr>
              <a:t> не </a:t>
            </a:r>
            <a:r>
              <a:rPr lang="ru-RU" sz="2400" b="1" dirty="0" err="1" smtClean="0">
                <a:solidFill>
                  <a:srgbClr val="FF0000"/>
                </a:solidFill>
              </a:rPr>
              <a:t>менш</a:t>
            </a:r>
            <a:r>
              <a:rPr lang="ru-RU" sz="2400" b="1" dirty="0" smtClean="0">
                <a:solidFill>
                  <a:srgbClr val="FF0000"/>
                </a:solidFill>
              </a:rPr>
              <a:t> 100 000 </a:t>
            </a:r>
            <a:r>
              <a:rPr lang="ru-RU" sz="2400" b="1" dirty="0" err="1" smtClean="0">
                <a:solidFill>
                  <a:srgbClr val="FF0000"/>
                </a:solidFill>
              </a:rPr>
              <a:t>українців</a:t>
            </a:r>
            <a:r>
              <a:rPr lang="ru-RU" sz="2400" b="1" dirty="0" smtClean="0">
                <a:solidFill>
                  <a:srgbClr val="FF0000"/>
                </a:solidFill>
              </a:rPr>
              <a:t>;</a:t>
            </a: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Кожен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четвертий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підліток</a:t>
            </a:r>
            <a:r>
              <a:rPr lang="ru-RU" sz="2400" b="1" dirty="0" smtClean="0">
                <a:solidFill>
                  <a:srgbClr val="FF0000"/>
                </a:solidFill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</a:rPr>
              <a:t>Україні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викурює</a:t>
            </a:r>
            <a:r>
              <a:rPr lang="ru-RU" sz="2400" b="1" dirty="0" smtClean="0">
                <a:solidFill>
                  <a:srgbClr val="FF0000"/>
                </a:solidFill>
              </a:rPr>
              <a:t> першу сигарету у </a:t>
            </a:r>
            <a:r>
              <a:rPr lang="ru-RU" sz="2400" b="1" dirty="0" err="1" smtClean="0">
                <a:solidFill>
                  <a:srgbClr val="FF0000"/>
                </a:solidFill>
              </a:rPr>
              <a:t>віці</a:t>
            </a:r>
            <a:r>
              <a:rPr lang="ru-RU" sz="2400" b="1" dirty="0" smtClean="0">
                <a:solidFill>
                  <a:srgbClr val="FF0000"/>
                </a:solidFill>
              </a:rPr>
              <a:t> 10 </a:t>
            </a:r>
            <a:r>
              <a:rPr lang="ru-RU" sz="2400" b="1" dirty="0" err="1" smtClean="0">
                <a:solidFill>
                  <a:srgbClr val="FF0000"/>
                </a:solidFill>
              </a:rPr>
              <a:t>років</a:t>
            </a:r>
            <a:r>
              <a:rPr lang="ru-RU" sz="2400" b="1" dirty="0" smtClean="0">
                <a:solidFill>
                  <a:srgbClr val="FF0000"/>
                </a:solidFill>
              </a:rPr>
              <a:t>;</a:t>
            </a: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Україна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є</a:t>
            </a:r>
            <a:r>
              <a:rPr lang="ru-RU" sz="2400" b="1" dirty="0" smtClean="0">
                <a:solidFill>
                  <a:srgbClr val="FF0000"/>
                </a:solidFill>
              </a:rPr>
              <a:t> другою </a:t>
            </a:r>
            <a:r>
              <a:rPr lang="ru-RU" sz="2400" b="1" dirty="0" err="1" smtClean="0">
                <a:solidFill>
                  <a:srgbClr val="FF0000"/>
                </a:solidFill>
              </a:rPr>
              <a:t>країною</a:t>
            </a:r>
            <a:r>
              <a:rPr lang="ru-RU" sz="2400" b="1" dirty="0" smtClean="0">
                <a:solidFill>
                  <a:srgbClr val="FF0000"/>
                </a:solidFill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</a:rPr>
              <a:t>світі</a:t>
            </a:r>
            <a:r>
              <a:rPr lang="ru-RU" sz="2400" b="1" dirty="0" smtClean="0">
                <a:solidFill>
                  <a:srgbClr val="FF0000"/>
                </a:solidFill>
              </a:rPr>
              <a:t> (</a:t>
            </a:r>
            <a:r>
              <a:rPr lang="ru-RU" sz="2400" b="1" dirty="0" err="1" smtClean="0">
                <a:solidFill>
                  <a:srgbClr val="FF0000"/>
                </a:solidFill>
              </a:rPr>
              <a:t>після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Чилі</a:t>
            </a:r>
            <a:r>
              <a:rPr lang="ru-RU" sz="2400" b="1" dirty="0" smtClean="0">
                <a:solidFill>
                  <a:srgbClr val="FF0000"/>
                </a:solidFill>
              </a:rPr>
              <a:t>), де у </a:t>
            </a:r>
            <a:r>
              <a:rPr lang="ru-RU" sz="2400" b="1" dirty="0" err="1" smtClean="0">
                <a:solidFill>
                  <a:srgbClr val="FF0000"/>
                </a:solidFill>
              </a:rPr>
              <a:t>віці</a:t>
            </a:r>
            <a:r>
              <a:rPr lang="ru-RU" sz="2400" b="1" dirty="0" smtClean="0">
                <a:solidFill>
                  <a:srgbClr val="FF0000"/>
                </a:solidFill>
              </a:rPr>
              <a:t> 13-15 </a:t>
            </a:r>
            <a:r>
              <a:rPr lang="ru-RU" sz="2400" b="1" dirty="0" err="1" smtClean="0">
                <a:solidFill>
                  <a:srgbClr val="FF0000"/>
                </a:solidFill>
              </a:rPr>
              <a:t>років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курять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більш</a:t>
            </a:r>
            <a:r>
              <a:rPr lang="ru-RU" sz="2400" b="1" dirty="0" smtClean="0">
                <a:solidFill>
                  <a:srgbClr val="FF0000"/>
                </a:solidFill>
              </a:rPr>
              <a:t> 30 % </a:t>
            </a:r>
            <a:r>
              <a:rPr lang="ru-RU" sz="2400" b="1" dirty="0" err="1" smtClean="0">
                <a:solidFill>
                  <a:srgbClr val="FF0000"/>
                </a:solidFill>
              </a:rPr>
              <a:t>юнаків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дівчат</a:t>
            </a:r>
            <a:r>
              <a:rPr lang="ru-RU" sz="2400" b="1" dirty="0" smtClean="0">
                <a:solidFill>
                  <a:srgbClr val="FF0000"/>
                </a:solidFill>
              </a:rPr>
              <a:t>;</a:t>
            </a: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Україна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займає</a:t>
            </a:r>
            <a:r>
              <a:rPr lang="ru-RU" sz="2400" b="1" dirty="0" smtClean="0">
                <a:solidFill>
                  <a:srgbClr val="FF0000"/>
                </a:solidFill>
              </a:rPr>
              <a:t> ІІ </a:t>
            </a:r>
            <a:r>
              <a:rPr lang="ru-RU" sz="2400" b="1" dirty="0" err="1" smtClean="0">
                <a:solidFill>
                  <a:srgbClr val="FF0000"/>
                </a:solidFill>
              </a:rPr>
              <a:t>місце</a:t>
            </a:r>
            <a:r>
              <a:rPr lang="ru-RU" sz="2400" b="1" dirty="0" smtClean="0">
                <a:solidFill>
                  <a:srgbClr val="FF0000"/>
                </a:solidFill>
              </a:rPr>
              <a:t> за </a:t>
            </a:r>
            <a:r>
              <a:rPr lang="ru-RU" sz="2400" b="1" dirty="0" err="1" smtClean="0">
                <a:solidFill>
                  <a:srgbClr val="FF0000"/>
                </a:solidFill>
              </a:rPr>
              <a:t>кількістю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викурених</a:t>
            </a:r>
            <a:r>
              <a:rPr lang="ru-RU" sz="2400" b="1" dirty="0" smtClean="0">
                <a:solidFill>
                  <a:srgbClr val="FF0000"/>
                </a:solidFill>
              </a:rPr>
              <a:t> цигарок на одного </a:t>
            </a:r>
            <a:r>
              <a:rPr lang="ru-RU" sz="2400" b="1" dirty="0" err="1" smtClean="0">
                <a:solidFill>
                  <a:srgbClr val="FF0000"/>
                </a:solidFill>
              </a:rPr>
              <a:t>громадянина</a:t>
            </a:r>
            <a:r>
              <a:rPr lang="ru-RU" sz="2400" b="1" dirty="0" smtClean="0">
                <a:solidFill>
                  <a:srgbClr val="FF0000"/>
                </a:solidFill>
              </a:rPr>
              <a:t>. На кожного </a:t>
            </a:r>
            <a:r>
              <a:rPr lang="ru-RU" sz="2400" b="1" dirty="0" err="1" smtClean="0">
                <a:solidFill>
                  <a:srgbClr val="FF0000"/>
                </a:solidFill>
              </a:rPr>
              <a:t>українця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припадає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понад</a:t>
            </a:r>
            <a:r>
              <a:rPr lang="ru-RU" sz="2400" b="1" dirty="0" smtClean="0">
                <a:solidFill>
                  <a:srgbClr val="FF0000"/>
                </a:solidFill>
              </a:rPr>
              <a:t> 2500 сигарет — </a:t>
            </a:r>
            <a:r>
              <a:rPr lang="ru-RU" sz="2400" b="1" dirty="0" err="1" smtClean="0">
                <a:solidFill>
                  <a:srgbClr val="FF0000"/>
                </a:solidFill>
              </a:rPr>
              <a:t>майже</a:t>
            </a:r>
            <a:r>
              <a:rPr lang="ru-RU" sz="2400" b="1" dirty="0" smtClean="0">
                <a:solidFill>
                  <a:srgbClr val="FF0000"/>
                </a:solidFill>
              </a:rPr>
              <a:t> 7 </a:t>
            </a:r>
            <a:r>
              <a:rPr lang="ru-RU" sz="2400" b="1" dirty="0" err="1" smtClean="0">
                <a:solidFill>
                  <a:srgbClr val="FF0000"/>
                </a:solidFill>
              </a:rPr>
              <a:t>щоденно</a:t>
            </a:r>
            <a:r>
              <a:rPr lang="ru-RU" sz="2400" b="1" dirty="0" smtClean="0">
                <a:solidFill>
                  <a:srgbClr val="FF0000"/>
                </a:solidFill>
              </a:rPr>
              <a:t>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367254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571744"/>
            <a:ext cx="8286808" cy="4247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Розрахунки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Всесвітнього</a:t>
            </a:r>
            <a:r>
              <a:rPr lang="ru-RU" b="1" dirty="0" smtClean="0">
                <a:solidFill>
                  <a:srgbClr val="002060"/>
                </a:solidFill>
              </a:rPr>
              <a:t> банку </a:t>
            </a:r>
            <a:r>
              <a:rPr lang="ru-RU" b="1" dirty="0" err="1" smtClean="0">
                <a:solidFill>
                  <a:srgbClr val="002060"/>
                </a:solidFill>
              </a:rPr>
              <a:t>свідчать</a:t>
            </a:r>
            <a:r>
              <a:rPr lang="ru-RU" b="1" dirty="0" smtClean="0">
                <a:solidFill>
                  <a:srgbClr val="002060"/>
                </a:solidFill>
              </a:rPr>
              <a:t> про те, </a:t>
            </a:r>
            <a:r>
              <a:rPr lang="ru-RU" b="1" dirty="0" err="1" smtClean="0">
                <a:solidFill>
                  <a:srgbClr val="002060"/>
                </a:solidFill>
              </a:rPr>
              <a:t>що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економічні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збитки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України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від</a:t>
            </a:r>
            <a:r>
              <a:rPr lang="ru-RU" b="1" dirty="0" smtClean="0">
                <a:solidFill>
                  <a:srgbClr val="002060"/>
                </a:solidFill>
              </a:rPr>
              <a:t> тютюну </a:t>
            </a:r>
            <a:r>
              <a:rPr lang="ru-RU" b="1" dirty="0" err="1" smtClean="0">
                <a:solidFill>
                  <a:srgbClr val="002060"/>
                </a:solidFill>
              </a:rPr>
              <a:t>складають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близько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i="1" u="sng" dirty="0" smtClean="0">
                <a:solidFill>
                  <a:srgbClr val="C00000"/>
                </a:solidFill>
              </a:rPr>
              <a:t>2 </a:t>
            </a:r>
            <a:r>
              <a:rPr lang="ru-RU" b="1" i="1" u="sng" dirty="0" err="1" smtClean="0">
                <a:solidFill>
                  <a:srgbClr val="C00000"/>
                </a:solidFill>
              </a:rPr>
              <a:t>мільярдів</a:t>
            </a:r>
            <a:r>
              <a:rPr lang="ru-RU" b="1" i="1" u="sng" dirty="0" smtClean="0">
                <a:solidFill>
                  <a:srgbClr val="C00000"/>
                </a:solidFill>
              </a:rPr>
              <a:t> </a:t>
            </a:r>
            <a:r>
              <a:rPr lang="ru-RU" b="1" i="1" u="sng" dirty="0" err="1" smtClean="0">
                <a:solidFill>
                  <a:srgbClr val="C00000"/>
                </a:solidFill>
              </a:rPr>
              <a:t>доларів</a:t>
            </a:r>
            <a:r>
              <a:rPr lang="ru-RU" b="1" i="1" u="sng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щорічно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За </a:t>
            </a:r>
            <a:r>
              <a:rPr lang="ru-RU" b="1" dirty="0" err="1" smtClean="0">
                <a:solidFill>
                  <a:srgbClr val="002060"/>
                </a:solidFill>
              </a:rPr>
              <a:t>офіційною</a:t>
            </a:r>
            <a:r>
              <a:rPr lang="ru-RU" b="1" dirty="0" smtClean="0">
                <a:solidFill>
                  <a:srgbClr val="002060"/>
                </a:solidFill>
              </a:rPr>
              <a:t> статистикою в </a:t>
            </a:r>
            <a:r>
              <a:rPr lang="ru-RU" b="1" dirty="0" err="1" smtClean="0">
                <a:solidFill>
                  <a:srgbClr val="002060"/>
                </a:solidFill>
              </a:rPr>
              <a:t>Україні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щороку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від</a:t>
            </a:r>
            <a:r>
              <a:rPr lang="ru-RU" b="1" dirty="0" smtClean="0">
                <a:solidFill>
                  <a:srgbClr val="002060"/>
                </a:solidFill>
              </a:rPr>
              <a:t> хвороб </a:t>
            </a:r>
            <a:r>
              <a:rPr lang="ru-RU" b="1" dirty="0" err="1" smtClean="0">
                <a:solidFill>
                  <a:srgbClr val="002060"/>
                </a:solidFill>
              </a:rPr>
              <a:t>пов'язаних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курінням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помирає</a:t>
            </a:r>
            <a:r>
              <a:rPr lang="ru-RU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120 </a:t>
            </a:r>
            <a:r>
              <a:rPr lang="ru-RU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тисяч</a:t>
            </a:r>
            <a:r>
              <a:rPr lang="ru-RU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чоловік</a:t>
            </a:r>
            <a:r>
              <a:rPr lang="ru-RU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Поширеність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щоденного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куріння</a:t>
            </a:r>
            <a:r>
              <a:rPr lang="ru-RU" b="1" dirty="0" smtClean="0">
                <a:solidFill>
                  <a:srgbClr val="002060"/>
                </a:solidFill>
              </a:rPr>
              <a:t> за </a:t>
            </a:r>
            <a:r>
              <a:rPr lang="ru-RU" b="1" dirty="0" err="1" smtClean="0">
                <a:solidFill>
                  <a:srgbClr val="002060"/>
                </a:solidFill>
              </a:rPr>
              <a:t>останні</a:t>
            </a:r>
            <a:r>
              <a:rPr lang="ru-RU" b="1" dirty="0" smtClean="0">
                <a:solidFill>
                  <a:srgbClr val="002060"/>
                </a:solidFill>
              </a:rPr>
              <a:t> 5 </a:t>
            </a:r>
            <a:r>
              <a:rPr lang="ru-RU" b="1" dirty="0" err="1" smtClean="0">
                <a:solidFill>
                  <a:srgbClr val="002060"/>
                </a:solidFill>
              </a:rPr>
              <a:t>років</a:t>
            </a:r>
            <a:r>
              <a:rPr lang="ru-RU" b="1" dirty="0" smtClean="0">
                <a:solidFill>
                  <a:srgbClr val="002060"/>
                </a:solidFill>
              </a:rPr>
              <a:t> в </a:t>
            </a:r>
            <a:r>
              <a:rPr lang="ru-RU" b="1" dirty="0" err="1" smtClean="0">
                <a:solidFill>
                  <a:srgbClr val="002060"/>
                </a:solidFill>
              </a:rPr>
              <a:t>Україні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суттєво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зменшилась</a:t>
            </a:r>
            <a:r>
              <a:rPr lang="ru-RU" b="1" dirty="0" smtClean="0">
                <a:solidFill>
                  <a:srgbClr val="002060"/>
                </a:solidFill>
              </a:rPr>
              <a:t>. Так, у 2005 </a:t>
            </a:r>
            <a:r>
              <a:rPr lang="ru-RU" b="1" dirty="0" err="1" smtClean="0">
                <a:solidFill>
                  <a:srgbClr val="002060"/>
                </a:solidFill>
              </a:rPr>
              <a:t>році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щоденно</a:t>
            </a:r>
            <a:r>
              <a:rPr lang="ru-RU" b="1" dirty="0" smtClean="0">
                <a:solidFill>
                  <a:srgbClr val="002060"/>
                </a:solidFill>
              </a:rPr>
              <a:t> палили 62% </a:t>
            </a:r>
            <a:r>
              <a:rPr lang="ru-RU" b="1" dirty="0" err="1" smtClean="0">
                <a:solidFill>
                  <a:srgbClr val="002060"/>
                </a:solidFill>
              </a:rPr>
              <a:t>чоловіків</a:t>
            </a:r>
            <a:r>
              <a:rPr lang="ru-RU" b="1" dirty="0" smtClean="0">
                <a:solidFill>
                  <a:srgbClr val="002060"/>
                </a:solidFill>
              </a:rPr>
              <a:t> (</a:t>
            </a:r>
            <a:r>
              <a:rPr lang="ru-RU" b="1" dirty="0" err="1" smtClean="0">
                <a:solidFill>
                  <a:srgbClr val="002060"/>
                </a:solidFill>
              </a:rPr>
              <a:t>від</a:t>
            </a:r>
            <a:r>
              <a:rPr lang="ru-RU" b="1" dirty="0" smtClean="0">
                <a:solidFill>
                  <a:srgbClr val="002060"/>
                </a:solidFill>
              </a:rPr>
              <a:t> 15 </a:t>
            </a:r>
            <a:r>
              <a:rPr lang="ru-RU" b="1" dirty="0" err="1" smtClean="0">
                <a:solidFill>
                  <a:srgbClr val="002060"/>
                </a:solidFill>
              </a:rPr>
              <a:t>років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і</a:t>
            </a:r>
            <a:r>
              <a:rPr lang="ru-RU" b="1" dirty="0" smtClean="0">
                <a:solidFill>
                  <a:srgbClr val="002060"/>
                </a:solidFill>
              </a:rPr>
              <a:t> старше), а в 2010 </a:t>
            </a:r>
            <a:r>
              <a:rPr lang="ru-RU" b="1" dirty="0" err="1" smtClean="0">
                <a:solidFill>
                  <a:srgbClr val="002060"/>
                </a:solidFill>
              </a:rPr>
              <a:t>вже</a:t>
            </a:r>
            <a:r>
              <a:rPr lang="ru-RU" b="1" dirty="0" smtClean="0">
                <a:solidFill>
                  <a:srgbClr val="002060"/>
                </a:solidFill>
              </a:rPr>
              <a:t> 45%. </a:t>
            </a:r>
            <a:r>
              <a:rPr lang="ru-RU" b="1" dirty="0" err="1" smtClean="0">
                <a:solidFill>
                  <a:srgbClr val="002060"/>
                </a:solidFill>
              </a:rPr>
              <a:t>Кількість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жінок-курців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скоротилася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майже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вдвічі</a:t>
            </a:r>
            <a:r>
              <a:rPr lang="ru-RU" b="1" dirty="0" smtClean="0">
                <a:solidFill>
                  <a:srgbClr val="002060"/>
                </a:solidFill>
              </a:rPr>
              <a:t> — </a:t>
            </a:r>
            <a:r>
              <a:rPr lang="ru-RU" b="1" dirty="0" err="1" smtClean="0">
                <a:solidFill>
                  <a:srgbClr val="002060"/>
                </a:solidFill>
              </a:rPr>
              <a:t>з</a:t>
            </a:r>
            <a:r>
              <a:rPr lang="ru-RU" b="1" dirty="0" smtClean="0">
                <a:solidFill>
                  <a:srgbClr val="002060"/>
                </a:solidFill>
              </a:rPr>
              <a:t> 17% до 9%.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За </a:t>
            </a:r>
            <a:r>
              <a:rPr lang="ru-RU" b="1" i="1" dirty="0" err="1" smtClean="0">
                <a:solidFill>
                  <a:srgbClr val="002060"/>
                </a:solidFill>
              </a:rPr>
              <a:t>даними</a:t>
            </a:r>
            <a:r>
              <a:rPr lang="ru-RU" b="1" i="1" dirty="0" smtClean="0">
                <a:solidFill>
                  <a:srgbClr val="002060"/>
                </a:solidFill>
              </a:rPr>
              <a:t> ВООЗ та МОЗ </a:t>
            </a:r>
            <a:r>
              <a:rPr lang="ru-RU" b="1" i="1" dirty="0" err="1" smtClean="0">
                <a:solidFill>
                  <a:srgbClr val="002060"/>
                </a:solidFill>
              </a:rPr>
              <a:t>України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err="1" smtClean="0">
                <a:solidFill>
                  <a:srgbClr val="002060"/>
                </a:solidFill>
              </a:rPr>
              <a:t>Дослідження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показує</a:t>
            </a:r>
            <a:r>
              <a:rPr lang="ru-RU" b="1" dirty="0" smtClean="0">
                <a:solidFill>
                  <a:srgbClr val="002060"/>
                </a:solidFill>
              </a:rPr>
              <a:t>: </a:t>
            </a:r>
            <a:r>
              <a:rPr lang="ru-RU" b="1" dirty="0" err="1" smtClean="0">
                <a:solidFill>
                  <a:srgbClr val="002060"/>
                </a:solidFill>
              </a:rPr>
              <a:t>якщо</a:t>
            </a:r>
            <a:r>
              <a:rPr lang="ru-RU" b="1" dirty="0" smtClean="0">
                <a:solidFill>
                  <a:srgbClr val="002060"/>
                </a:solidFill>
              </a:rPr>
              <a:t> молодь </a:t>
            </a:r>
            <a:r>
              <a:rPr lang="ru-RU" b="1" dirty="0" err="1" smtClean="0">
                <a:solidFill>
                  <a:srgbClr val="002060"/>
                </a:solidFill>
              </a:rPr>
              <a:t>віком</a:t>
            </a:r>
            <a:r>
              <a:rPr lang="ru-RU" b="1" dirty="0" smtClean="0">
                <a:solidFill>
                  <a:srgbClr val="002060"/>
                </a:solidFill>
              </a:rPr>
              <a:t> 12-17 </a:t>
            </a:r>
            <a:r>
              <a:rPr lang="ru-RU" b="1" dirty="0" err="1" smtClean="0">
                <a:solidFill>
                  <a:srgbClr val="002060"/>
                </a:solidFill>
              </a:rPr>
              <a:t>років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віку</a:t>
            </a:r>
            <a:r>
              <a:rPr lang="ru-RU" b="1" dirty="0" smtClean="0">
                <a:solidFill>
                  <a:srgbClr val="002060"/>
                </a:solidFill>
              </a:rPr>
              <a:t> палить, то </a:t>
            </a:r>
            <a:r>
              <a:rPr lang="ru-RU" b="1" dirty="0" err="1" smtClean="0">
                <a:solidFill>
                  <a:srgbClr val="002060"/>
                </a:solidFill>
              </a:rPr>
              <a:t>ймовірність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вживання</a:t>
            </a:r>
            <a:r>
              <a:rPr lang="ru-RU" b="1" dirty="0" smtClean="0">
                <a:solidFill>
                  <a:srgbClr val="002060"/>
                </a:solidFill>
              </a:rPr>
              <a:t> ними </a:t>
            </a:r>
            <a:r>
              <a:rPr lang="ru-RU" b="1" dirty="0" err="1" smtClean="0">
                <a:solidFill>
                  <a:srgbClr val="002060"/>
                </a:solidFill>
              </a:rPr>
              <a:t>героїну</a:t>
            </a:r>
            <a:r>
              <a:rPr lang="ru-RU" b="1" dirty="0" smtClean="0">
                <a:solidFill>
                  <a:srgbClr val="002060"/>
                </a:solidFill>
              </a:rPr>
              <a:t> у 12 </a:t>
            </a:r>
            <a:r>
              <a:rPr lang="ru-RU" b="1" dirty="0" err="1" smtClean="0">
                <a:solidFill>
                  <a:srgbClr val="002060"/>
                </a:solidFill>
              </a:rPr>
              <a:t>разів</a:t>
            </a:r>
            <a:r>
              <a:rPr lang="ru-RU" b="1" dirty="0" smtClean="0">
                <a:solidFill>
                  <a:srgbClr val="002060"/>
                </a:solidFill>
              </a:rPr>
              <a:t>, а </a:t>
            </a:r>
            <a:r>
              <a:rPr lang="ru-RU" b="1" dirty="0" err="1" smtClean="0">
                <a:solidFill>
                  <a:srgbClr val="002060"/>
                </a:solidFill>
              </a:rPr>
              <a:t>кокаїну</a:t>
            </a:r>
            <a:r>
              <a:rPr lang="ru-RU" b="1" dirty="0" smtClean="0">
                <a:solidFill>
                  <a:srgbClr val="002060"/>
                </a:solidFill>
              </a:rPr>
              <a:t> у 51 раз </a:t>
            </a:r>
            <a:r>
              <a:rPr lang="ru-RU" b="1" dirty="0" err="1" smtClean="0">
                <a:solidFill>
                  <a:srgbClr val="002060"/>
                </a:solidFill>
              </a:rPr>
              <a:t>вища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ніж</a:t>
            </a:r>
            <a:r>
              <a:rPr lang="ru-RU" b="1" dirty="0" smtClean="0">
                <a:solidFill>
                  <a:srgbClr val="002060"/>
                </a:solidFill>
              </a:rPr>
              <a:t> у тих, </a:t>
            </a:r>
            <a:r>
              <a:rPr lang="ru-RU" b="1" dirty="0" err="1" smtClean="0">
                <a:solidFill>
                  <a:srgbClr val="002060"/>
                </a:solidFill>
              </a:rPr>
              <a:t>хто</a:t>
            </a:r>
            <a:r>
              <a:rPr lang="ru-RU" b="1" dirty="0" smtClean="0">
                <a:solidFill>
                  <a:srgbClr val="002060"/>
                </a:solidFill>
              </a:rPr>
              <a:t> не палить.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Якщо</a:t>
            </a:r>
            <a:r>
              <a:rPr lang="ru-RU" b="1" dirty="0" smtClean="0">
                <a:solidFill>
                  <a:srgbClr val="002060"/>
                </a:solidFill>
              </a:rPr>
              <a:t> молодь 12-17-літнього </a:t>
            </a:r>
            <a:r>
              <a:rPr lang="ru-RU" b="1" dirty="0" err="1" smtClean="0">
                <a:solidFill>
                  <a:srgbClr val="002060"/>
                </a:solidFill>
              </a:rPr>
              <a:t>віку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випалює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більше</a:t>
            </a:r>
            <a:r>
              <a:rPr lang="ru-RU" b="1" dirty="0" smtClean="0">
                <a:solidFill>
                  <a:srgbClr val="002060"/>
                </a:solidFill>
              </a:rPr>
              <a:t> пачки цигарок, то </a:t>
            </a:r>
            <a:r>
              <a:rPr lang="ru-RU" b="1" dirty="0" err="1" smtClean="0">
                <a:solidFill>
                  <a:srgbClr val="002060"/>
                </a:solidFill>
              </a:rPr>
              <a:t>ймовірність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вживання</a:t>
            </a:r>
            <a:r>
              <a:rPr lang="ru-RU" b="1" dirty="0" smtClean="0">
                <a:solidFill>
                  <a:srgbClr val="002060"/>
                </a:solidFill>
              </a:rPr>
              <a:t> ними </a:t>
            </a:r>
            <a:r>
              <a:rPr lang="ru-RU" b="1" dirty="0" err="1" smtClean="0">
                <a:solidFill>
                  <a:srgbClr val="002060"/>
                </a:solidFill>
              </a:rPr>
              <a:t>героїну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вища</a:t>
            </a:r>
            <a:r>
              <a:rPr lang="ru-RU" b="1" dirty="0" smtClean="0">
                <a:solidFill>
                  <a:srgbClr val="002060"/>
                </a:solidFill>
              </a:rPr>
              <a:t> у 51 раз, а </a:t>
            </a:r>
            <a:r>
              <a:rPr lang="ru-RU" b="1" dirty="0" err="1" smtClean="0">
                <a:solidFill>
                  <a:srgbClr val="002060"/>
                </a:solidFill>
              </a:rPr>
              <a:t>кокаїну</a:t>
            </a:r>
            <a:r>
              <a:rPr lang="ru-RU" b="1" dirty="0" smtClean="0">
                <a:solidFill>
                  <a:srgbClr val="002060"/>
                </a:solidFill>
              </a:rPr>
              <a:t> у 106 </a:t>
            </a:r>
            <a:r>
              <a:rPr lang="ru-RU" b="1" dirty="0" err="1" smtClean="0">
                <a:solidFill>
                  <a:srgbClr val="002060"/>
                </a:solidFill>
              </a:rPr>
              <a:t>разів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Приголомшливий</a:t>
            </a:r>
            <a:r>
              <a:rPr lang="ru-RU" b="1" dirty="0" smtClean="0">
                <a:solidFill>
                  <a:srgbClr val="002060"/>
                </a:solidFill>
              </a:rPr>
              <a:t> факт: молодь, яка </a:t>
            </a:r>
            <a:r>
              <a:rPr lang="ru-RU" b="1" dirty="0" err="1" smtClean="0">
                <a:solidFill>
                  <a:srgbClr val="002060"/>
                </a:solidFill>
              </a:rPr>
              <a:t>ніколи</a:t>
            </a:r>
            <a:r>
              <a:rPr lang="ru-RU" b="1" dirty="0" smtClean="0">
                <a:solidFill>
                  <a:srgbClr val="002060"/>
                </a:solidFill>
              </a:rPr>
              <a:t> не палила, </a:t>
            </a:r>
            <a:r>
              <a:rPr lang="ru-RU" b="1" dirty="0" err="1" smtClean="0">
                <a:solidFill>
                  <a:srgbClr val="002060"/>
                </a:solidFill>
              </a:rPr>
              <a:t>майже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ніколи</a:t>
            </a:r>
            <a:r>
              <a:rPr lang="ru-RU" b="1" dirty="0" smtClean="0">
                <a:solidFill>
                  <a:srgbClr val="002060"/>
                </a:solidFill>
              </a:rPr>
              <a:t> не </a:t>
            </a:r>
            <a:r>
              <a:rPr lang="ru-RU" b="1" dirty="0" err="1" smtClean="0">
                <a:solidFill>
                  <a:srgbClr val="002060"/>
                </a:solidFill>
              </a:rPr>
              <a:t>вживає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героїн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кокаїн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71" y="428604"/>
            <a:ext cx="2547955" cy="191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92875"/>
            <a:ext cx="2643206" cy="198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42852"/>
            <a:ext cx="1871676" cy="23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4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428604"/>
            <a:ext cx="4572000" cy="61863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Лев </a:t>
            </a:r>
            <a:r>
              <a:rPr lang="ru-RU" sz="3600" b="1" dirty="0" err="1" smtClean="0">
                <a:solidFill>
                  <a:srgbClr val="C00000"/>
                </a:solidFill>
              </a:rPr>
              <a:t>Іванович</a:t>
            </a:r>
            <a:r>
              <a:rPr lang="ru-RU" sz="3600" b="1" dirty="0" smtClean="0">
                <a:solidFill>
                  <a:srgbClr val="C00000"/>
                </a:solidFill>
              </a:rPr>
              <a:t> Яшин</a:t>
            </a:r>
          </a:p>
          <a:p>
            <a:r>
              <a:rPr lang="ru-RU" sz="2000" b="1" dirty="0" smtClean="0">
                <a:solidFill>
                  <a:srgbClr val="C00000"/>
                </a:solidFill>
                <a:hlinkClick r:id="rId2" tooltip="Яшин"/>
              </a:rPr>
              <a:t>Яшин</a:t>
            </a:r>
            <a:r>
              <a:rPr lang="ru-RU" sz="2000" b="1" dirty="0" smtClean="0">
                <a:solidFill>
                  <a:srgbClr val="C00000"/>
                </a:solidFill>
              </a:rPr>
              <a:t> — </a:t>
            </a:r>
            <a:r>
              <a:rPr lang="ru-RU" sz="2000" b="1" dirty="0" err="1" smtClean="0">
                <a:solidFill>
                  <a:srgbClr val="C00000"/>
                </a:solidFill>
              </a:rPr>
              <a:t>єдиний</a:t>
            </a:r>
            <a:r>
              <a:rPr lang="ru-RU" sz="2000" b="1" dirty="0" smtClean="0">
                <a:solidFill>
                  <a:srgbClr val="C00000"/>
                </a:solidFill>
              </a:rPr>
              <a:t> у </a:t>
            </a:r>
            <a:r>
              <a:rPr lang="ru-RU" sz="2000" b="1" dirty="0" err="1" smtClean="0">
                <a:solidFill>
                  <a:srgbClr val="C00000"/>
                </a:solidFill>
              </a:rPr>
              <a:t>світі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футбольний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воротар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нагороджений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спеціальним</a:t>
            </a:r>
            <a:r>
              <a:rPr lang="ru-RU" sz="2000" b="1" dirty="0" smtClean="0">
                <a:solidFill>
                  <a:srgbClr val="C00000"/>
                </a:solidFill>
              </a:rPr>
              <a:t> призом «</a:t>
            </a:r>
            <a:r>
              <a:rPr lang="ru-RU" sz="2000" b="1" dirty="0" err="1" smtClean="0">
                <a:solidFill>
                  <a:srgbClr val="C00000"/>
                </a:solidFill>
              </a:rPr>
              <a:t>Золотий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м'яч</a:t>
            </a:r>
            <a:r>
              <a:rPr lang="ru-RU" sz="2000" b="1" dirty="0" smtClean="0">
                <a:solidFill>
                  <a:srgbClr val="C00000"/>
                </a:solidFill>
              </a:rPr>
              <a:t>». За </a:t>
            </a:r>
            <a:r>
              <a:rPr lang="ru-RU" sz="2000" b="1" dirty="0" err="1" smtClean="0">
                <a:solidFill>
                  <a:srgbClr val="C00000"/>
                </a:solidFill>
              </a:rPr>
              <a:t>його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незрівнянну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гру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він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отримав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ім'я</a:t>
            </a:r>
            <a:r>
              <a:rPr lang="ru-RU" sz="2000" b="1" dirty="0" smtClean="0">
                <a:solidFill>
                  <a:srgbClr val="C00000"/>
                </a:solidFill>
              </a:rPr>
              <a:t> «</a:t>
            </a:r>
            <a:r>
              <a:rPr lang="ru-RU" sz="2000" b="1" dirty="0" err="1" smtClean="0">
                <a:solidFill>
                  <a:srgbClr val="C00000"/>
                </a:solidFill>
              </a:rPr>
              <a:t>Чорна</a:t>
            </a:r>
            <a:r>
              <a:rPr lang="ru-RU" sz="2000" b="1" dirty="0" smtClean="0">
                <a:solidFill>
                  <a:srgbClr val="C00000"/>
                </a:solidFill>
              </a:rPr>
              <a:t> пантера».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Лев Яшин за свою </a:t>
            </a:r>
            <a:r>
              <a:rPr lang="ru-RU" sz="2000" b="1" dirty="0" err="1" smtClean="0">
                <a:solidFill>
                  <a:srgbClr val="C00000"/>
                </a:solidFill>
              </a:rPr>
              <a:t>футбольну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кар'єру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провів</a:t>
            </a:r>
            <a:r>
              <a:rPr lang="ru-RU" sz="2000" b="1" dirty="0" smtClean="0">
                <a:solidFill>
                  <a:srgbClr val="C00000"/>
                </a:solidFill>
              </a:rPr>
              <a:t> 812 </a:t>
            </a:r>
            <a:r>
              <a:rPr lang="ru-RU" sz="2000" b="1" dirty="0" err="1" smtClean="0">
                <a:solidFill>
                  <a:srgbClr val="C00000"/>
                </a:solidFill>
              </a:rPr>
              <a:t>ігор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</a:rPr>
              <a:t>відбив</a:t>
            </a:r>
            <a:r>
              <a:rPr lang="ru-RU" sz="2000" b="1" dirty="0" smtClean="0">
                <a:solidFill>
                  <a:srgbClr val="C00000"/>
                </a:solidFill>
              </a:rPr>
              <a:t> 150 </a:t>
            </a:r>
            <a:r>
              <a:rPr lang="ru-RU" sz="2000" b="1" dirty="0" err="1" smtClean="0">
                <a:solidFill>
                  <a:srgbClr val="C00000"/>
                </a:solidFill>
              </a:rPr>
              <a:t>пенальті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err="1" smtClean="0">
                <a:solidFill>
                  <a:srgbClr val="C00000"/>
                </a:solidFill>
              </a:rPr>
              <a:t>Він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завоював</a:t>
            </a:r>
            <a:r>
              <a:rPr lang="ru-RU" sz="2000" b="1" dirty="0" smtClean="0">
                <a:solidFill>
                  <a:srgbClr val="C00000"/>
                </a:solidFill>
              </a:rPr>
              <a:t> 5 </a:t>
            </a:r>
            <a:r>
              <a:rPr lang="ru-RU" sz="2000" b="1" dirty="0" err="1" smtClean="0">
                <a:solidFill>
                  <a:srgbClr val="C00000"/>
                </a:solidFill>
              </a:rPr>
              <a:t>золотих</a:t>
            </a:r>
            <a:r>
              <a:rPr lang="ru-RU" sz="2000" b="1" dirty="0" smtClean="0">
                <a:solidFill>
                  <a:srgbClr val="C00000"/>
                </a:solidFill>
              </a:rPr>
              <a:t>, 5 </a:t>
            </a:r>
            <a:r>
              <a:rPr lang="ru-RU" sz="2000" b="1" dirty="0" err="1" smtClean="0">
                <a:solidFill>
                  <a:srgbClr val="C00000"/>
                </a:solidFill>
              </a:rPr>
              <a:t>срібних</a:t>
            </a:r>
            <a:r>
              <a:rPr lang="ru-RU" sz="2000" b="1" dirty="0" smtClean="0">
                <a:solidFill>
                  <a:srgbClr val="C00000"/>
                </a:solidFill>
              </a:rPr>
              <a:t> та одну </a:t>
            </a:r>
            <a:r>
              <a:rPr lang="ru-RU" sz="2000" b="1" dirty="0" err="1" smtClean="0">
                <a:solidFill>
                  <a:srgbClr val="C00000"/>
                </a:solidFill>
              </a:rPr>
              <a:t>бронзову</a:t>
            </a:r>
            <a:r>
              <a:rPr lang="ru-RU" sz="2000" b="1" dirty="0" smtClean="0">
                <a:solidFill>
                  <a:srgbClr val="C00000"/>
                </a:solidFill>
              </a:rPr>
              <a:t> медаль на </a:t>
            </a:r>
            <a:r>
              <a:rPr lang="ru-RU" sz="2000" b="1" dirty="0" err="1" smtClean="0">
                <a:solidFill>
                  <a:srgbClr val="C00000"/>
                </a:solidFill>
              </a:rPr>
              <a:t>чемпіонатах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Радянського</a:t>
            </a:r>
            <a:r>
              <a:rPr lang="ru-RU" sz="2000" b="1" dirty="0" smtClean="0">
                <a:solidFill>
                  <a:srgbClr val="C00000"/>
                </a:solidFill>
              </a:rPr>
              <a:t> Союзу </a:t>
            </a:r>
            <a:r>
              <a:rPr lang="ru-RU" sz="2000" b="1" dirty="0" err="1" smtClean="0">
                <a:solidFill>
                  <a:srgbClr val="C00000"/>
                </a:solidFill>
              </a:rPr>
              <a:t>з</a:t>
            </a:r>
            <a:r>
              <a:rPr lang="ru-RU" sz="2000" b="1" dirty="0" smtClean="0">
                <a:solidFill>
                  <a:srgbClr val="C00000"/>
                </a:solidFill>
              </a:rPr>
              <a:t> футболу. </a:t>
            </a:r>
            <a:r>
              <a:rPr lang="ru-RU" sz="2000" b="1" dirty="0" err="1" smtClean="0">
                <a:solidFill>
                  <a:srgbClr val="C00000"/>
                </a:solidFill>
              </a:rPr>
              <a:t>Крім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цього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</a:rPr>
              <a:t>неймовірна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кількість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радянських</a:t>
            </a:r>
            <a:r>
              <a:rPr lang="ru-RU" sz="2000" b="1" dirty="0" smtClean="0">
                <a:solidFill>
                  <a:srgbClr val="C00000"/>
                </a:solidFill>
              </a:rPr>
              <a:t> та </a:t>
            </a:r>
            <a:r>
              <a:rPr lang="ru-RU" sz="2000" b="1" dirty="0" err="1" smtClean="0">
                <a:solidFill>
                  <a:srgbClr val="C00000"/>
                </a:solidFill>
              </a:rPr>
              <a:t>міжнародних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титулів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нагород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Коли Льву Яшину </a:t>
            </a:r>
            <a:r>
              <a:rPr lang="ru-RU" sz="2000" b="1" dirty="0" err="1" smtClean="0">
                <a:solidFill>
                  <a:srgbClr val="C00000"/>
                </a:solidFill>
              </a:rPr>
              <a:t>виповнився</a:t>
            </a:r>
            <a:r>
              <a:rPr lang="ru-RU" sz="2000" b="1" dirty="0" smtClean="0">
                <a:solidFill>
                  <a:srgbClr val="C00000"/>
                </a:solidFill>
              </a:rPr>
              <a:t> 61 </a:t>
            </a:r>
            <a:r>
              <a:rPr lang="ru-RU" sz="2000" b="1" dirty="0" err="1" smtClean="0">
                <a:solidFill>
                  <a:srgbClr val="C00000"/>
                </a:solidFill>
              </a:rPr>
              <a:t>рік</a:t>
            </a:r>
            <a:r>
              <a:rPr lang="ru-RU" sz="2000" b="1" dirty="0" smtClean="0">
                <a:solidFill>
                  <a:srgbClr val="C00000"/>
                </a:solidFill>
              </a:rPr>
              <a:t>, в </a:t>
            </a:r>
            <a:r>
              <a:rPr lang="ru-RU" sz="2000" b="1" dirty="0" err="1" smtClean="0">
                <a:solidFill>
                  <a:srgbClr val="C00000"/>
                </a:solidFill>
              </a:rPr>
              <a:t>нього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почалася</a:t>
            </a:r>
            <a:r>
              <a:rPr lang="ru-RU" sz="2000" b="1" dirty="0" smtClean="0">
                <a:solidFill>
                  <a:srgbClr val="C00000"/>
                </a:solidFill>
              </a:rPr>
              <a:t> гангрена </a:t>
            </a:r>
            <a:r>
              <a:rPr lang="ru-RU" sz="2000" b="1" dirty="0" err="1" smtClean="0">
                <a:solidFill>
                  <a:srgbClr val="C00000"/>
                </a:solidFill>
              </a:rPr>
              <a:t>ніг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err="1" smtClean="0">
                <a:solidFill>
                  <a:srgbClr val="C00000"/>
                </a:solidFill>
              </a:rPr>
              <a:t>Потрібна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була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ампутація</a:t>
            </a:r>
            <a:r>
              <a:rPr lang="ru-RU" sz="2000" b="1" dirty="0" smtClean="0">
                <a:solidFill>
                  <a:srgbClr val="C00000"/>
                </a:solidFill>
              </a:rPr>
              <a:t>. Але до </a:t>
            </a:r>
            <a:r>
              <a:rPr lang="ru-RU" sz="2000" b="1" dirty="0" err="1" smtClean="0">
                <a:solidFill>
                  <a:srgbClr val="C00000"/>
                </a:solidFill>
              </a:rPr>
              <a:t>лікарні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його</a:t>
            </a:r>
            <a:r>
              <a:rPr lang="ru-RU" sz="2000" b="1" dirty="0" smtClean="0">
                <a:solidFill>
                  <a:srgbClr val="C00000"/>
                </a:solidFill>
              </a:rPr>
              <a:t> не довезли.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Яшин </a:t>
            </a:r>
            <a:r>
              <a:rPr lang="ru-RU" sz="2000" b="1" dirty="0" err="1" smtClean="0">
                <a:solidFill>
                  <a:srgbClr val="C00000"/>
                </a:solidFill>
              </a:rPr>
              <a:t>також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був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заядлим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курцем</a:t>
            </a:r>
            <a:r>
              <a:rPr lang="ru-RU" sz="2000" b="1" baseline="30000" dirty="0" smtClean="0">
                <a:solidFill>
                  <a:srgbClr val="C00000"/>
                </a:solidFill>
              </a:rPr>
              <a:t>[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38100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7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29432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428604"/>
            <a:ext cx="4476760" cy="335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929066"/>
            <a:ext cx="3429004" cy="257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14290"/>
            <a:ext cx="2000264" cy="132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55831"/>
            <a:ext cx="4383436" cy="614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785926"/>
            <a:ext cx="33337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429132"/>
            <a:ext cx="439717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5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096280" cy="607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7625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429000"/>
            <a:ext cx="4089693" cy="3133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9572" y="500042"/>
            <a:ext cx="333675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4143380"/>
            <a:ext cx="251088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5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239</Words>
  <Application>Microsoft Office PowerPoint</Application>
  <PresentationFormat>Экран (4:3)</PresentationFormat>
  <Paragraphs>44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20</cp:revision>
  <dcterms:created xsi:type="dcterms:W3CDTF">2011-02-01T07:30:35Z</dcterms:created>
  <dcterms:modified xsi:type="dcterms:W3CDTF">2011-02-03T10:54:48Z</dcterms:modified>
</cp:coreProperties>
</file>