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71" r:id="rId5"/>
    <p:sldId id="272" r:id="rId6"/>
    <p:sldId id="267" r:id="rId7"/>
    <p:sldId id="275" r:id="rId8"/>
    <p:sldId id="262" r:id="rId9"/>
    <p:sldId id="269" r:id="rId10"/>
    <p:sldId id="273" r:id="rId11"/>
    <p:sldId id="268" r:id="rId12"/>
    <p:sldId id="274" r:id="rId13"/>
    <p:sldId id="265" r:id="rId14"/>
    <p:sldId id="266" r:id="rId15"/>
    <p:sldId id="276" r:id="rId16"/>
    <p:sldId id="277" r:id="rId17"/>
    <p:sldId id="281" r:id="rId18"/>
    <p:sldId id="263" r:id="rId19"/>
    <p:sldId id="270" r:id="rId20"/>
    <p:sldId id="278" r:id="rId21"/>
    <p:sldId id="260" r:id="rId22"/>
    <p:sldId id="261" r:id="rId23"/>
    <p:sldId id="279" r:id="rId24"/>
    <p:sldId id="259" r:id="rId25"/>
    <p:sldId id="280" r:id="rId26"/>
    <p:sldId id="257" r:id="rId27"/>
    <p:sldId id="264" r:id="rId28"/>
    <p:sldId id="25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6325" y="3962400"/>
            <a:ext cx="3581400" cy="609600"/>
          </a:xfrm>
          <a:extLst>
            <a:ext uri="{91240B29-F687-4F45-9708-019B960494DF}">
              <a14:hiddenLine xmlns:a14="http://schemas.microsoft.com/office/drawing/2010/main" w="9525">
                <a:solidFill>
                  <a:srgbClr val="003399"/>
                </a:solidFill>
                <a:miter lim="800000"/>
                <a:headEnd/>
                <a:tailEnd/>
              </a14:hiddenLine>
            </a:ext>
          </a:extLst>
        </p:spPr>
        <p:txBody>
          <a:bodyPr/>
          <a:lstStyle>
            <a:lvl1pPr>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066800" y="4371975"/>
            <a:ext cx="3581400" cy="381000"/>
          </a:xfrm>
        </p:spPr>
        <p:txBody>
          <a:bodyPr/>
          <a:lstStyle>
            <a:lvl1pPr marL="0" indent="0">
              <a:buFontTx/>
              <a:buNone/>
              <a:defRPr sz="1600"/>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p:txBody>
          <a:bodyPr/>
          <a:lstStyle>
            <a:lvl1pPr>
              <a:defRPr/>
            </a:lvl1pPr>
          </a:lstStyle>
          <a:p>
            <a:fld id="{A2EED7D2-396D-4DB8-A3EF-B8402EE8E021}" type="datetimeFigureOut">
              <a:rPr lang="ru-RU" smtClean="0"/>
              <a:t>14.03.2017</a:t>
            </a:fld>
            <a:endParaRPr lang="ru-RU"/>
          </a:p>
        </p:txBody>
      </p:sp>
      <p:sp>
        <p:nvSpPr>
          <p:cNvPr id="3077" name="Rectangle 5"/>
          <p:cNvSpPr>
            <a:spLocks noGrp="1" noChangeArrowheads="1"/>
          </p:cNvSpPr>
          <p:nvPr>
            <p:ph type="ftr" sz="quarter" idx="3"/>
          </p:nvPr>
        </p:nvSpPr>
        <p:spPr/>
        <p:txBody>
          <a:bodyPr/>
          <a:lstStyle>
            <a:lvl1pPr>
              <a:defRPr/>
            </a:lvl1pPr>
          </a:lstStyle>
          <a:p>
            <a:endParaRPr lang="ru-RU"/>
          </a:p>
        </p:txBody>
      </p:sp>
      <p:sp>
        <p:nvSpPr>
          <p:cNvPr id="3078" name="Rectangle 6"/>
          <p:cNvSpPr>
            <a:spLocks noGrp="1" noChangeArrowheads="1"/>
          </p:cNvSpPr>
          <p:nvPr>
            <p:ph type="sldNum" sz="quarter" idx="4"/>
          </p:nvPr>
        </p:nvSpPr>
        <p:spPr/>
        <p:txBody>
          <a:bodyPr/>
          <a:lstStyle>
            <a:lvl1pPr>
              <a:defRPr/>
            </a:lvl1pPr>
          </a:lstStyle>
          <a:p>
            <a:fld id="{130C3D1A-634F-4AAF-871E-ADF3130AECA0}" type="slidenum">
              <a:rPr lang="ru-RU" smtClean="0"/>
              <a:t>‹#›</a:t>
            </a:fld>
            <a:endParaRPr lang="ru-RU"/>
          </a:p>
        </p:txBody>
      </p:sp>
    </p:spTree>
    <p:controls>
      <mc:AlternateContent xmlns:mc="http://schemas.openxmlformats.org/markup-compatibility/2006">
        <mc:Choice xmlns:v="urn:schemas-microsoft-com:vml" Requires="v">
          <p:control spid="2051" name="ShockwaveFlash1" r:id="rId2" imgW="9142857" imgH="3010320"/>
        </mc:Choice>
        <mc:Fallback>
          <p:control name="ShockwaveFlash1" r:id="rId2" imgW="9142857" imgH="30103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723900"/>
                  <a:ext cx="9144000" cy="3009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6147804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828800" cy="5715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524000" y="304800"/>
            <a:ext cx="53340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13832434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EEA8D-4DA4-417A-8C4C-378C77E7DC40}" type="slidenum">
              <a:rPr lang="en-US"/>
              <a:pPr/>
              <a:t>‹#›</a:t>
            </a:fld>
            <a:endParaRPr lang="en-US"/>
          </a:p>
        </p:txBody>
      </p:sp>
    </p:spTree>
    <p:extLst>
      <p:ext uri="{BB962C8B-B14F-4D97-AF65-F5344CB8AC3E}">
        <p14:creationId xmlns:p14="http://schemas.microsoft.com/office/powerpoint/2010/main" val="59126032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884C22-6959-42ED-90D2-73BFB0341CED}" type="slidenum">
              <a:rPr lang="en-US"/>
              <a:pPr/>
              <a:t>‹#›</a:t>
            </a:fld>
            <a:endParaRPr lang="en-US"/>
          </a:p>
        </p:txBody>
      </p:sp>
    </p:spTree>
    <p:extLst>
      <p:ext uri="{BB962C8B-B14F-4D97-AF65-F5344CB8AC3E}">
        <p14:creationId xmlns:p14="http://schemas.microsoft.com/office/powerpoint/2010/main" val="258155285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4FD5C5-8A28-44FD-A9CF-7245EA31C387}" type="slidenum">
              <a:rPr lang="en-US"/>
              <a:pPr/>
              <a:t>‹#›</a:t>
            </a:fld>
            <a:endParaRPr lang="en-US"/>
          </a:p>
        </p:txBody>
      </p:sp>
    </p:spTree>
    <p:extLst>
      <p:ext uri="{BB962C8B-B14F-4D97-AF65-F5344CB8AC3E}">
        <p14:creationId xmlns:p14="http://schemas.microsoft.com/office/powerpoint/2010/main" val="10180693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5240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2578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936BE0-6F49-47FD-B45A-53313EFA945D}" type="slidenum">
              <a:rPr lang="en-US"/>
              <a:pPr/>
              <a:t>‹#›</a:t>
            </a:fld>
            <a:endParaRPr lang="en-US"/>
          </a:p>
        </p:txBody>
      </p:sp>
    </p:spTree>
    <p:extLst>
      <p:ext uri="{BB962C8B-B14F-4D97-AF65-F5344CB8AC3E}">
        <p14:creationId xmlns:p14="http://schemas.microsoft.com/office/powerpoint/2010/main" val="132072997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C3ABAF-58C3-48D8-8612-201844584711}" type="slidenum">
              <a:rPr lang="en-US"/>
              <a:pPr/>
              <a:t>‹#›</a:t>
            </a:fld>
            <a:endParaRPr lang="en-US"/>
          </a:p>
        </p:txBody>
      </p:sp>
    </p:spTree>
    <p:extLst>
      <p:ext uri="{BB962C8B-B14F-4D97-AF65-F5344CB8AC3E}">
        <p14:creationId xmlns:p14="http://schemas.microsoft.com/office/powerpoint/2010/main" val="19776852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3237F6-BF08-43D5-9F8F-1133135589AF}" type="slidenum">
              <a:rPr lang="en-US"/>
              <a:pPr/>
              <a:t>‹#›</a:t>
            </a:fld>
            <a:endParaRPr lang="en-US"/>
          </a:p>
        </p:txBody>
      </p:sp>
    </p:spTree>
    <p:extLst>
      <p:ext uri="{BB962C8B-B14F-4D97-AF65-F5344CB8AC3E}">
        <p14:creationId xmlns:p14="http://schemas.microsoft.com/office/powerpoint/2010/main" val="117506075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89B2AC-8040-4D69-BF14-A98A0F34624A}" type="slidenum">
              <a:rPr lang="en-US"/>
              <a:pPr/>
              <a:t>‹#›</a:t>
            </a:fld>
            <a:endParaRPr lang="en-US"/>
          </a:p>
        </p:txBody>
      </p:sp>
    </p:spTree>
    <p:extLst>
      <p:ext uri="{BB962C8B-B14F-4D97-AF65-F5344CB8AC3E}">
        <p14:creationId xmlns:p14="http://schemas.microsoft.com/office/powerpoint/2010/main" val="29290814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83915F-CDE2-4CE9-8B40-EDF563D1CFAA}" type="slidenum">
              <a:rPr lang="en-US"/>
              <a:pPr/>
              <a:t>‹#›</a:t>
            </a:fld>
            <a:endParaRPr lang="en-US"/>
          </a:p>
        </p:txBody>
      </p:sp>
    </p:spTree>
    <p:extLst>
      <p:ext uri="{BB962C8B-B14F-4D97-AF65-F5344CB8AC3E}">
        <p14:creationId xmlns:p14="http://schemas.microsoft.com/office/powerpoint/2010/main" val="18692924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283940822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7359C0-8EF7-46FD-892A-4212499B9CB8}" type="slidenum">
              <a:rPr lang="en-US"/>
              <a:pPr/>
              <a:t>‹#›</a:t>
            </a:fld>
            <a:endParaRPr lang="en-US"/>
          </a:p>
        </p:txBody>
      </p:sp>
    </p:spTree>
    <p:extLst>
      <p:ext uri="{BB962C8B-B14F-4D97-AF65-F5344CB8AC3E}">
        <p14:creationId xmlns:p14="http://schemas.microsoft.com/office/powerpoint/2010/main" val="404866099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D57C1A-3458-4030-88C9-748D9E129920}" type="slidenum">
              <a:rPr lang="en-US"/>
              <a:pPr/>
              <a:t>‹#›</a:t>
            </a:fld>
            <a:endParaRPr lang="en-US"/>
          </a:p>
        </p:txBody>
      </p:sp>
    </p:spTree>
    <p:extLst>
      <p:ext uri="{BB962C8B-B14F-4D97-AF65-F5344CB8AC3E}">
        <p14:creationId xmlns:p14="http://schemas.microsoft.com/office/powerpoint/2010/main" val="208116770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828800" cy="5715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524000" y="304800"/>
            <a:ext cx="53340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E9DD36-0FE7-48FA-BAC5-56644171048D}" type="slidenum">
              <a:rPr lang="en-US"/>
              <a:pPr/>
              <a:t>‹#›</a:t>
            </a:fld>
            <a:endParaRPr lang="en-US"/>
          </a:p>
        </p:txBody>
      </p:sp>
    </p:spTree>
    <p:extLst>
      <p:ext uri="{BB962C8B-B14F-4D97-AF65-F5344CB8AC3E}">
        <p14:creationId xmlns:p14="http://schemas.microsoft.com/office/powerpoint/2010/main" val="10740388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9089A1-9778-4D89-A38C-D776E9C0F73C}" type="slidenum">
              <a:rPr lang="en-US"/>
              <a:pPr/>
              <a:t>‹#›</a:t>
            </a:fld>
            <a:endParaRPr lang="en-US"/>
          </a:p>
        </p:txBody>
      </p:sp>
    </p:spTree>
    <p:extLst>
      <p:ext uri="{BB962C8B-B14F-4D97-AF65-F5344CB8AC3E}">
        <p14:creationId xmlns:p14="http://schemas.microsoft.com/office/powerpoint/2010/main" val="37280335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6C68FB-8988-4550-8176-497E78B1DA2E}" type="slidenum">
              <a:rPr lang="en-US"/>
              <a:pPr/>
              <a:t>‹#›</a:t>
            </a:fld>
            <a:endParaRPr lang="en-US"/>
          </a:p>
        </p:txBody>
      </p:sp>
    </p:spTree>
    <p:extLst>
      <p:ext uri="{BB962C8B-B14F-4D97-AF65-F5344CB8AC3E}">
        <p14:creationId xmlns:p14="http://schemas.microsoft.com/office/powerpoint/2010/main" val="219834459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E7108A-E1B8-4751-B994-EF9DCF6EE1BC}" type="slidenum">
              <a:rPr lang="en-US"/>
              <a:pPr/>
              <a:t>‹#›</a:t>
            </a:fld>
            <a:endParaRPr lang="en-US"/>
          </a:p>
        </p:txBody>
      </p:sp>
    </p:spTree>
    <p:extLst>
      <p:ext uri="{BB962C8B-B14F-4D97-AF65-F5344CB8AC3E}">
        <p14:creationId xmlns:p14="http://schemas.microsoft.com/office/powerpoint/2010/main" val="93388727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5240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2578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649370-21A7-4271-A137-BA5970AF4B97}" type="slidenum">
              <a:rPr lang="en-US"/>
              <a:pPr/>
              <a:t>‹#›</a:t>
            </a:fld>
            <a:endParaRPr lang="en-US"/>
          </a:p>
        </p:txBody>
      </p:sp>
    </p:spTree>
    <p:extLst>
      <p:ext uri="{BB962C8B-B14F-4D97-AF65-F5344CB8AC3E}">
        <p14:creationId xmlns:p14="http://schemas.microsoft.com/office/powerpoint/2010/main" val="193380448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871DBC-C7BE-4BFA-BFD2-E653060205A6}" type="slidenum">
              <a:rPr lang="en-US"/>
              <a:pPr/>
              <a:t>‹#›</a:t>
            </a:fld>
            <a:endParaRPr lang="en-US"/>
          </a:p>
        </p:txBody>
      </p:sp>
    </p:spTree>
    <p:extLst>
      <p:ext uri="{BB962C8B-B14F-4D97-AF65-F5344CB8AC3E}">
        <p14:creationId xmlns:p14="http://schemas.microsoft.com/office/powerpoint/2010/main" val="30621025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1A86CB-6108-40A4-9C8F-76AAC582EF22}" type="slidenum">
              <a:rPr lang="en-US"/>
              <a:pPr/>
              <a:t>‹#›</a:t>
            </a:fld>
            <a:endParaRPr lang="en-US"/>
          </a:p>
        </p:txBody>
      </p:sp>
    </p:spTree>
    <p:extLst>
      <p:ext uri="{BB962C8B-B14F-4D97-AF65-F5344CB8AC3E}">
        <p14:creationId xmlns:p14="http://schemas.microsoft.com/office/powerpoint/2010/main" val="86300714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52DADCD-961E-4FE3-96D5-103790C84D83}" type="slidenum">
              <a:rPr lang="en-US"/>
              <a:pPr/>
              <a:t>‹#›</a:t>
            </a:fld>
            <a:endParaRPr lang="en-US"/>
          </a:p>
        </p:txBody>
      </p:sp>
    </p:spTree>
    <p:extLst>
      <p:ext uri="{BB962C8B-B14F-4D97-AF65-F5344CB8AC3E}">
        <p14:creationId xmlns:p14="http://schemas.microsoft.com/office/powerpoint/2010/main" val="30779243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344606569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B7AAFE-B410-43F5-947D-8DDFDE038AD7}" type="slidenum">
              <a:rPr lang="en-US"/>
              <a:pPr/>
              <a:t>‹#›</a:t>
            </a:fld>
            <a:endParaRPr lang="en-US"/>
          </a:p>
        </p:txBody>
      </p:sp>
    </p:spTree>
    <p:extLst>
      <p:ext uri="{BB962C8B-B14F-4D97-AF65-F5344CB8AC3E}">
        <p14:creationId xmlns:p14="http://schemas.microsoft.com/office/powerpoint/2010/main" val="37455260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190440-40AB-4A8A-BEAF-72B95B0E98E5}" type="slidenum">
              <a:rPr lang="en-US"/>
              <a:pPr/>
              <a:t>‹#›</a:t>
            </a:fld>
            <a:endParaRPr lang="en-US"/>
          </a:p>
        </p:txBody>
      </p:sp>
    </p:spTree>
    <p:extLst>
      <p:ext uri="{BB962C8B-B14F-4D97-AF65-F5344CB8AC3E}">
        <p14:creationId xmlns:p14="http://schemas.microsoft.com/office/powerpoint/2010/main" val="273578189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3D4F8-E2C5-40A9-9023-1756B57D1B63}" type="slidenum">
              <a:rPr lang="en-US"/>
              <a:pPr/>
              <a:t>‹#›</a:t>
            </a:fld>
            <a:endParaRPr lang="en-US"/>
          </a:p>
        </p:txBody>
      </p:sp>
    </p:spTree>
    <p:extLst>
      <p:ext uri="{BB962C8B-B14F-4D97-AF65-F5344CB8AC3E}">
        <p14:creationId xmlns:p14="http://schemas.microsoft.com/office/powerpoint/2010/main" val="330416651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828800" cy="5715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524000" y="304800"/>
            <a:ext cx="53340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54FEF1-5967-41A5-8613-0E151B68DE85}" type="slidenum">
              <a:rPr lang="en-US"/>
              <a:pPr/>
              <a:t>‹#›</a:t>
            </a:fld>
            <a:endParaRPr lang="en-US"/>
          </a:p>
        </p:txBody>
      </p:sp>
    </p:spTree>
    <p:extLst>
      <p:ext uri="{BB962C8B-B14F-4D97-AF65-F5344CB8AC3E}">
        <p14:creationId xmlns:p14="http://schemas.microsoft.com/office/powerpoint/2010/main" val="426170332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5240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257800" y="8382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4024838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214830353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6321242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14115415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12853591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fld id="{A2EED7D2-396D-4DB8-A3EF-B8402EE8E021}" type="datetimeFigureOut">
              <a:rPr lang="ru-RU" smtClean="0"/>
              <a:t>14.03.2017</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30C3D1A-634F-4AAF-871E-ADF3130AECA0}" type="slidenum">
              <a:rPr lang="ru-RU" smtClean="0"/>
              <a:t>‹#›</a:t>
            </a:fld>
            <a:endParaRPr lang="ru-RU"/>
          </a:p>
        </p:txBody>
      </p:sp>
    </p:spTree>
    <p:extLst>
      <p:ext uri="{BB962C8B-B14F-4D97-AF65-F5344CB8AC3E}">
        <p14:creationId xmlns:p14="http://schemas.microsoft.com/office/powerpoint/2010/main" val="934055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04800"/>
            <a:ext cx="73152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524000" y="838200"/>
            <a:ext cx="7315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A2EED7D2-396D-4DB8-A3EF-B8402EE8E021}" type="datetimeFigureOut">
              <a:rPr lang="ru-RU" smtClean="0"/>
              <a:t>14.03.2017</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0C3D1A-634F-4AAF-871E-ADF3130AECA0}" type="slidenum">
              <a:rPr lang="ru-RU" smtClean="0"/>
              <a:t>‹#›</a:t>
            </a:fld>
            <a:endParaRPr lang="ru-RU"/>
          </a:p>
        </p:txBody>
      </p:sp>
    </p:spTree>
    <p:controls>
      <mc:AlternateContent xmlns:mc="http://schemas.openxmlformats.org/markup-compatibility/2006">
        <mc:Choice xmlns:v="urn:schemas-microsoft-com:vml" Requires="v">
          <p:control spid="1027" name="ShockwaveFlash1" r:id="rId14" imgW="1371429" imgH="6857143"/>
        </mc:Choice>
        <mc:Fallback>
          <p:control name="ShockwaveFlash1" r:id="rId14" imgW="1371429" imgH="6857143">
            <p:pic>
              <p:nvPicPr>
                <p:cNvPr id="0" name="ShockwaveFlash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3716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E6AE55-3AB5-4DFA-BE4D-1E5FC13E818A}" type="slidenum">
              <a:rPr lang="en-US"/>
              <a:pPr/>
              <a:t>‹#›</a:t>
            </a:fld>
            <a:endParaRPr lang="en-US"/>
          </a:p>
        </p:txBody>
      </p:sp>
      <p:sp>
        <p:nvSpPr>
          <p:cNvPr id="44065" name="Rectangle 33"/>
          <p:cNvSpPr>
            <a:spLocks noGrp="1" noChangeArrowheads="1"/>
          </p:cNvSpPr>
          <p:nvPr>
            <p:ph type="title"/>
          </p:nvPr>
        </p:nvSpPr>
        <p:spPr bwMode="auto">
          <a:xfrm>
            <a:off x="1524000" y="304800"/>
            <a:ext cx="73152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44066" name="Rectangle 34"/>
          <p:cNvSpPr>
            <a:spLocks noGrp="1" noChangeArrowheads="1"/>
          </p:cNvSpPr>
          <p:nvPr>
            <p:ph type="body" idx="1"/>
          </p:nvPr>
        </p:nvSpPr>
        <p:spPr bwMode="auto">
          <a:xfrm>
            <a:off x="1524000" y="838200"/>
            <a:ext cx="7315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iming>
    <p:tnLst>
      <p:par>
        <p:cTn id="1" dur="indefinite" restart="never" nodeType="tmRoot"/>
      </p:par>
    </p:tnLst>
  </p:timing>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0580"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23176C-F947-4722-AA0D-0565ADF5E7A9}" type="slidenum">
              <a:rPr lang="en-US"/>
              <a:pPr/>
              <a:t>‹#›</a:t>
            </a:fld>
            <a:endParaRPr lang="en-US"/>
          </a:p>
        </p:txBody>
      </p:sp>
      <p:sp>
        <p:nvSpPr>
          <p:cNvPr id="280585" name="Rectangle 9"/>
          <p:cNvSpPr>
            <a:spLocks noGrp="1" noChangeArrowheads="1"/>
          </p:cNvSpPr>
          <p:nvPr>
            <p:ph type="title"/>
          </p:nvPr>
        </p:nvSpPr>
        <p:spPr bwMode="auto">
          <a:xfrm>
            <a:off x="1524000" y="304800"/>
            <a:ext cx="73152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280586" name="Rectangle 10"/>
          <p:cNvSpPr>
            <a:spLocks noGrp="1" noChangeArrowheads="1"/>
          </p:cNvSpPr>
          <p:nvPr>
            <p:ph type="body" idx="1"/>
          </p:nvPr>
        </p:nvSpPr>
        <p:spPr bwMode="auto">
          <a:xfrm>
            <a:off x="1524000" y="838200"/>
            <a:ext cx="7315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artclassic.edu.ru/catalog.asp?cat_ob_no=18227&amp;ob_no=18300"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artclassic.edu.ru/catalog.asp?cat_ob_no=18227&amp;ob_no=18302"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artclassic.edu.ru/catalog.asp?cat_ob_no=18227&amp;ob_no=18301" TargetMode="Externa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artclassic.edu.ru/catalog.asp?cat_ob_no=18227&amp;ob_no=18296"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artclassic.edu.ru/catalog.asp?cat_ob_no=18227&amp;ob_no=18354" TargetMode="External"/><Relationship Id="rId3" Type="http://schemas.openxmlformats.org/officeDocument/2006/relationships/hyperlink" Target="http://artclassic.edu.ru/catalog.asp?cat_ob_no=18227&amp;rc.e_resource_type$no=12245&amp;resource_type=12245" TargetMode="External"/><Relationship Id="rId7" Type="http://schemas.openxmlformats.org/officeDocument/2006/relationships/hyperlink" Target="http://artclassic.edu.ru/catalog.asp?cat_ob_no=18227&amp;ob_no=183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artclassic.edu.ru/catalog.asp?cat_ob_no=18227&amp;" TargetMode="External"/><Relationship Id="rId5" Type="http://schemas.openxmlformats.org/officeDocument/2006/relationships/hyperlink" Target="http://artclassic.edu.ru/catalog.asp?cat_ob_no=18227&amp;rc.e_resource_type$no=12244&amp;resource_type=12244" TargetMode="External"/><Relationship Id="rId10" Type="http://schemas.openxmlformats.org/officeDocument/2006/relationships/hyperlink" Target="http://artclassic.edu.ru/catalog.asp?cat_ob_no=18227&amp;ob_no=18312" TargetMode="External"/><Relationship Id="rId4" Type="http://schemas.openxmlformats.org/officeDocument/2006/relationships/hyperlink" Target="http://artclassic.edu.ru/catalog.asp?cat_ob_no=18227&amp;rc.e_resource_type$no=12243&amp;resource_type=12243" TargetMode="External"/><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rtclassic.edu.ru/catalog.asp?cat_ob_no=18227&amp;ob_no=18277"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artclassic.edu.ru/catalog.asp?cat_ob_no=18227&amp;ob_no=18308"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rtclassic.edu.ru/catalog.asp?cat_ob_no=18227&amp;ob_no=18279"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sz="8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Антична скульптура</a:t>
            </a:r>
            <a:endParaRPr lang="ru-RU" sz="8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5652120" y="5373216"/>
            <a:ext cx="3304456" cy="1268760"/>
          </a:xfrm>
        </p:spPr>
        <p:txBody>
          <a:bodyPr/>
          <a:lstStyle/>
          <a:p>
            <a:pPr algn="r"/>
            <a:r>
              <a:rPr lang="ru-RU" sz="1400" dirty="0"/>
              <a:t>Автор: </a:t>
            </a:r>
            <a:r>
              <a:rPr lang="ru-RU" sz="1400" dirty="0" err="1"/>
              <a:t>Кодола</a:t>
            </a:r>
            <a:r>
              <a:rPr lang="ru-RU" sz="1400" dirty="0"/>
              <a:t> Валентина </a:t>
            </a:r>
            <a:r>
              <a:rPr lang="ru-RU" sz="1400" dirty="0" err="1"/>
              <a:t>Іванівна</a:t>
            </a:r>
            <a:endParaRPr lang="ru-RU" sz="1400" dirty="0"/>
          </a:p>
          <a:p>
            <a:pPr algn="r"/>
            <a:r>
              <a:rPr lang="ru-RU" sz="1400" dirty="0" err="1"/>
              <a:t>Шендерівський</a:t>
            </a:r>
            <a:r>
              <a:rPr lang="ru-RU" sz="1400" dirty="0"/>
              <a:t> НВК </a:t>
            </a:r>
          </a:p>
          <a:p>
            <a:pPr algn="r"/>
            <a:r>
              <a:rPr lang="ru-RU" sz="1400" dirty="0"/>
              <a:t>К-</a:t>
            </a:r>
            <a:r>
              <a:rPr lang="ru-RU" sz="1400" dirty="0" err="1"/>
              <a:t>Шевченківський</a:t>
            </a:r>
            <a:r>
              <a:rPr lang="ru-RU" sz="1400" dirty="0"/>
              <a:t> </a:t>
            </a:r>
            <a:r>
              <a:rPr lang="ru-RU" sz="1400" dirty="0" smtClean="0"/>
              <a:t>р-н</a:t>
            </a:r>
            <a:br>
              <a:rPr lang="ru-RU" sz="1400" dirty="0" smtClean="0"/>
            </a:br>
            <a:r>
              <a:rPr lang="ru-RU" sz="1400" dirty="0" err="1" smtClean="0"/>
              <a:t>Черкаська</a:t>
            </a:r>
            <a:r>
              <a:rPr lang="ru-RU" sz="1400" dirty="0" smtClean="0"/>
              <a:t> </a:t>
            </a:r>
            <a:r>
              <a:rPr lang="ru-RU" sz="1400" dirty="0"/>
              <a:t>обл</a:t>
            </a:r>
            <a:r>
              <a:rPr lang="ru-RU" dirty="0"/>
              <a:t>.</a:t>
            </a:r>
          </a:p>
          <a:p>
            <a:endParaRPr lang="ru-RU" dirty="0"/>
          </a:p>
        </p:txBody>
      </p:sp>
    </p:spTree>
    <p:extLst>
      <p:ext uri="{BB962C8B-B14F-4D97-AF65-F5344CB8AC3E}">
        <p14:creationId xmlns:p14="http://schemas.microsoft.com/office/powerpoint/2010/main" val="253768494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89844"/>
            <a:ext cx="7200800" cy="5632311"/>
          </a:xfrm>
          <a:prstGeom prst="rect">
            <a:avLst/>
          </a:prstGeom>
        </p:spPr>
        <p:txBody>
          <a:bodyPr wrap="square">
            <a:spAutoFit/>
          </a:bodyPr>
          <a:lstStyle/>
          <a:p>
            <a:pPr algn="ctr"/>
            <a:r>
              <a:rPr lang="vi-VN" sz="2400" dirty="0" smtClean="0"/>
              <a:t>Фі́дій — один з найбільших майстрів давньогрецького мистецтва епохи високої класики. Серед робіт Фідія, відомих тільки по описах античних авторів та копіям, найбільш уславленими були колосальна бронзова статуя Афіни Промахос (грец. </a:t>
            </a:r>
            <a:r>
              <a:rPr lang="el-GR" sz="2400" dirty="0" smtClean="0"/>
              <a:t>Πρόμαχος — </a:t>
            </a:r>
            <a:r>
              <a:rPr lang="vi-VN" sz="2400" dirty="0" smtClean="0"/>
              <a:t>Воїтельниці), встановлена близько 460 р. до н. е. на афінському Акрополі в пам'ять про перемогу над персами, та дві грандіозні статуї, виконані у техніці хрисоелефантійної скульптури: Зевса Олімпійського в храмі Зевса в Олімпії (одне з «семи чудес світу») та Афіни Парфенос (Діви) в храмі Парфенон в Афінах. Десятиметрова статуя богині Афіни Парфенос у військовому одязі в правій руці тримала двометрову </a:t>
            </a:r>
            <a:r>
              <a:rPr lang="uk-UA" sz="2400" dirty="0" smtClean="0"/>
              <a:t>палицю</a:t>
            </a:r>
            <a:endParaRPr lang="ru-RU" sz="2400" dirty="0"/>
          </a:p>
        </p:txBody>
      </p:sp>
    </p:spTree>
    <p:extLst>
      <p:ext uri="{BB962C8B-B14F-4D97-AF65-F5344CB8AC3E}">
        <p14:creationId xmlns:p14="http://schemas.microsoft.com/office/powerpoint/2010/main" val="156870353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274638"/>
            <a:ext cx="2884310" cy="1426170"/>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ru-RU" sz="2400" dirty="0" err="1" smtClean="0"/>
              <a:t>Фідій</a:t>
            </a:r>
            <a:r>
              <a:rPr lang="ru-RU" sz="2400" dirty="0" smtClean="0"/>
              <a:t>. </a:t>
            </a:r>
            <a:r>
              <a:rPr lang="ru-RU" sz="2400" dirty="0" err="1" smtClean="0"/>
              <a:t>Афіна</a:t>
            </a:r>
            <a:r>
              <a:rPr lang="ru-RU" sz="2400" dirty="0" smtClean="0"/>
              <a:t> </a:t>
            </a:r>
            <a:r>
              <a:rPr lang="ru-RU" sz="2400" dirty="0" err="1" smtClean="0"/>
              <a:t>Парфенос</a:t>
            </a:r>
            <a:r>
              <a:rPr lang="ru-RU" sz="2400" dirty="0" smtClean="0"/>
              <a:t> </a:t>
            </a:r>
            <a:r>
              <a:rPr lang="ru-RU" sz="2400" dirty="0" err="1" smtClean="0"/>
              <a:t>із</a:t>
            </a:r>
            <a:r>
              <a:rPr lang="ru-RU" sz="2400" dirty="0" smtClean="0"/>
              <a:t> </a:t>
            </a:r>
            <a:r>
              <a:rPr lang="ru-RU" sz="2400" dirty="0" err="1" smtClean="0"/>
              <a:t>Варвакіона</a:t>
            </a:r>
            <a:r>
              <a:rPr lang="ru-RU" sz="2400" dirty="0" smtClean="0"/>
              <a:t>.</a:t>
            </a:r>
            <a:br>
              <a:rPr lang="ru-RU" sz="2400" dirty="0" smtClean="0"/>
            </a:br>
            <a:r>
              <a:rPr lang="en-US" sz="2400" dirty="0" smtClean="0"/>
              <a:t>V</a:t>
            </a:r>
            <a:r>
              <a:rPr lang="ru-RU" sz="2400" dirty="0" smtClean="0"/>
              <a:t> ст.</a:t>
            </a:r>
            <a:endParaRPr lang="ru-RU" sz="2400" dirty="0"/>
          </a:p>
        </p:txBody>
      </p:sp>
      <p:pic>
        <p:nvPicPr>
          <p:cNvPr id="21507" name="Picture 2" descr="E:\Distr\Рабочий стол\Древнегреческая скульптура\Фидий. Афина Парфенос из Варвакиона . V в. до н. э..jpg"/>
          <p:cNvPicPr>
            <a:picLocks noChangeAspect="1" noChangeArrowheads="1"/>
          </p:cNvPicPr>
          <p:nvPr/>
        </p:nvPicPr>
        <p:blipFill>
          <a:blip r:embed="rId2"/>
          <a:srcRect/>
          <a:stretch>
            <a:fillRect/>
          </a:stretch>
        </p:blipFill>
        <p:spPr bwMode="auto">
          <a:xfrm>
            <a:off x="214312" y="100013"/>
            <a:ext cx="3421583" cy="6519862"/>
          </a:xfrm>
          <a:prstGeom prst="rect">
            <a:avLst/>
          </a:prstGeom>
          <a:noFill/>
          <a:ln w="9525">
            <a:noFill/>
            <a:miter lim="800000"/>
            <a:headEnd/>
            <a:tailEnd/>
          </a:ln>
        </p:spPr>
      </p:pic>
    </p:spTree>
    <p:extLst>
      <p:ext uri="{BB962C8B-B14F-4D97-AF65-F5344CB8AC3E}">
        <p14:creationId xmlns:p14="http://schemas.microsoft.com/office/powerpoint/2010/main" val="366201963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980728"/>
            <a:ext cx="3672408" cy="1420210"/>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ru-RU" sz="2400" dirty="0" err="1" smtClean="0"/>
              <a:t>Фідій</a:t>
            </a:r>
            <a:r>
              <a:rPr lang="ru-RU" sz="2400" dirty="0" smtClean="0"/>
              <a:t>. </a:t>
            </a:r>
            <a:br>
              <a:rPr lang="ru-RU" sz="2400" dirty="0" smtClean="0"/>
            </a:br>
            <a:r>
              <a:rPr lang="ru-RU" sz="2400" dirty="0" err="1" smtClean="0"/>
              <a:t>Ніка</a:t>
            </a:r>
            <a:r>
              <a:rPr lang="ru-RU" sz="2400" dirty="0" smtClean="0"/>
              <a:t>, яка </a:t>
            </a:r>
            <a:r>
              <a:rPr lang="ru-RU" sz="2400" dirty="0" err="1" smtClean="0"/>
              <a:t>розв'язує</a:t>
            </a:r>
            <a:r>
              <a:rPr lang="ru-RU" sz="2400" dirty="0" smtClean="0"/>
              <a:t> сандалю</a:t>
            </a:r>
            <a:endParaRPr lang="ru-RU" sz="2400" dirty="0"/>
          </a:p>
        </p:txBody>
      </p:sp>
      <p:pic>
        <p:nvPicPr>
          <p:cNvPr id="24579" name="Picture 2" descr="E:\Distr\Рабочий стол\Древнегреческая скульптура\Фидий. Ника, развязывающая сандалию. Рельеф балюстрады храма Ники Аптерос. Афинский Акрополь ..jpg"/>
          <p:cNvPicPr>
            <a:picLocks noChangeAspect="1" noChangeArrowheads="1"/>
          </p:cNvPicPr>
          <p:nvPr/>
        </p:nvPicPr>
        <p:blipFill>
          <a:blip r:embed="rId2"/>
          <a:srcRect/>
          <a:stretch>
            <a:fillRect/>
          </a:stretch>
        </p:blipFill>
        <p:spPr bwMode="auto">
          <a:xfrm>
            <a:off x="285750" y="85725"/>
            <a:ext cx="4286250" cy="6534150"/>
          </a:xfrm>
          <a:prstGeom prst="rect">
            <a:avLst/>
          </a:prstGeom>
          <a:noFill/>
          <a:ln w="9525">
            <a:noFill/>
            <a:miter lim="800000"/>
            <a:headEnd/>
            <a:tailEnd/>
          </a:ln>
        </p:spPr>
      </p:pic>
    </p:spTree>
    <p:extLst>
      <p:ext uri="{BB962C8B-B14F-4D97-AF65-F5344CB8AC3E}">
        <p14:creationId xmlns:p14="http://schemas.microsoft.com/office/powerpoint/2010/main" val="328045266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400" dirty="0"/>
              <a:t>В </a:t>
            </a:r>
            <a:r>
              <a:rPr lang="ru-RU" sz="2400" dirty="0" err="1"/>
              <a:t>усіх</a:t>
            </a:r>
            <a:r>
              <a:rPr lang="ru-RU" sz="2400" dirty="0"/>
              <a:t> сферах </a:t>
            </a:r>
            <a:r>
              <a:rPr lang="ru-RU" sz="2400" dirty="0" err="1"/>
              <a:t>духовної</a:t>
            </a:r>
            <a:r>
              <a:rPr lang="ru-RU" sz="2400" dirty="0"/>
              <a:t> </a:t>
            </a:r>
            <a:r>
              <a:rPr lang="ru-RU" sz="2400" dirty="0" err="1"/>
              <a:t>культури</a:t>
            </a:r>
            <a:r>
              <a:rPr lang="ru-RU" sz="2400" dirty="0"/>
              <a:t> IV </a:t>
            </a:r>
            <a:r>
              <a:rPr lang="ru-RU" sz="2400" dirty="0" err="1"/>
              <a:t>століття</a:t>
            </a:r>
            <a:r>
              <a:rPr lang="ru-RU" sz="2400" dirty="0"/>
              <a:t> до </a:t>
            </a:r>
            <a:r>
              <a:rPr lang="ru-RU" sz="2400" dirty="0" err="1"/>
              <a:t>нашої</a:t>
            </a:r>
            <a:r>
              <a:rPr lang="ru-RU" sz="2400" dirty="0"/>
              <a:t> </a:t>
            </a:r>
            <a:r>
              <a:rPr lang="ru-RU" sz="2400" dirty="0" err="1"/>
              <a:t>ери</a:t>
            </a:r>
            <a:r>
              <a:rPr lang="ru-RU" sz="2400" dirty="0"/>
              <a:t> </a:t>
            </a:r>
            <a:r>
              <a:rPr lang="ru-RU" sz="2400" dirty="0" err="1"/>
              <a:t>з'явилися</a:t>
            </a:r>
            <a:r>
              <a:rPr lang="ru-RU" sz="2400" dirty="0"/>
              <a:t> </a:t>
            </a:r>
            <a:r>
              <a:rPr lang="ru-RU" sz="2400" dirty="0" err="1"/>
              <a:t>ознаки</a:t>
            </a:r>
            <a:r>
              <a:rPr lang="ru-RU" sz="2400" dirty="0"/>
              <a:t> нового, </a:t>
            </a:r>
            <a:r>
              <a:rPr lang="ru-RU" sz="2400" dirty="0" err="1"/>
              <a:t>що</a:t>
            </a:r>
            <a:r>
              <a:rPr lang="ru-RU" sz="2400" dirty="0"/>
              <a:t> </a:t>
            </a:r>
            <a:r>
              <a:rPr lang="ru-RU" sz="2400" dirty="0" err="1"/>
              <a:t>вже</a:t>
            </a:r>
            <a:r>
              <a:rPr lang="ru-RU" sz="2400" dirty="0"/>
              <a:t> </a:t>
            </a:r>
            <a:r>
              <a:rPr lang="ru-RU" sz="2400" dirty="0" err="1"/>
              <a:t>виходило</a:t>
            </a:r>
            <a:r>
              <a:rPr lang="ru-RU" sz="2400" dirty="0"/>
              <a:t> за рамки </a:t>
            </a:r>
            <a:r>
              <a:rPr lang="ru-RU" sz="2400" dirty="0" err="1"/>
              <a:t>класичних</a:t>
            </a:r>
            <a:r>
              <a:rPr lang="ru-RU" sz="2400" dirty="0"/>
              <a:t> норм та </a:t>
            </a:r>
            <a:r>
              <a:rPr lang="ru-RU" sz="2400" dirty="0" err="1"/>
              <a:t>ідеалів</a:t>
            </a:r>
            <a:r>
              <a:rPr lang="ru-RU" sz="2400" dirty="0"/>
              <a:t>, </a:t>
            </a:r>
            <a:r>
              <a:rPr lang="ru-RU" sz="2400" dirty="0" err="1"/>
              <a:t>сповіщаючи</a:t>
            </a:r>
            <a:r>
              <a:rPr lang="ru-RU" sz="2400" dirty="0"/>
              <a:t> про </a:t>
            </a:r>
            <a:r>
              <a:rPr lang="ru-RU" sz="2400" dirty="0" err="1"/>
              <a:t>настання</a:t>
            </a:r>
            <a:r>
              <a:rPr lang="ru-RU" sz="2400" dirty="0"/>
              <a:t> нового </a:t>
            </a:r>
            <a:r>
              <a:rPr lang="ru-RU" sz="2400" dirty="0" err="1"/>
              <a:t>етапу</a:t>
            </a:r>
            <a:r>
              <a:rPr lang="ru-RU" sz="2400" dirty="0"/>
              <a:t> в культурному </a:t>
            </a:r>
            <a:r>
              <a:rPr lang="ru-RU" sz="2400" dirty="0" err="1"/>
              <a:t>житті</a:t>
            </a:r>
            <a:r>
              <a:rPr lang="ru-RU" sz="2400" dirty="0"/>
              <a:t> </a:t>
            </a:r>
            <a:r>
              <a:rPr lang="ru-RU" sz="2400" dirty="0" err="1"/>
              <a:t>Стародавньої</a:t>
            </a:r>
            <a:r>
              <a:rPr lang="ru-RU" sz="2400" dirty="0"/>
              <a:t> </a:t>
            </a:r>
            <a:r>
              <a:rPr lang="ru-RU" sz="2400" dirty="0" err="1"/>
              <a:t>Греції</a:t>
            </a:r>
            <a:r>
              <a:rPr lang="ru-RU" sz="2400" dirty="0"/>
              <a:t>. Роль </a:t>
            </a:r>
            <a:r>
              <a:rPr lang="ru-RU" sz="2400" dirty="0" err="1"/>
              <a:t>Афін</a:t>
            </a:r>
            <a:r>
              <a:rPr lang="ru-RU" sz="2400" dirty="0"/>
              <a:t> у культурному </a:t>
            </a:r>
            <a:r>
              <a:rPr lang="ru-RU" sz="2400" dirty="0" err="1"/>
              <a:t>розвитку</a:t>
            </a:r>
            <a:r>
              <a:rPr lang="ru-RU" sz="2400" dirty="0"/>
              <a:t> </a:t>
            </a:r>
            <a:r>
              <a:rPr lang="ru-RU" sz="2400" dirty="0" err="1"/>
              <a:t>грецького</a:t>
            </a:r>
            <a:r>
              <a:rPr lang="ru-RU" sz="2400" dirty="0"/>
              <a:t> </a:t>
            </a:r>
            <a:r>
              <a:rPr lang="ru-RU" sz="2400" dirty="0" err="1"/>
              <a:t>світу</a:t>
            </a:r>
            <a:r>
              <a:rPr lang="ru-RU" sz="2400" dirty="0"/>
              <a:t> </a:t>
            </a:r>
            <a:r>
              <a:rPr lang="ru-RU" sz="2400" dirty="0" err="1"/>
              <a:t>дедалі</a:t>
            </a:r>
            <a:r>
              <a:rPr lang="ru-RU" sz="2400" dirty="0"/>
              <a:t> </a:t>
            </a:r>
            <a:r>
              <a:rPr lang="ru-RU" sz="2400" dirty="0" err="1"/>
              <a:t>меншала</a:t>
            </a:r>
            <a:r>
              <a:rPr lang="ru-RU" sz="2400" dirty="0"/>
              <a:t>. У </a:t>
            </a:r>
            <a:r>
              <a:rPr lang="ru-RU" sz="2400" dirty="0" err="1"/>
              <a:t>скульптурі</a:t>
            </a:r>
            <a:r>
              <a:rPr lang="ru-RU" sz="2400" dirty="0"/>
              <a:t> </a:t>
            </a:r>
            <a:r>
              <a:rPr lang="ru-RU" sz="2400" dirty="0" err="1"/>
              <a:t>з'являється</a:t>
            </a:r>
            <a:r>
              <a:rPr lang="ru-RU" sz="2400" dirty="0"/>
              <a:t> </a:t>
            </a:r>
            <a:r>
              <a:rPr lang="ru-RU" sz="2400" dirty="0" err="1"/>
              <a:t>нетрадиційна</a:t>
            </a:r>
            <a:r>
              <a:rPr lang="ru-RU" sz="2400" dirty="0"/>
              <a:t> для </a:t>
            </a:r>
            <a:r>
              <a:rPr lang="ru-RU" sz="2400" dirty="0" err="1"/>
              <a:t>класики</a:t>
            </a:r>
            <a:r>
              <a:rPr lang="ru-RU" sz="2400" dirty="0"/>
              <a:t> </a:t>
            </a:r>
            <a:r>
              <a:rPr lang="ru-RU" sz="2400" dirty="0" err="1"/>
              <a:t>тенденція</a:t>
            </a:r>
            <a:r>
              <a:rPr lang="ru-RU" sz="2400" dirty="0"/>
              <a:t> </a:t>
            </a:r>
            <a:r>
              <a:rPr lang="ru-RU" sz="2400" dirty="0" err="1"/>
              <a:t>індивідуалізувати</a:t>
            </a:r>
            <a:r>
              <a:rPr lang="ru-RU" sz="2400" dirty="0"/>
              <a:t> </a:t>
            </a:r>
            <a:r>
              <a:rPr lang="ru-RU" sz="2400" dirty="0" err="1"/>
              <a:t>образи</a:t>
            </a:r>
            <a:r>
              <a:rPr lang="ru-RU" sz="2400" dirty="0"/>
              <a:t>, </a:t>
            </a:r>
            <a:r>
              <a:rPr lang="ru-RU" sz="2400" dirty="0" err="1"/>
              <a:t>передавати</a:t>
            </a:r>
            <a:r>
              <a:rPr lang="ru-RU" sz="2400" dirty="0"/>
              <a:t> </a:t>
            </a:r>
            <a:r>
              <a:rPr lang="ru-RU" sz="2400" dirty="0" err="1"/>
              <a:t>конкретні</a:t>
            </a:r>
            <a:r>
              <a:rPr lang="ru-RU" sz="2400" dirty="0"/>
              <a:t>, а не </a:t>
            </a:r>
            <a:r>
              <a:rPr lang="ru-RU" sz="2400" dirty="0" err="1"/>
              <a:t>узагальнені</a:t>
            </a:r>
            <a:r>
              <a:rPr lang="ru-RU" sz="2400" dirty="0"/>
              <a:t>, </a:t>
            </a:r>
            <a:r>
              <a:rPr lang="ru-RU" sz="2400" dirty="0" err="1"/>
              <a:t>фізичні</a:t>
            </a:r>
            <a:r>
              <a:rPr lang="ru-RU" sz="2400" dirty="0"/>
              <a:t> й </a:t>
            </a:r>
            <a:r>
              <a:rPr lang="ru-RU" sz="2400" dirty="0" err="1"/>
              <a:t>духовні</a:t>
            </a:r>
            <a:r>
              <a:rPr lang="ru-RU" sz="2400" dirty="0"/>
              <a:t> </a:t>
            </a:r>
            <a:r>
              <a:rPr lang="ru-RU" sz="2400" dirty="0" err="1"/>
              <a:t>риси</a:t>
            </a:r>
            <a:r>
              <a:rPr lang="ru-RU" sz="2400" dirty="0"/>
              <a:t>, </a:t>
            </a:r>
            <a:r>
              <a:rPr lang="ru-RU" sz="2400" dirty="0" err="1"/>
              <a:t>відображати</a:t>
            </a:r>
            <a:r>
              <a:rPr lang="ru-RU" sz="2400" dirty="0"/>
              <a:t> </a:t>
            </a:r>
            <a:r>
              <a:rPr lang="ru-RU" sz="2400" dirty="0" err="1"/>
              <a:t>різноманітні</a:t>
            </a:r>
            <a:r>
              <a:rPr lang="ru-RU" sz="2400" dirty="0"/>
              <a:t> </a:t>
            </a:r>
            <a:r>
              <a:rPr lang="ru-RU" sz="2400" dirty="0" err="1"/>
              <a:t>відтінки</a:t>
            </a:r>
            <a:r>
              <a:rPr lang="ru-RU" sz="2400" dirty="0"/>
              <a:t> настрою.</a:t>
            </a:r>
          </a:p>
        </p:txBody>
      </p:sp>
    </p:spTree>
    <p:extLst>
      <p:ext uri="{BB962C8B-B14F-4D97-AF65-F5344CB8AC3E}">
        <p14:creationId xmlns:p14="http://schemas.microsoft.com/office/powerpoint/2010/main" val="71587564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1800" dirty="0"/>
              <a:t>Пракситель— </a:t>
            </a:r>
            <a:r>
              <a:rPr lang="ru-RU" sz="1800" dirty="0" err="1"/>
              <a:t>давньогрецький</a:t>
            </a:r>
            <a:r>
              <a:rPr lang="ru-RU" sz="1800" dirty="0"/>
              <a:t> скульптор </a:t>
            </a:r>
            <a:r>
              <a:rPr lang="ru-RU" sz="1800" dirty="0" err="1"/>
              <a:t>доби</a:t>
            </a:r>
            <a:r>
              <a:rPr lang="ru-RU" sz="1800" dirty="0"/>
              <a:t> </a:t>
            </a:r>
            <a:r>
              <a:rPr lang="ru-RU" sz="1800" dirty="0" err="1"/>
              <a:t>пізньої</a:t>
            </a:r>
            <a:r>
              <a:rPr lang="ru-RU" sz="1800" dirty="0"/>
              <a:t> </a:t>
            </a:r>
            <a:r>
              <a:rPr lang="ru-RU" sz="1800" dirty="0" err="1"/>
              <a:t>класики</a:t>
            </a:r>
            <a:r>
              <a:rPr lang="ru-RU" sz="1800" dirty="0"/>
              <a:t>, </a:t>
            </a:r>
            <a:r>
              <a:rPr lang="ru-RU" sz="1800" dirty="0" err="1"/>
              <a:t>що</a:t>
            </a:r>
            <a:r>
              <a:rPr lang="ru-RU" sz="1800" dirty="0"/>
              <a:t> </a:t>
            </a:r>
            <a:r>
              <a:rPr lang="ru-RU" sz="1800" dirty="0" err="1"/>
              <a:t>працював</a:t>
            </a:r>
            <a:r>
              <a:rPr lang="ru-RU" sz="1800" dirty="0"/>
              <a:t> </a:t>
            </a:r>
            <a:r>
              <a:rPr lang="ru-RU" sz="1800" dirty="0" err="1"/>
              <a:t>переважно</a:t>
            </a:r>
            <a:r>
              <a:rPr lang="ru-RU" sz="1800" dirty="0"/>
              <a:t> в </a:t>
            </a:r>
            <a:r>
              <a:rPr lang="ru-RU" sz="1800" dirty="0" err="1"/>
              <a:t>Афінах</a:t>
            </a:r>
            <a:r>
              <a:rPr lang="ru-RU" sz="1800" dirty="0"/>
              <a:t>. Твори Праксителя, </a:t>
            </a:r>
            <a:r>
              <a:rPr lang="ru-RU" sz="1800" dirty="0" err="1"/>
              <a:t>виконані</a:t>
            </a:r>
            <a:r>
              <a:rPr lang="ru-RU" sz="1800" dirty="0"/>
              <a:t> </a:t>
            </a:r>
            <a:r>
              <a:rPr lang="ru-RU" sz="1800" dirty="0" err="1"/>
              <a:t>головним</a:t>
            </a:r>
            <a:r>
              <a:rPr lang="ru-RU" sz="1800" dirty="0"/>
              <a:t> чином у </a:t>
            </a:r>
            <a:r>
              <a:rPr lang="ru-RU" sz="1800" dirty="0" err="1"/>
              <a:t>мармурі</a:t>
            </a:r>
            <a:r>
              <a:rPr lang="ru-RU" sz="1800" dirty="0"/>
              <a:t>, </a:t>
            </a:r>
            <a:r>
              <a:rPr lang="ru-RU" sz="1800" dirty="0" err="1"/>
              <a:t>відомі</a:t>
            </a:r>
            <a:r>
              <a:rPr lang="ru-RU" sz="1800" dirty="0"/>
              <a:t> за </a:t>
            </a:r>
            <a:r>
              <a:rPr lang="ru-RU" sz="1800" dirty="0" err="1"/>
              <a:t>античними</a:t>
            </a:r>
            <a:r>
              <a:rPr lang="ru-RU" sz="1800" dirty="0"/>
              <a:t> </a:t>
            </a:r>
            <a:r>
              <a:rPr lang="ru-RU" sz="1800" dirty="0" err="1"/>
              <a:t>копіями</a:t>
            </a:r>
            <a:r>
              <a:rPr lang="ru-RU" sz="1800" dirty="0"/>
              <a:t> і </a:t>
            </a:r>
            <a:r>
              <a:rPr lang="ru-RU" sz="1800" dirty="0" err="1"/>
              <a:t>свідченнями</a:t>
            </a:r>
            <a:r>
              <a:rPr lang="ru-RU" sz="1800" dirty="0"/>
              <a:t> </a:t>
            </a:r>
            <a:r>
              <a:rPr lang="ru-RU" sz="1800" dirty="0" err="1"/>
              <a:t>давніх</a:t>
            </a:r>
            <a:r>
              <a:rPr lang="ru-RU" sz="1800" dirty="0"/>
              <a:t> </a:t>
            </a:r>
            <a:r>
              <a:rPr lang="ru-RU" sz="1800" dirty="0" err="1"/>
              <a:t>авторів</a:t>
            </a:r>
            <a:r>
              <a:rPr lang="ru-RU" sz="1800" dirty="0"/>
              <a:t>. В </a:t>
            </a:r>
            <a:r>
              <a:rPr lang="ru-RU" sz="1800" dirty="0" err="1"/>
              <a:t>оригіналі</a:t>
            </a:r>
            <a:r>
              <a:rPr lang="ru-RU" sz="1800" dirty="0"/>
              <a:t> </a:t>
            </a:r>
            <a:r>
              <a:rPr lang="ru-RU" sz="1800" dirty="0" err="1"/>
              <a:t>збереглася</a:t>
            </a:r>
            <a:r>
              <a:rPr lang="ru-RU" sz="1800" dirty="0"/>
              <a:t> </a:t>
            </a:r>
            <a:r>
              <a:rPr lang="ru-RU" sz="1800" dirty="0" err="1"/>
              <a:t>лише</a:t>
            </a:r>
            <a:r>
              <a:rPr lang="ru-RU" sz="1800" dirty="0"/>
              <a:t> </a:t>
            </a:r>
            <a:r>
              <a:rPr lang="ru-RU" sz="1800" dirty="0" err="1"/>
              <a:t>знайдена</a:t>
            </a:r>
            <a:r>
              <a:rPr lang="ru-RU" sz="1800" dirty="0"/>
              <a:t> в </a:t>
            </a:r>
            <a:r>
              <a:rPr lang="ru-RU" sz="1800" dirty="0" err="1"/>
              <a:t>Олімпії</a:t>
            </a:r>
            <a:r>
              <a:rPr lang="ru-RU" sz="1800" dirty="0"/>
              <a:t> </a:t>
            </a:r>
            <a:r>
              <a:rPr lang="ru-RU" sz="1800" dirty="0" err="1"/>
              <a:t>група</a:t>
            </a:r>
            <a:r>
              <a:rPr lang="ru-RU" sz="1800" dirty="0"/>
              <a:t> «Гермес </a:t>
            </a:r>
            <a:r>
              <a:rPr lang="ru-RU" sz="1800" dirty="0" err="1"/>
              <a:t>із</a:t>
            </a:r>
            <a:r>
              <a:rPr lang="ru-RU" sz="1800" dirty="0"/>
              <a:t> </a:t>
            </a:r>
            <a:r>
              <a:rPr lang="ru-RU" sz="1800" dirty="0" err="1"/>
              <a:t>немовлям</a:t>
            </a:r>
            <a:r>
              <a:rPr lang="ru-RU" sz="1800" dirty="0"/>
              <a:t> </a:t>
            </a:r>
            <a:r>
              <a:rPr lang="ru-RU" sz="1800" dirty="0" err="1"/>
              <a:t>Діонісом</a:t>
            </a:r>
            <a:r>
              <a:rPr lang="ru-RU" sz="1800" dirty="0"/>
              <a:t>». У </a:t>
            </a:r>
            <a:r>
              <a:rPr lang="ru-RU" sz="1800" dirty="0" err="1"/>
              <a:t>ранніх</a:t>
            </a:r>
            <a:r>
              <a:rPr lang="ru-RU" sz="1800" dirty="0"/>
              <a:t> роботах («Сатир, </a:t>
            </a:r>
            <a:r>
              <a:rPr lang="ru-RU" sz="1800" dirty="0" err="1"/>
              <a:t>який</a:t>
            </a:r>
            <a:r>
              <a:rPr lang="ru-RU" sz="1800" dirty="0"/>
              <a:t> </a:t>
            </a:r>
            <a:r>
              <a:rPr lang="ru-RU" sz="1800" dirty="0" err="1"/>
              <a:t>наливає</a:t>
            </a:r>
            <a:r>
              <a:rPr lang="ru-RU" sz="1800" dirty="0"/>
              <a:t> вино») Пракситель в основному </a:t>
            </a:r>
            <a:r>
              <a:rPr lang="ru-RU" sz="1800" dirty="0" err="1"/>
              <a:t>наслідує</a:t>
            </a:r>
            <a:r>
              <a:rPr lang="ru-RU" sz="1800" dirty="0"/>
              <a:t> </a:t>
            </a:r>
            <a:r>
              <a:rPr lang="ru-RU" sz="1800" dirty="0" err="1"/>
              <a:t>принципи</a:t>
            </a:r>
            <a:r>
              <a:rPr lang="ru-RU" sz="1800" dirty="0"/>
              <a:t> </a:t>
            </a:r>
            <a:r>
              <a:rPr lang="ru-RU" sz="1800" dirty="0" err="1"/>
              <a:t>Поліклета</a:t>
            </a:r>
            <a:r>
              <a:rPr lang="ru-RU" sz="1800" dirty="0"/>
              <a:t>.</a:t>
            </a:r>
          </a:p>
          <a:p>
            <a:pPr algn="ctr"/>
            <a:r>
              <a:rPr lang="ru-RU" sz="1800" dirty="0"/>
              <a:t>У </a:t>
            </a:r>
            <a:r>
              <a:rPr lang="ru-RU" sz="1800" dirty="0" err="1"/>
              <a:t>створених</a:t>
            </a:r>
            <a:r>
              <a:rPr lang="ru-RU" sz="1800" dirty="0"/>
              <a:t> Праксителем образах </a:t>
            </a:r>
            <a:r>
              <a:rPr lang="ru-RU" sz="1800" dirty="0" err="1"/>
              <a:t>богів</a:t>
            </a:r>
            <a:r>
              <a:rPr lang="ru-RU" sz="1800" dirty="0"/>
              <a:t> і богинь </a:t>
            </a:r>
            <a:r>
              <a:rPr lang="ru-RU" sz="1800" dirty="0" err="1"/>
              <a:t>переважає</a:t>
            </a:r>
            <a:r>
              <a:rPr lang="ru-RU" sz="1800" dirty="0"/>
              <a:t> </a:t>
            </a:r>
            <a:r>
              <a:rPr lang="ru-RU" sz="1800" dirty="0" err="1"/>
              <a:t>споглядальний</a:t>
            </a:r>
            <a:r>
              <a:rPr lang="ru-RU" sz="1800" dirty="0"/>
              <a:t> </a:t>
            </a:r>
            <a:r>
              <a:rPr lang="ru-RU" sz="1800" dirty="0" err="1"/>
              <a:t>настрій</a:t>
            </a:r>
            <a:r>
              <a:rPr lang="ru-RU" sz="1800" dirty="0"/>
              <a:t>. Скульптор </a:t>
            </a:r>
            <a:r>
              <a:rPr lang="ru-RU" sz="1800" dirty="0" err="1"/>
              <a:t>досягає</a:t>
            </a:r>
            <a:r>
              <a:rPr lang="ru-RU" sz="1800" dirty="0"/>
              <a:t> </a:t>
            </a:r>
            <a:r>
              <a:rPr lang="ru-RU" sz="1800" dirty="0" err="1"/>
              <a:t>враження</a:t>
            </a:r>
            <a:r>
              <a:rPr lang="ru-RU" sz="1800" dirty="0"/>
              <a:t> </a:t>
            </a:r>
            <a:r>
              <a:rPr lang="ru-RU" sz="1800" dirty="0" err="1"/>
              <a:t>ідилічних</a:t>
            </a:r>
            <a:r>
              <a:rPr lang="ru-RU" sz="1800" dirty="0"/>
              <a:t>, </a:t>
            </a:r>
            <a:r>
              <a:rPr lang="ru-RU" sz="1800" dirty="0" err="1"/>
              <a:t>одухотворених</a:t>
            </a:r>
            <a:r>
              <a:rPr lang="ru-RU" sz="1800" dirty="0"/>
              <a:t> </a:t>
            </a:r>
            <a:r>
              <a:rPr lang="ru-RU" sz="1800" dirty="0" err="1"/>
              <a:t>образів</a:t>
            </a:r>
            <a:r>
              <a:rPr lang="ru-RU" sz="1800" dirty="0"/>
              <a:t> за </a:t>
            </a:r>
            <a:r>
              <a:rPr lang="ru-RU" sz="1800" dirty="0" err="1"/>
              <a:t>допомогою</a:t>
            </a:r>
            <a:r>
              <a:rPr lang="ru-RU" sz="1800" dirty="0"/>
              <a:t> </a:t>
            </a:r>
            <a:r>
              <a:rPr lang="ru-RU" sz="1800" dirty="0" err="1"/>
              <a:t>надзвичайно</a:t>
            </a:r>
            <a:r>
              <a:rPr lang="ru-RU" sz="1800" dirty="0"/>
              <a:t> </a:t>
            </a:r>
            <a:r>
              <a:rPr lang="ru-RU" sz="1800" dirty="0" err="1"/>
              <a:t>тонкої</a:t>
            </a:r>
            <a:r>
              <a:rPr lang="ru-RU" sz="1800" dirty="0"/>
              <a:t> </a:t>
            </a:r>
            <a:r>
              <a:rPr lang="ru-RU" sz="1800" dirty="0" err="1"/>
              <a:t>обробки</a:t>
            </a:r>
            <a:r>
              <a:rPr lang="ru-RU" sz="1800" dirty="0"/>
              <a:t> </a:t>
            </a:r>
            <a:r>
              <a:rPr lang="ru-RU" sz="1800" dirty="0" err="1"/>
              <a:t>мармуру</a:t>
            </a:r>
            <a:r>
              <a:rPr lang="ru-RU" sz="1800" dirty="0"/>
              <a:t>, </a:t>
            </a:r>
            <a:r>
              <a:rPr lang="ru-RU" sz="1800" dirty="0" err="1"/>
              <a:t>віртуозного</a:t>
            </a:r>
            <a:r>
              <a:rPr lang="ru-RU" sz="1800" dirty="0"/>
              <a:t> </a:t>
            </a:r>
            <a:r>
              <a:rPr lang="ru-RU" sz="1800" dirty="0" err="1"/>
              <a:t>використання</a:t>
            </a:r>
            <a:r>
              <a:rPr lang="ru-RU" sz="1800" dirty="0"/>
              <a:t> </a:t>
            </a:r>
            <a:r>
              <a:rPr lang="ru-RU" sz="1800" dirty="0" err="1"/>
              <a:t>світлотіньових</a:t>
            </a:r>
            <a:r>
              <a:rPr lang="ru-RU" sz="1800" dirty="0"/>
              <a:t> </a:t>
            </a:r>
            <a:r>
              <a:rPr lang="ru-RU" sz="1800" dirty="0" err="1"/>
              <a:t>ефектів</a:t>
            </a:r>
            <a:r>
              <a:rPr lang="ru-RU" sz="1800" dirty="0"/>
              <a:t> (</a:t>
            </a:r>
            <a:r>
              <a:rPr lang="ru-RU" sz="1800" dirty="0" err="1"/>
              <a:t>завдяки</a:t>
            </a:r>
            <a:r>
              <a:rPr lang="ru-RU" sz="1800" dirty="0"/>
              <a:t> </a:t>
            </a:r>
            <a:r>
              <a:rPr lang="ru-RU" sz="1800" dirty="0" err="1"/>
              <a:t>чому</a:t>
            </a:r>
            <a:r>
              <a:rPr lang="ru-RU" sz="1800" dirty="0"/>
              <a:t> </a:t>
            </a:r>
            <a:r>
              <a:rPr lang="ru-RU" sz="1800" dirty="0" err="1"/>
              <a:t>окремі</a:t>
            </a:r>
            <a:r>
              <a:rPr lang="ru-RU" sz="1800" dirty="0"/>
              <a:t> </a:t>
            </a:r>
            <a:r>
              <a:rPr lang="ru-RU" sz="1800" dirty="0" err="1"/>
              <a:t>поверхні</a:t>
            </a:r>
            <a:r>
              <a:rPr lang="ru-RU" sz="1800" dirty="0"/>
              <a:t> плавно </a:t>
            </a:r>
            <a:r>
              <a:rPr lang="ru-RU" sz="1800" dirty="0" err="1"/>
              <a:t>перетікають</a:t>
            </a:r>
            <a:r>
              <a:rPr lang="ru-RU" sz="1800" dirty="0"/>
              <a:t> одна в </a:t>
            </a:r>
            <a:r>
              <a:rPr lang="ru-RU" sz="1800" dirty="0" err="1"/>
              <a:t>іншу</a:t>
            </a:r>
            <a:r>
              <a:rPr lang="ru-RU" sz="1800" dirty="0"/>
              <a:t>, </a:t>
            </a:r>
            <a:r>
              <a:rPr lang="ru-RU" sz="1800" dirty="0" err="1"/>
              <a:t>виникає</a:t>
            </a:r>
            <a:r>
              <a:rPr lang="ru-RU" sz="1800" dirty="0"/>
              <a:t> </a:t>
            </a:r>
            <a:r>
              <a:rPr lang="ru-RU" sz="1800" dirty="0" err="1"/>
              <a:t>ефект</a:t>
            </a:r>
            <a:r>
              <a:rPr lang="ru-RU" sz="1800" dirty="0"/>
              <a:t> «</a:t>
            </a:r>
            <a:r>
              <a:rPr lang="ru-RU" sz="1800" dirty="0" err="1"/>
              <a:t>вологого</a:t>
            </a:r>
            <a:r>
              <a:rPr lang="ru-RU" sz="1800" dirty="0"/>
              <a:t> </a:t>
            </a:r>
            <a:r>
              <a:rPr lang="ru-RU" sz="1800" dirty="0" err="1"/>
              <a:t>погляду</a:t>
            </a:r>
            <a:r>
              <a:rPr lang="ru-RU" sz="1800" dirty="0"/>
              <a:t>»). </a:t>
            </a:r>
            <a:r>
              <a:rPr lang="ru-RU" sz="1800" dirty="0" err="1"/>
              <a:t>Серед</a:t>
            </a:r>
            <a:r>
              <a:rPr lang="ru-RU" sz="1800" dirty="0"/>
              <a:t> </a:t>
            </a:r>
            <a:r>
              <a:rPr lang="ru-RU" sz="1800" dirty="0" err="1"/>
              <a:t>найвідоміших</a:t>
            </a:r>
            <a:r>
              <a:rPr lang="ru-RU" sz="1800" dirty="0"/>
              <a:t> </a:t>
            </a:r>
            <a:r>
              <a:rPr lang="ru-RU" sz="1800" dirty="0" err="1"/>
              <a:t>творів</a:t>
            </a:r>
            <a:r>
              <a:rPr lang="ru-RU" sz="1800" dirty="0"/>
              <a:t> Праксителя — «Аполлон </a:t>
            </a:r>
            <a:r>
              <a:rPr lang="ru-RU" sz="1800" dirty="0" err="1"/>
              <a:t>Сауроктон</a:t>
            </a:r>
            <a:r>
              <a:rPr lang="ru-RU" sz="1800" dirty="0"/>
              <a:t>» (Аполлон, </a:t>
            </a:r>
            <a:r>
              <a:rPr lang="ru-RU" sz="1800" dirty="0" err="1"/>
              <a:t>що</a:t>
            </a:r>
            <a:r>
              <a:rPr lang="ru-RU" sz="1800" dirty="0"/>
              <a:t> </a:t>
            </a:r>
            <a:r>
              <a:rPr lang="ru-RU" sz="1800" dirty="0" err="1"/>
              <a:t>вбиває</a:t>
            </a:r>
            <a:r>
              <a:rPr lang="ru-RU" sz="1800" dirty="0"/>
              <a:t> ящера); «</a:t>
            </a:r>
            <a:r>
              <a:rPr lang="ru-RU" sz="1800" dirty="0" err="1"/>
              <a:t>Афродіта</a:t>
            </a:r>
            <a:r>
              <a:rPr lang="ru-RU" sz="1800" dirty="0"/>
              <a:t>» з острова Кос, </a:t>
            </a:r>
            <a:r>
              <a:rPr lang="ru-RU" sz="1800" dirty="0" err="1"/>
              <a:t>що</a:t>
            </a:r>
            <a:r>
              <a:rPr lang="ru-RU" sz="1800" dirty="0"/>
              <a:t> </a:t>
            </a:r>
            <a:r>
              <a:rPr lang="ru-RU" sz="1800" dirty="0" err="1"/>
              <a:t>милується</a:t>
            </a:r>
            <a:r>
              <a:rPr lang="ru-RU" sz="1800" dirty="0"/>
              <a:t> </a:t>
            </a:r>
            <a:r>
              <a:rPr lang="ru-RU" sz="1800" dirty="0" err="1"/>
              <a:t>своїм</a:t>
            </a:r>
            <a:r>
              <a:rPr lang="ru-RU" sz="1800" dirty="0"/>
              <a:t> </a:t>
            </a:r>
            <a:r>
              <a:rPr lang="ru-RU" sz="1800" dirty="0" err="1"/>
              <a:t>відображенням</a:t>
            </a:r>
            <a:r>
              <a:rPr lang="ru-RU" sz="1800" dirty="0"/>
              <a:t> у </a:t>
            </a:r>
            <a:r>
              <a:rPr lang="ru-RU" sz="1800" dirty="0" err="1"/>
              <a:t>дзеркалі</a:t>
            </a:r>
            <a:r>
              <a:rPr lang="ru-RU" sz="1800" dirty="0"/>
              <a:t>; «</a:t>
            </a:r>
            <a:r>
              <a:rPr lang="ru-RU" sz="1800" dirty="0" err="1"/>
              <a:t>Афродіта</a:t>
            </a:r>
            <a:r>
              <a:rPr lang="ru-RU" sz="1800" dirty="0"/>
              <a:t> </a:t>
            </a:r>
            <a:r>
              <a:rPr lang="ru-RU" sz="1800" dirty="0" err="1"/>
              <a:t>Кнідська</a:t>
            </a:r>
            <a:r>
              <a:rPr lang="ru-RU" sz="1800" dirty="0"/>
              <a:t>» — </a:t>
            </a:r>
            <a:r>
              <a:rPr lang="ru-RU" sz="1800" dirty="0" err="1"/>
              <a:t>найпрославленіша</a:t>
            </a:r>
            <a:r>
              <a:rPr lang="ru-RU" sz="1800" dirty="0"/>
              <a:t>, </a:t>
            </a:r>
            <a:r>
              <a:rPr lang="ru-RU" sz="1800" dirty="0" err="1"/>
              <a:t>ще</a:t>
            </a:r>
            <a:r>
              <a:rPr lang="ru-RU" sz="1800" dirty="0"/>
              <a:t> у </a:t>
            </a:r>
            <a:r>
              <a:rPr lang="ru-RU" sz="1800" dirty="0" err="1"/>
              <a:t>давнину</a:t>
            </a:r>
            <a:r>
              <a:rPr lang="ru-RU" sz="1800" dirty="0"/>
              <a:t>, робота Праксителя; «</a:t>
            </a:r>
            <a:r>
              <a:rPr lang="ru-RU" sz="1800" dirty="0" err="1"/>
              <a:t>Відпочиваючий</a:t>
            </a:r>
            <a:r>
              <a:rPr lang="ru-RU" sz="1800" dirty="0"/>
              <a:t> сатир».</a:t>
            </a:r>
          </a:p>
          <a:p>
            <a:endParaRPr lang="ru-RU" dirty="0"/>
          </a:p>
        </p:txBody>
      </p:sp>
    </p:spTree>
    <p:extLst>
      <p:ext uri="{BB962C8B-B14F-4D97-AF65-F5344CB8AC3E}">
        <p14:creationId xmlns:p14="http://schemas.microsoft.com/office/powerpoint/2010/main" val="168314034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39" y="0"/>
            <a:ext cx="4445069"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6558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5580063" y="549275"/>
            <a:ext cx="3344862" cy="1511573"/>
          </a:xfrm>
        </p:spPr>
        <p:style>
          <a:lnRef idx="2">
            <a:schemeClr val="dk1"/>
          </a:lnRef>
          <a:fillRef idx="1">
            <a:schemeClr val="lt1"/>
          </a:fillRef>
          <a:effectRef idx="0">
            <a:schemeClr val="dk1"/>
          </a:effectRef>
          <a:fontRef idx="minor">
            <a:schemeClr val="dk1"/>
          </a:fontRef>
        </p:style>
        <p:txBody>
          <a:bodyPr/>
          <a:lstStyle/>
          <a:p>
            <a:pPr algn="ctr"/>
            <a:r>
              <a:rPr lang="ru-RU" sz="2400" dirty="0"/>
              <a:t> </a:t>
            </a:r>
            <a:r>
              <a:rPr lang="ru-RU" sz="2400" dirty="0">
                <a:hlinkClick r:id="rId2"/>
              </a:rPr>
              <a:t>Пракситель. Афродита </a:t>
            </a:r>
            <a:r>
              <a:rPr lang="ru-RU" sz="2400" dirty="0" err="1" smtClean="0">
                <a:hlinkClick r:id="rId2"/>
              </a:rPr>
              <a:t>Кнідська</a:t>
            </a:r>
            <a:r>
              <a:rPr lang="ru-RU" sz="2400" dirty="0" smtClean="0">
                <a:hlinkClick r:id="rId2"/>
              </a:rPr>
              <a:t>. </a:t>
            </a:r>
            <a:r>
              <a:rPr lang="ru-RU" sz="2400" dirty="0" err="1" smtClean="0">
                <a:hlinkClick r:id="rId2"/>
              </a:rPr>
              <a:t>Римська</a:t>
            </a:r>
            <a:r>
              <a:rPr lang="ru-RU" sz="2400" dirty="0" smtClean="0">
                <a:hlinkClick r:id="rId2"/>
              </a:rPr>
              <a:t> </a:t>
            </a:r>
            <a:r>
              <a:rPr lang="ru-RU" sz="2400" dirty="0" err="1" smtClean="0">
                <a:hlinkClick r:id="rId2"/>
              </a:rPr>
              <a:t>копія</a:t>
            </a:r>
            <a:r>
              <a:rPr lang="ru-RU" sz="2400" dirty="0">
                <a:hlinkClick r:id="rId2"/>
              </a:rPr>
              <a:t>. IV </a:t>
            </a:r>
            <a:r>
              <a:rPr lang="ru-RU" sz="2400" dirty="0" smtClean="0">
                <a:hlinkClick r:id="rId2"/>
              </a:rPr>
              <a:t>ст. </a:t>
            </a:r>
            <a:r>
              <a:rPr lang="ru-RU" sz="2400" dirty="0">
                <a:hlinkClick r:id="rId2"/>
              </a:rPr>
              <a:t>до н. </a:t>
            </a:r>
            <a:r>
              <a:rPr lang="ru-RU" sz="2400" dirty="0" smtClean="0">
                <a:hlinkClick r:id="rId2"/>
              </a:rPr>
              <a:t>е.</a:t>
            </a:r>
            <a:endParaRPr lang="ru-RU" sz="2400" dirty="0"/>
          </a:p>
        </p:txBody>
      </p:sp>
      <p:pic>
        <p:nvPicPr>
          <p:cNvPr id="286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9552" y="188640"/>
            <a:ext cx="4105151" cy="6536405"/>
          </a:xfrm>
        </p:spPr>
      </p:pic>
    </p:spTree>
    <p:extLst>
      <p:ext uri="{BB962C8B-B14F-4D97-AF65-F5344CB8AC3E}">
        <p14:creationId xmlns:p14="http://schemas.microsoft.com/office/powerpoint/2010/main" val="314563963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439718"/>
          </a:xfrm>
        </p:spPr>
        <p:txBody>
          <a:bodyPr>
            <a:normAutofit fontScale="90000"/>
          </a:bodyPr>
          <a:lstStyle/>
          <a:p>
            <a:pPr algn="ctr" eaLnBrk="1" hangingPunct="1"/>
            <a:r>
              <a:rPr lang="ru-RU" b="1" dirty="0" err="1" smtClean="0">
                <a:solidFill>
                  <a:schemeClr val="hlink"/>
                </a:solidFill>
              </a:rPr>
              <a:t>Лісіпп</a:t>
            </a:r>
            <a:endParaRPr lang="ru-RU" b="1" dirty="0" smtClean="0">
              <a:solidFill>
                <a:schemeClr val="hlink"/>
              </a:solidFill>
            </a:endParaRPr>
          </a:p>
        </p:txBody>
      </p:sp>
      <p:pic>
        <p:nvPicPr>
          <p:cNvPr id="43012" name="Picture 4" descr="Геракл и Телефос"/>
          <p:cNvPicPr>
            <a:picLocks noChangeAspect="1" noChangeArrowheads="1"/>
          </p:cNvPicPr>
          <p:nvPr/>
        </p:nvPicPr>
        <p:blipFill>
          <a:blip r:embed="rId2"/>
          <a:srcRect/>
          <a:stretch>
            <a:fillRect/>
          </a:stretch>
        </p:blipFill>
        <p:spPr bwMode="auto">
          <a:xfrm>
            <a:off x="857224" y="714356"/>
            <a:ext cx="2887662" cy="5257800"/>
          </a:xfrm>
          <a:prstGeom prst="rect">
            <a:avLst/>
          </a:prstGeom>
          <a:noFill/>
          <a:ln w="9525">
            <a:noFill/>
            <a:miter lim="800000"/>
            <a:headEnd/>
            <a:tailEnd/>
          </a:ln>
        </p:spPr>
      </p:pic>
      <p:sp>
        <p:nvSpPr>
          <p:cNvPr id="43013" name="Text Box 5"/>
          <p:cNvSpPr txBox="1">
            <a:spLocks noChangeArrowheads="1"/>
          </p:cNvSpPr>
          <p:nvPr/>
        </p:nvSpPr>
        <p:spPr bwMode="auto">
          <a:xfrm>
            <a:off x="1428728" y="6143644"/>
            <a:ext cx="2316158"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ru-RU" b="1" dirty="0"/>
              <a:t>Геракл </a:t>
            </a:r>
            <a:r>
              <a:rPr lang="ru-RU" b="1" dirty="0" err="1" smtClean="0"/>
              <a:t>і</a:t>
            </a:r>
            <a:r>
              <a:rPr lang="ru-RU" b="1" dirty="0" smtClean="0"/>
              <a:t> </a:t>
            </a:r>
            <a:r>
              <a:rPr lang="ru-RU" b="1" dirty="0" err="1"/>
              <a:t>Телефос</a:t>
            </a:r>
            <a:endParaRPr lang="ru-RU" b="1" dirty="0"/>
          </a:p>
        </p:txBody>
      </p:sp>
      <p:pic>
        <p:nvPicPr>
          <p:cNvPr id="43014" name="Picture 6" descr="Гермес"/>
          <p:cNvPicPr>
            <a:picLocks noChangeAspect="1" noChangeArrowheads="1"/>
          </p:cNvPicPr>
          <p:nvPr/>
        </p:nvPicPr>
        <p:blipFill>
          <a:blip r:embed="rId3"/>
          <a:srcRect/>
          <a:stretch>
            <a:fillRect/>
          </a:stretch>
        </p:blipFill>
        <p:spPr bwMode="auto">
          <a:xfrm>
            <a:off x="5857884" y="1000108"/>
            <a:ext cx="2914651" cy="5108575"/>
          </a:xfrm>
          <a:prstGeom prst="rect">
            <a:avLst/>
          </a:prstGeom>
          <a:noFill/>
          <a:ln w="9525">
            <a:noFill/>
            <a:miter lim="800000"/>
            <a:headEnd/>
            <a:tailEnd/>
          </a:ln>
        </p:spPr>
      </p:pic>
      <p:sp>
        <p:nvSpPr>
          <p:cNvPr id="9" name="Text Box 5"/>
          <p:cNvSpPr txBox="1">
            <a:spLocks noChangeArrowheads="1"/>
          </p:cNvSpPr>
          <p:nvPr/>
        </p:nvSpPr>
        <p:spPr bwMode="auto">
          <a:xfrm>
            <a:off x="6228184" y="6296044"/>
            <a:ext cx="995657"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ru-RU" b="1" dirty="0" smtClean="0"/>
              <a:t>Гермес</a:t>
            </a:r>
            <a:endParaRPr lang="ru-RU" b="1" dirty="0"/>
          </a:p>
        </p:txBody>
      </p:sp>
    </p:spTree>
    <p:extLst>
      <p:ext uri="{BB962C8B-B14F-4D97-AF65-F5344CB8AC3E}">
        <p14:creationId xmlns:p14="http://schemas.microsoft.com/office/powerpoint/2010/main" val="106068339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400" dirty="0" err="1"/>
              <a:t>Лісіпп</a:t>
            </a:r>
            <a:r>
              <a:rPr lang="ru-RU" sz="2400" dirty="0"/>
              <a:t> — </a:t>
            </a:r>
            <a:r>
              <a:rPr lang="ru-RU" sz="2400" dirty="0" err="1"/>
              <a:t>давньогрецький</a:t>
            </a:r>
            <a:r>
              <a:rPr lang="ru-RU" sz="2400" dirty="0"/>
              <a:t> скульптор, </a:t>
            </a:r>
            <a:r>
              <a:rPr lang="ru-RU" sz="2400" dirty="0" err="1"/>
              <a:t>видатний</a:t>
            </a:r>
            <a:r>
              <a:rPr lang="ru-RU" sz="2400" dirty="0"/>
              <a:t> </a:t>
            </a:r>
            <a:r>
              <a:rPr lang="ru-RU" sz="2400" dirty="0" err="1"/>
              <a:t>представник</a:t>
            </a:r>
            <a:r>
              <a:rPr lang="ru-RU" sz="2400" dirty="0"/>
              <a:t> </a:t>
            </a:r>
            <a:r>
              <a:rPr lang="ru-RU" sz="2400" dirty="0" err="1"/>
              <a:t>пізньої</a:t>
            </a:r>
            <a:r>
              <a:rPr lang="ru-RU" sz="2400" dirty="0"/>
              <a:t> </a:t>
            </a:r>
            <a:r>
              <a:rPr lang="ru-RU" sz="2400" dirty="0" err="1"/>
              <a:t>класики</a:t>
            </a:r>
            <a:r>
              <a:rPr lang="ru-RU" sz="2400" dirty="0"/>
              <a:t>. Твори </a:t>
            </a:r>
            <a:r>
              <a:rPr lang="ru-RU" sz="2400" dirty="0" err="1"/>
              <a:t>Лісіппа</a:t>
            </a:r>
            <a:r>
              <a:rPr lang="ru-RU" sz="2400" dirty="0"/>
              <a:t> не </a:t>
            </a:r>
            <a:r>
              <a:rPr lang="ru-RU" sz="2400" dirty="0" err="1"/>
              <a:t>збереглися</a:t>
            </a:r>
            <a:r>
              <a:rPr lang="ru-RU" sz="2400" dirty="0"/>
              <a:t>, але про них </a:t>
            </a:r>
            <a:r>
              <a:rPr lang="ru-RU" sz="2400" dirty="0" err="1"/>
              <a:t>дають</a:t>
            </a:r>
            <a:r>
              <a:rPr lang="ru-RU" sz="2400" dirty="0"/>
              <a:t> </a:t>
            </a:r>
            <a:r>
              <a:rPr lang="ru-RU" sz="2400" dirty="0" err="1"/>
              <a:t>уявлення</a:t>
            </a:r>
            <a:r>
              <a:rPr lang="ru-RU" sz="2400" dirty="0"/>
              <a:t> описи </a:t>
            </a:r>
            <a:r>
              <a:rPr lang="ru-RU" sz="2400" dirty="0" err="1"/>
              <a:t>античних</a:t>
            </a:r>
            <a:r>
              <a:rPr lang="ru-RU" sz="2400" dirty="0"/>
              <a:t> </a:t>
            </a:r>
            <a:r>
              <a:rPr lang="ru-RU" sz="2400" dirty="0" err="1"/>
              <a:t>авторів</a:t>
            </a:r>
            <a:r>
              <a:rPr lang="ru-RU" sz="2400" dirty="0"/>
              <a:t> і </a:t>
            </a:r>
            <a:r>
              <a:rPr lang="ru-RU" sz="2400" dirty="0" err="1"/>
              <a:t>римські</a:t>
            </a:r>
            <a:r>
              <a:rPr lang="ru-RU" sz="2400" dirty="0"/>
              <a:t> </a:t>
            </a:r>
            <a:r>
              <a:rPr lang="ru-RU" sz="2400" dirty="0" err="1"/>
              <a:t>копії</a:t>
            </a:r>
            <a:r>
              <a:rPr lang="ru-RU" sz="2400" dirty="0"/>
              <a:t>. </a:t>
            </a:r>
            <a:r>
              <a:rPr lang="ru-RU" sz="2400" dirty="0" err="1"/>
              <a:t>Передбачаючи</a:t>
            </a:r>
            <a:r>
              <a:rPr lang="ru-RU" sz="2400" dirty="0"/>
              <a:t> </a:t>
            </a:r>
            <a:r>
              <a:rPr lang="ru-RU" sz="2400" dirty="0" err="1"/>
              <a:t>мистецтво</a:t>
            </a:r>
            <a:r>
              <a:rPr lang="ru-RU" sz="2400" dirty="0"/>
              <a:t> </a:t>
            </a:r>
            <a:r>
              <a:rPr lang="ru-RU" sz="2400" dirty="0" err="1"/>
              <a:t>еллінізму</a:t>
            </a:r>
            <a:r>
              <a:rPr lang="ru-RU" sz="2400" dirty="0"/>
              <a:t>, </a:t>
            </a:r>
            <a:r>
              <a:rPr lang="ru-RU" sz="2400" dirty="0" err="1"/>
              <a:t>Лісіпп</a:t>
            </a:r>
            <a:r>
              <a:rPr lang="ru-RU" sz="2400" dirty="0"/>
              <a:t> </a:t>
            </a:r>
            <a:r>
              <a:rPr lang="ru-RU" sz="2400" dirty="0" err="1"/>
              <a:t>переосмислив</a:t>
            </a:r>
            <a:r>
              <a:rPr lang="ru-RU" sz="2400" dirty="0"/>
              <a:t> канон </a:t>
            </a:r>
            <a:r>
              <a:rPr lang="ru-RU" sz="2400" dirty="0" err="1"/>
              <a:t>Поліклета</a:t>
            </a:r>
            <a:r>
              <a:rPr lang="ru-RU" sz="2400" dirty="0"/>
              <a:t>: </a:t>
            </a:r>
            <a:r>
              <a:rPr lang="ru-RU" sz="2400" dirty="0" err="1"/>
              <a:t>голови</a:t>
            </a:r>
            <a:r>
              <a:rPr lang="ru-RU" sz="2400" dirty="0"/>
              <a:t> статуй </a:t>
            </a:r>
            <a:r>
              <a:rPr lang="ru-RU" sz="2400" dirty="0" err="1"/>
              <a:t>він</a:t>
            </a:r>
            <a:r>
              <a:rPr lang="ru-RU" sz="2400" dirty="0"/>
              <a:t> </a:t>
            </a:r>
            <a:r>
              <a:rPr lang="ru-RU" sz="2400" dirty="0" err="1"/>
              <a:t>робив</a:t>
            </a:r>
            <a:r>
              <a:rPr lang="ru-RU" sz="2400" dirty="0"/>
              <a:t> </a:t>
            </a:r>
            <a:r>
              <a:rPr lang="ru-RU" sz="2400" dirty="0" err="1"/>
              <a:t>менше</a:t>
            </a:r>
            <a:r>
              <a:rPr lang="ru-RU" sz="2400" dirty="0"/>
              <a:t>, а </a:t>
            </a:r>
            <a:r>
              <a:rPr lang="ru-RU" sz="2400" dirty="0" err="1"/>
              <a:t>тіла</a:t>
            </a:r>
            <a:r>
              <a:rPr lang="ru-RU" sz="2400" dirty="0"/>
              <a:t> з </a:t>
            </a:r>
            <a:r>
              <a:rPr lang="ru-RU" sz="2400" dirty="0" err="1"/>
              <a:t>більш</a:t>
            </a:r>
            <a:r>
              <a:rPr lang="ru-RU" sz="2400" dirty="0"/>
              <a:t> легкими, </a:t>
            </a:r>
            <a:r>
              <a:rPr lang="ru-RU" sz="2400" dirty="0" err="1"/>
              <a:t>видовженими</a:t>
            </a:r>
            <a:r>
              <a:rPr lang="ru-RU" sz="2400" dirty="0"/>
              <a:t> </a:t>
            </a:r>
            <a:r>
              <a:rPr lang="ru-RU" sz="2400" dirty="0" err="1"/>
              <a:t>пропорціями</a:t>
            </a:r>
            <a:r>
              <a:rPr lang="ru-RU" sz="2400" dirty="0"/>
              <a:t>, </a:t>
            </a:r>
            <a:r>
              <a:rPr lang="ru-RU" sz="2400" dirty="0" err="1"/>
              <a:t>відтворював</a:t>
            </a:r>
            <a:r>
              <a:rPr lang="ru-RU" sz="2400" dirty="0"/>
              <a:t> </a:t>
            </a:r>
            <a:r>
              <a:rPr lang="ru-RU" sz="2400" dirty="0" err="1"/>
              <a:t>їх</a:t>
            </a:r>
            <a:r>
              <a:rPr lang="ru-RU" sz="2400" dirty="0"/>
              <a:t> у складному, </a:t>
            </a:r>
            <a:r>
              <a:rPr lang="ru-RU" sz="2400" dirty="0" err="1"/>
              <a:t>просторово-багатоплановому</a:t>
            </a:r>
            <a:r>
              <a:rPr lang="ru-RU" sz="2400" dirty="0"/>
              <a:t> </a:t>
            </a:r>
            <a:r>
              <a:rPr lang="ru-RU" sz="2400" dirty="0" err="1"/>
              <a:t>русі</a:t>
            </a:r>
            <a:r>
              <a:rPr lang="ru-RU" sz="2400" dirty="0"/>
              <a:t>. </a:t>
            </a:r>
            <a:r>
              <a:rPr lang="ru-RU" sz="2400" dirty="0" err="1"/>
              <a:t>Лісіпп</a:t>
            </a:r>
            <a:r>
              <a:rPr lang="ru-RU" sz="2400" dirty="0"/>
              <a:t> </a:t>
            </a:r>
            <a:r>
              <a:rPr lang="ru-RU" sz="2400" dirty="0" err="1"/>
              <a:t>зображував</a:t>
            </a:r>
            <a:r>
              <a:rPr lang="ru-RU" sz="2400" dirty="0"/>
              <a:t> людей не «</a:t>
            </a:r>
            <a:r>
              <a:rPr lang="ru-RU" sz="2400" dirty="0" err="1"/>
              <a:t>якими</a:t>
            </a:r>
            <a:r>
              <a:rPr lang="ru-RU" sz="2400" dirty="0"/>
              <a:t> вони є», але «</a:t>
            </a:r>
            <a:r>
              <a:rPr lang="ru-RU" sz="2400" dirty="0" err="1"/>
              <a:t>якими</a:t>
            </a:r>
            <a:r>
              <a:rPr lang="ru-RU" sz="2400" dirty="0"/>
              <a:t> вони </a:t>
            </a:r>
            <a:r>
              <a:rPr lang="ru-RU" sz="2400" dirty="0" err="1"/>
              <a:t>здаються</a:t>
            </a:r>
            <a:r>
              <a:rPr lang="ru-RU" sz="2400" dirty="0"/>
              <a:t>». </a:t>
            </a:r>
            <a:r>
              <a:rPr lang="ru-RU" sz="2400" dirty="0" err="1"/>
              <a:t>Лісіпп</a:t>
            </a:r>
            <a:r>
              <a:rPr lang="ru-RU" sz="2400" dirty="0"/>
              <a:t> створив </a:t>
            </a:r>
            <a:r>
              <a:rPr lang="ru-RU" sz="2400" dirty="0" err="1"/>
              <a:t>численні</a:t>
            </a:r>
            <a:r>
              <a:rPr lang="ru-RU" sz="2400" dirty="0"/>
              <a:t> </a:t>
            </a:r>
            <a:r>
              <a:rPr lang="ru-RU" sz="2400" dirty="0" err="1"/>
              <a:t>статуї</a:t>
            </a:r>
            <a:r>
              <a:rPr lang="ru-RU" sz="2400" dirty="0"/>
              <a:t> </a:t>
            </a:r>
            <a:r>
              <a:rPr lang="ru-RU" sz="2400" dirty="0" err="1"/>
              <a:t>атлетів</a:t>
            </a:r>
            <a:r>
              <a:rPr lang="ru-RU" sz="2400" dirty="0"/>
              <a:t> («</a:t>
            </a:r>
            <a:r>
              <a:rPr lang="ru-RU" sz="2400" dirty="0" err="1"/>
              <a:t>Агій</a:t>
            </a:r>
            <a:r>
              <a:rPr lang="ru-RU" sz="2400" dirty="0"/>
              <a:t>», «</a:t>
            </a:r>
            <a:r>
              <a:rPr lang="ru-RU" sz="2400" dirty="0" err="1"/>
              <a:t>Апоксіомен</a:t>
            </a:r>
            <a:r>
              <a:rPr lang="ru-RU" sz="2400" dirty="0"/>
              <a:t>»). Для </a:t>
            </a:r>
            <a:r>
              <a:rPr lang="ru-RU" sz="2400" dirty="0" err="1"/>
              <a:t>образів</a:t>
            </a:r>
            <a:r>
              <a:rPr lang="ru-RU" sz="2400" dirty="0"/>
              <a:t> </a:t>
            </a:r>
            <a:r>
              <a:rPr lang="ru-RU" sz="2400" dirty="0" err="1"/>
              <a:t>богів</a:t>
            </a:r>
            <a:r>
              <a:rPr lang="ru-RU" sz="2400" dirty="0"/>
              <a:t> та </a:t>
            </a:r>
            <a:r>
              <a:rPr lang="ru-RU" sz="2400" dirty="0" err="1"/>
              <a:t>героїв</a:t>
            </a:r>
            <a:r>
              <a:rPr lang="ru-RU" sz="2400" dirty="0"/>
              <a:t> </a:t>
            </a:r>
            <a:r>
              <a:rPr lang="ru-RU" sz="2400" dirty="0" err="1"/>
              <a:t>Лісіппа</a:t>
            </a:r>
            <a:r>
              <a:rPr lang="ru-RU" sz="2400" dirty="0"/>
              <a:t> характерна </a:t>
            </a:r>
            <a:r>
              <a:rPr lang="ru-RU" sz="2400" dirty="0" err="1"/>
              <a:t>незвичайна</a:t>
            </a:r>
            <a:r>
              <a:rPr lang="ru-RU" sz="2400" dirty="0"/>
              <a:t> для </a:t>
            </a:r>
            <a:r>
              <a:rPr lang="ru-RU" sz="2400" dirty="0" err="1"/>
              <a:t>мистецтва</a:t>
            </a:r>
            <a:r>
              <a:rPr lang="ru-RU" sz="2400" dirty="0"/>
              <a:t> </a:t>
            </a:r>
            <a:r>
              <a:rPr lang="ru-RU" sz="2400" dirty="0" err="1"/>
              <a:t>класики</a:t>
            </a:r>
            <a:r>
              <a:rPr lang="ru-RU" sz="2400" dirty="0"/>
              <a:t> </a:t>
            </a:r>
            <a:r>
              <a:rPr lang="ru-RU" sz="2400" dirty="0" err="1"/>
              <a:t>емоційна</a:t>
            </a:r>
            <a:r>
              <a:rPr lang="ru-RU" sz="2400" dirty="0"/>
              <a:t> </a:t>
            </a:r>
            <a:r>
              <a:rPr lang="ru-RU" sz="2400" dirty="0" err="1"/>
              <a:t>насиченість</a:t>
            </a:r>
            <a:r>
              <a:rPr lang="ru-RU" sz="2400" dirty="0"/>
              <a:t>.</a:t>
            </a:r>
          </a:p>
        </p:txBody>
      </p:sp>
    </p:spTree>
    <p:extLst>
      <p:ext uri="{BB962C8B-B14F-4D97-AF65-F5344CB8AC3E}">
        <p14:creationId xmlns:p14="http://schemas.microsoft.com/office/powerpoint/2010/main" val="405744216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932363" y="244475"/>
            <a:ext cx="4032125" cy="880269"/>
          </a:xfrm>
        </p:spPr>
        <p:style>
          <a:lnRef idx="2">
            <a:schemeClr val="dk1"/>
          </a:lnRef>
          <a:fillRef idx="1">
            <a:schemeClr val="lt1"/>
          </a:fillRef>
          <a:effectRef idx="0">
            <a:schemeClr val="dk1"/>
          </a:effectRef>
          <a:fontRef idx="minor">
            <a:schemeClr val="dk1"/>
          </a:fontRef>
        </p:style>
        <p:txBody>
          <a:bodyPr/>
          <a:lstStyle/>
          <a:p>
            <a:pPr algn="ctr"/>
            <a:r>
              <a:rPr lang="ru-RU" sz="2000" dirty="0" err="1" smtClean="0">
                <a:solidFill>
                  <a:schemeClr val="tx1"/>
                </a:solidFill>
                <a:hlinkClick r:id="rId2"/>
              </a:rPr>
              <a:t>Лисіпп</a:t>
            </a:r>
            <a:r>
              <a:rPr lang="ru-RU" sz="2000" dirty="0">
                <a:solidFill>
                  <a:schemeClr val="tx1"/>
                </a:solidFill>
                <a:hlinkClick r:id="rId2"/>
              </a:rPr>
              <a:t>. Геркулес </a:t>
            </a:r>
            <a:r>
              <a:rPr lang="ru-RU" sz="2000" dirty="0" err="1" smtClean="0">
                <a:solidFill>
                  <a:schemeClr val="tx1"/>
                </a:solidFill>
                <a:hlinkClick r:id="rId2"/>
              </a:rPr>
              <a:t>Фарнезький</a:t>
            </a:r>
            <a:r>
              <a:rPr lang="ru-RU" sz="2000" dirty="0" smtClean="0">
                <a:solidFill>
                  <a:schemeClr val="tx1"/>
                </a:solidFill>
                <a:hlinkClick r:id="rId2"/>
              </a:rPr>
              <a:t>. </a:t>
            </a:r>
            <a:r>
              <a:rPr lang="ru-RU" sz="2000" dirty="0">
                <a:solidFill>
                  <a:schemeClr val="tx1"/>
                </a:solidFill>
                <a:hlinkClick r:id="rId2"/>
              </a:rPr>
              <a:t>IV </a:t>
            </a:r>
            <a:r>
              <a:rPr lang="ru-RU" sz="2000" dirty="0" smtClean="0">
                <a:solidFill>
                  <a:schemeClr val="tx1"/>
                </a:solidFill>
                <a:hlinkClick r:id="rId2"/>
              </a:rPr>
              <a:t>ст. </a:t>
            </a:r>
            <a:r>
              <a:rPr lang="ru-RU" sz="2000" dirty="0">
                <a:solidFill>
                  <a:schemeClr val="tx1"/>
                </a:solidFill>
                <a:hlinkClick r:id="rId2"/>
              </a:rPr>
              <a:t>до н. </a:t>
            </a:r>
            <a:r>
              <a:rPr lang="ru-RU" sz="2000" dirty="0" smtClean="0">
                <a:solidFill>
                  <a:schemeClr val="tx1"/>
                </a:solidFill>
                <a:hlinkClick r:id="rId2"/>
              </a:rPr>
              <a:t>е.</a:t>
            </a:r>
            <a:r>
              <a:rPr lang="ru-RU" sz="2000" dirty="0" smtClean="0">
                <a:solidFill>
                  <a:schemeClr val="tx1"/>
                </a:solidFill>
              </a:rPr>
              <a:t> </a:t>
            </a:r>
            <a:endParaRPr lang="ru-RU" sz="2000" dirty="0">
              <a:solidFill>
                <a:schemeClr val="tx1"/>
              </a:solidFill>
            </a:endParaRPr>
          </a:p>
        </p:txBody>
      </p:sp>
      <p:pic>
        <p:nvPicPr>
          <p:cNvPr id="2253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260350"/>
            <a:ext cx="4392613" cy="6408738"/>
          </a:xfrm>
        </p:spPr>
      </p:pic>
    </p:spTree>
    <p:extLst>
      <p:ext uri="{BB962C8B-B14F-4D97-AF65-F5344CB8AC3E}">
        <p14:creationId xmlns:p14="http://schemas.microsoft.com/office/powerpoint/2010/main" val="128444711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uk-UA" sz="2000" dirty="0"/>
              <a:t>Архаїчна Греція залишила чимало зразків скульптурного мистецтва. Рання грецька скульптура, що виникла близько середини VII століття до нашої ери, має виразні риси східного скульптурного канону. Її типові зразки — скульптурні зображення юнацької (</a:t>
            </a:r>
            <a:r>
              <a:rPr lang="uk-UA" sz="2000" dirty="0" err="1"/>
              <a:t>курос</a:t>
            </a:r>
            <a:r>
              <a:rPr lang="uk-UA" sz="2000" dirty="0"/>
              <a:t>) і дівочої (кора) фігур досить недосконалі пропорційно, статично одноманітні, фізіономічне типізовані зображення з явними східними перебільшеннями деяких деталей. Але це вже захоплений гімн людській тілесній довершеності, вогнистій молодості та життєвій сназі. Зображення людською тіла поступово вдосконалюється. Вже наприкінці VI століття до нашої ери, зробивши грецьку скульптуру неперевершеною цінністю не лише грецької античної, а й світової культури, її розквіт припадає на наступний, класичний період.</a:t>
            </a:r>
            <a:endParaRPr lang="ru-RU" sz="2000" dirty="0"/>
          </a:p>
          <a:p>
            <a:endParaRPr lang="ru-RU" dirty="0"/>
          </a:p>
        </p:txBody>
      </p:sp>
    </p:spTree>
    <p:extLst>
      <p:ext uri="{BB962C8B-B14F-4D97-AF65-F5344CB8AC3E}">
        <p14:creationId xmlns:p14="http://schemas.microsoft.com/office/powerpoint/2010/main" val="32665073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511" y="332656"/>
            <a:ext cx="4868723" cy="6048672"/>
          </a:xfrm>
        </p:spPr>
      </p:pic>
      <p:sp>
        <p:nvSpPr>
          <p:cNvPr id="23554" name="Rectangle 2"/>
          <p:cNvSpPr>
            <a:spLocks noGrp="1" noRot="1" noChangeArrowheads="1"/>
          </p:cNvSpPr>
          <p:nvPr>
            <p:ph type="title"/>
          </p:nvPr>
        </p:nvSpPr>
        <p:spPr>
          <a:xfrm>
            <a:off x="4067944" y="5301208"/>
            <a:ext cx="4920208" cy="1036638"/>
          </a:xfrm>
        </p:spPr>
        <p:style>
          <a:lnRef idx="2">
            <a:schemeClr val="dk1"/>
          </a:lnRef>
          <a:fillRef idx="1">
            <a:schemeClr val="lt1"/>
          </a:fillRef>
          <a:effectRef idx="0">
            <a:schemeClr val="dk1"/>
          </a:effectRef>
          <a:fontRef idx="minor">
            <a:schemeClr val="dk1"/>
          </a:fontRef>
        </p:style>
        <p:txBody>
          <a:bodyPr/>
          <a:lstStyle/>
          <a:p>
            <a:r>
              <a:rPr lang="ru-RU" sz="2400" dirty="0"/>
              <a:t> </a:t>
            </a:r>
            <a:r>
              <a:rPr lang="ru-RU" sz="2400" dirty="0" err="1" smtClean="0">
                <a:hlinkClick r:id="rId3"/>
              </a:rPr>
              <a:t>Лисіпп</a:t>
            </a:r>
            <a:r>
              <a:rPr lang="ru-RU" sz="2400" dirty="0">
                <a:hlinkClick r:id="rId3"/>
              </a:rPr>
              <a:t>. Гермес, </a:t>
            </a:r>
            <a:r>
              <a:rPr lang="ru-RU" sz="2400" dirty="0" err="1" smtClean="0">
                <a:hlinkClick r:id="rId3"/>
              </a:rPr>
              <a:t>який</a:t>
            </a:r>
            <a:r>
              <a:rPr lang="ru-RU" sz="2400" dirty="0" smtClean="0">
                <a:hlinkClick r:id="rId3"/>
              </a:rPr>
              <a:t> </a:t>
            </a:r>
            <a:r>
              <a:rPr lang="ru-RU" sz="2400" dirty="0" err="1" smtClean="0">
                <a:hlinkClick r:id="rId3"/>
              </a:rPr>
              <a:t>завязує</a:t>
            </a:r>
            <a:r>
              <a:rPr lang="ru-RU" sz="2400" dirty="0" smtClean="0">
                <a:hlinkClick r:id="rId3"/>
              </a:rPr>
              <a:t> </a:t>
            </a:r>
            <a:br>
              <a:rPr lang="ru-RU" sz="2400" dirty="0" smtClean="0">
                <a:hlinkClick r:id="rId3"/>
              </a:rPr>
            </a:br>
            <a:r>
              <a:rPr lang="ru-RU" sz="2400" dirty="0" smtClean="0">
                <a:hlinkClick r:id="rId3"/>
              </a:rPr>
              <a:t>сандалю. </a:t>
            </a:r>
            <a:r>
              <a:rPr lang="ru-RU" sz="2400" dirty="0">
                <a:hlinkClick r:id="rId3"/>
              </a:rPr>
              <a:t>IV </a:t>
            </a:r>
            <a:r>
              <a:rPr lang="ru-RU" sz="2400" dirty="0" smtClean="0">
                <a:hlinkClick r:id="rId3"/>
              </a:rPr>
              <a:t>ст. </a:t>
            </a:r>
            <a:r>
              <a:rPr lang="ru-RU" sz="2400" dirty="0">
                <a:hlinkClick r:id="rId3"/>
              </a:rPr>
              <a:t>до н. </a:t>
            </a:r>
            <a:r>
              <a:rPr lang="ru-RU" sz="2400" dirty="0" smtClean="0">
                <a:hlinkClick r:id="rId3"/>
              </a:rPr>
              <a:t>е.</a:t>
            </a:r>
            <a:endParaRPr lang="ru-RU" sz="2400" dirty="0"/>
          </a:p>
        </p:txBody>
      </p:sp>
    </p:spTree>
    <p:extLst>
      <p:ext uri="{BB962C8B-B14F-4D97-AF65-F5344CB8AC3E}">
        <p14:creationId xmlns:p14="http://schemas.microsoft.com/office/powerpoint/2010/main" val="72209994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000" dirty="0" err="1"/>
              <a:t>Леохар</a:t>
            </a:r>
            <a:r>
              <a:rPr lang="ru-RU" sz="2000" dirty="0"/>
              <a:t> — </a:t>
            </a:r>
            <a:r>
              <a:rPr lang="ru-RU" sz="2000" dirty="0" err="1"/>
              <a:t>давньогрецький</a:t>
            </a:r>
            <a:r>
              <a:rPr lang="ru-RU" sz="2000" dirty="0"/>
              <a:t> скульптор, </a:t>
            </a:r>
            <a:r>
              <a:rPr lang="ru-RU" sz="2000" dirty="0" err="1"/>
              <a:t>що</a:t>
            </a:r>
            <a:r>
              <a:rPr lang="ru-RU" sz="2000" dirty="0"/>
              <a:t> </a:t>
            </a:r>
            <a:r>
              <a:rPr lang="ru-RU" sz="2000" dirty="0" err="1"/>
              <a:t>працював</a:t>
            </a:r>
            <a:r>
              <a:rPr lang="ru-RU" sz="2000" dirty="0"/>
              <a:t> </a:t>
            </a:r>
            <a:r>
              <a:rPr lang="ru-RU" sz="2000" dirty="0" err="1"/>
              <a:t>зі</a:t>
            </a:r>
            <a:r>
              <a:rPr lang="ru-RU" sz="2000" dirty="0"/>
              <a:t> </a:t>
            </a:r>
            <a:r>
              <a:rPr lang="ru-RU" sz="2000" dirty="0" err="1"/>
              <a:t>Скопасом</a:t>
            </a:r>
            <a:r>
              <a:rPr lang="ru-RU" sz="2000" dirty="0"/>
              <a:t> над </a:t>
            </a:r>
            <a:r>
              <a:rPr lang="ru-RU" sz="2000" dirty="0" err="1"/>
              <a:t>скульптурним</a:t>
            </a:r>
            <a:r>
              <a:rPr lang="ru-RU" sz="2000" dirty="0"/>
              <a:t> </a:t>
            </a:r>
            <a:r>
              <a:rPr lang="ru-RU" sz="2000" dirty="0" err="1"/>
              <a:t>оздобленням</a:t>
            </a:r>
            <a:r>
              <a:rPr lang="ru-RU" sz="2000" dirty="0"/>
              <a:t> Мавзолею в </a:t>
            </a:r>
            <a:r>
              <a:rPr lang="ru-RU" sz="2000" dirty="0" err="1"/>
              <a:t>Галікарнасі</a:t>
            </a:r>
            <a:r>
              <a:rPr lang="ru-RU" sz="2000" dirty="0"/>
              <a:t>. </a:t>
            </a:r>
            <a:r>
              <a:rPr lang="ru-RU" sz="2000" dirty="0" err="1"/>
              <a:t>Леохару</a:t>
            </a:r>
            <a:r>
              <a:rPr lang="ru-RU" sz="2000" dirty="0"/>
              <a:t> </a:t>
            </a:r>
            <a:r>
              <a:rPr lang="ru-RU" sz="2000" dirty="0" err="1"/>
              <a:t>приписують</a:t>
            </a:r>
            <a:r>
              <a:rPr lang="ru-RU" sz="2000" dirty="0"/>
              <a:t> </a:t>
            </a:r>
            <a:r>
              <a:rPr lang="ru-RU" sz="2000" dirty="0" err="1"/>
              <a:t>такі</a:t>
            </a:r>
            <a:r>
              <a:rPr lang="ru-RU" sz="2000" dirty="0"/>
              <a:t> </a:t>
            </a:r>
            <a:r>
              <a:rPr lang="ru-RU" sz="2000" dirty="0" err="1"/>
              <a:t>статуї</a:t>
            </a:r>
            <a:r>
              <a:rPr lang="ru-RU" sz="2000" dirty="0"/>
              <a:t>, як «Аполлон </a:t>
            </a:r>
            <a:r>
              <a:rPr lang="ru-RU" sz="2000" dirty="0" err="1"/>
              <a:t>Бельведерський</a:t>
            </a:r>
            <a:r>
              <a:rPr lang="ru-RU" sz="2000" dirty="0"/>
              <a:t>», «</a:t>
            </a:r>
            <a:r>
              <a:rPr lang="ru-RU" sz="2000" dirty="0" err="1"/>
              <a:t>Діана</a:t>
            </a:r>
            <a:r>
              <a:rPr lang="ru-RU" sz="2000" dirty="0"/>
              <a:t> </a:t>
            </a:r>
            <a:r>
              <a:rPr lang="ru-RU" sz="2000" dirty="0" err="1"/>
              <a:t>Версальська</a:t>
            </a:r>
            <a:r>
              <a:rPr lang="ru-RU" sz="2000" dirty="0"/>
              <a:t>» та «</a:t>
            </a:r>
            <a:r>
              <a:rPr lang="ru-RU" sz="2000" dirty="0" err="1"/>
              <a:t>Ганімед</a:t>
            </a:r>
            <a:r>
              <a:rPr lang="ru-RU" sz="2000" dirty="0"/>
              <a:t> </a:t>
            </a:r>
            <a:r>
              <a:rPr lang="ru-RU" sz="2000" dirty="0" err="1"/>
              <a:t>Ватиканський</a:t>
            </a:r>
            <a:r>
              <a:rPr lang="ru-RU" sz="2000" dirty="0"/>
              <a:t>» (</a:t>
            </a:r>
            <a:r>
              <a:rPr lang="ru-RU" sz="2000" dirty="0" err="1"/>
              <a:t>відомі</a:t>
            </a:r>
            <a:r>
              <a:rPr lang="ru-RU" sz="2000" dirty="0"/>
              <a:t> за </a:t>
            </a:r>
            <a:r>
              <a:rPr lang="ru-RU" sz="2000" dirty="0" err="1"/>
              <a:t>римськими</a:t>
            </a:r>
            <a:r>
              <a:rPr lang="ru-RU" sz="2000" dirty="0"/>
              <a:t> </a:t>
            </a:r>
            <a:r>
              <a:rPr lang="ru-RU" sz="2000" dirty="0" err="1"/>
              <a:t>копіями</a:t>
            </a:r>
            <a:r>
              <a:rPr lang="ru-RU" sz="2000" dirty="0"/>
              <a:t>). </a:t>
            </a:r>
            <a:r>
              <a:rPr lang="ru-RU" sz="2000" dirty="0" err="1"/>
              <a:t>Леохар</a:t>
            </a:r>
            <a:r>
              <a:rPr lang="ru-RU" sz="2000" dirty="0"/>
              <a:t> </a:t>
            </a:r>
            <a:r>
              <a:rPr lang="ru-RU" sz="2000" dirty="0" err="1"/>
              <a:t>намагався</a:t>
            </a:r>
            <a:r>
              <a:rPr lang="ru-RU" sz="2000" dirty="0"/>
              <a:t> </a:t>
            </a:r>
            <a:r>
              <a:rPr lang="ru-RU" sz="2000" dirty="0" err="1"/>
              <a:t>культивувати</a:t>
            </a:r>
            <a:r>
              <a:rPr lang="ru-RU" sz="2000" dirty="0"/>
              <a:t> та </a:t>
            </a:r>
            <a:r>
              <a:rPr lang="ru-RU" sz="2000" dirty="0" err="1"/>
              <a:t>продовжити</a:t>
            </a:r>
            <a:r>
              <a:rPr lang="ru-RU" sz="2000" dirty="0"/>
              <a:t> </a:t>
            </a:r>
            <a:r>
              <a:rPr lang="ru-RU" sz="2000" dirty="0" err="1"/>
              <a:t>традиції</a:t>
            </a:r>
            <a:r>
              <a:rPr lang="ru-RU" sz="2000" dirty="0"/>
              <a:t> </a:t>
            </a:r>
            <a:r>
              <a:rPr lang="ru-RU" sz="2000" dirty="0" err="1"/>
              <a:t>зрілої</a:t>
            </a:r>
            <a:r>
              <a:rPr lang="ru-RU" sz="2000" dirty="0"/>
              <a:t> </a:t>
            </a:r>
            <a:r>
              <a:rPr lang="ru-RU" sz="2000" dirty="0" err="1"/>
              <a:t>класики</a:t>
            </a:r>
            <a:r>
              <a:rPr lang="ru-RU" sz="2000" dirty="0"/>
              <a:t>, </a:t>
            </a:r>
            <a:r>
              <a:rPr lang="ru-RU" sz="2000" dirty="0" err="1"/>
              <a:t>збагативши</a:t>
            </a:r>
            <a:r>
              <a:rPr lang="ru-RU" sz="2000" dirty="0"/>
              <a:t> </a:t>
            </a:r>
            <a:r>
              <a:rPr lang="ru-RU" sz="2000" dirty="0" err="1"/>
              <a:t>їх</a:t>
            </a:r>
            <a:r>
              <a:rPr lang="ru-RU" sz="2000" dirty="0"/>
              <a:t> </a:t>
            </a:r>
            <a:r>
              <a:rPr lang="ru-RU" sz="2000" dirty="0" err="1"/>
              <a:t>більшою</a:t>
            </a:r>
            <a:r>
              <a:rPr lang="ru-RU" sz="2000" dirty="0"/>
              <a:t> </a:t>
            </a:r>
            <a:r>
              <a:rPr lang="ru-RU" sz="2000" dirty="0" err="1"/>
              <a:t>витонченістю</a:t>
            </a:r>
            <a:r>
              <a:rPr lang="ru-RU" sz="2000" dirty="0"/>
              <a:t> та </a:t>
            </a:r>
            <a:r>
              <a:rPr lang="ru-RU" sz="2000" dirty="0" err="1"/>
              <a:t>складністю</a:t>
            </a:r>
            <a:r>
              <a:rPr lang="ru-RU" sz="2000" dirty="0"/>
              <a:t> </a:t>
            </a:r>
            <a:r>
              <a:rPr lang="ru-RU" sz="2000" dirty="0" err="1"/>
              <a:t>пластичних</a:t>
            </a:r>
            <a:r>
              <a:rPr lang="ru-RU" sz="2000" dirty="0"/>
              <a:t> </a:t>
            </a:r>
            <a:r>
              <a:rPr lang="ru-RU" sz="2000" dirty="0" err="1"/>
              <a:t>мотивів</a:t>
            </a:r>
            <a:r>
              <a:rPr lang="ru-RU" sz="2000" dirty="0"/>
              <a:t>. </a:t>
            </a:r>
            <a:r>
              <a:rPr lang="ru-RU" sz="2000" dirty="0" err="1"/>
              <a:t>Він</a:t>
            </a:r>
            <a:r>
              <a:rPr lang="ru-RU" sz="2000" dirty="0"/>
              <a:t> </a:t>
            </a:r>
            <a:r>
              <a:rPr lang="ru-RU" sz="2000" dirty="0" err="1"/>
              <a:t>шукав</a:t>
            </a:r>
            <a:r>
              <a:rPr lang="ru-RU" sz="2000" dirty="0"/>
              <a:t> красу у формах </a:t>
            </a:r>
            <a:r>
              <a:rPr lang="ru-RU" sz="2000" dirty="0" err="1"/>
              <a:t>минулого</a:t>
            </a:r>
            <a:r>
              <a:rPr lang="ru-RU" sz="2000" dirty="0"/>
              <a:t>.</a:t>
            </a:r>
          </a:p>
          <a:p>
            <a:pPr algn="ctr"/>
            <a:r>
              <a:rPr lang="ru-RU" sz="2000" dirty="0"/>
              <a:t>Статуя Аполлона </a:t>
            </a:r>
            <a:r>
              <a:rPr lang="ru-RU" sz="2000" dirty="0" err="1"/>
              <a:t>Бельведерського</a:t>
            </a:r>
            <a:r>
              <a:rPr lang="ru-RU" sz="2000" dirty="0"/>
              <a:t> — </a:t>
            </a:r>
            <a:r>
              <a:rPr lang="ru-RU" sz="2000" dirty="0" err="1"/>
              <a:t>еталон</a:t>
            </a:r>
            <a:r>
              <a:rPr lang="ru-RU" sz="2000" dirty="0"/>
              <a:t> </a:t>
            </a:r>
            <a:r>
              <a:rPr lang="ru-RU" sz="2000" dirty="0" err="1"/>
              <a:t>краси</a:t>
            </a:r>
            <a:r>
              <a:rPr lang="ru-RU" sz="2000" dirty="0"/>
              <a:t> для </a:t>
            </a:r>
            <a:r>
              <a:rPr lang="ru-RU" sz="2000" dirty="0" err="1"/>
              <a:t>багатьох</a:t>
            </a:r>
            <a:r>
              <a:rPr lang="ru-RU" sz="2000" dirty="0"/>
              <a:t> </a:t>
            </a:r>
            <a:r>
              <a:rPr lang="ru-RU" sz="2000" dirty="0" err="1"/>
              <a:t>наступних</a:t>
            </a:r>
            <a:r>
              <a:rPr lang="ru-RU" sz="2000" dirty="0"/>
              <a:t> </a:t>
            </a:r>
            <a:r>
              <a:rPr lang="ru-RU" sz="2000" dirty="0" err="1"/>
              <a:t>поколінь</a:t>
            </a:r>
            <a:r>
              <a:rPr lang="ru-RU" sz="2000" dirty="0"/>
              <a:t>. </a:t>
            </a:r>
            <a:r>
              <a:rPr lang="ru-RU" sz="2000" dirty="0" err="1"/>
              <a:t>Довгий</a:t>
            </a:r>
            <a:r>
              <a:rPr lang="ru-RU" sz="2000" dirty="0"/>
              <a:t> час </a:t>
            </a:r>
            <a:r>
              <a:rPr lang="ru-RU" sz="2000" dirty="0" err="1"/>
              <a:t>ця</a:t>
            </a:r>
            <a:r>
              <a:rPr lang="ru-RU" sz="2000" dirty="0"/>
              <a:t> статуя </a:t>
            </a:r>
            <a:r>
              <a:rPr lang="ru-RU" sz="2000" dirty="0" err="1"/>
              <a:t>вважалася</a:t>
            </a:r>
            <a:r>
              <a:rPr lang="ru-RU" sz="2000" dirty="0"/>
              <a:t> вершиною античного </a:t>
            </a:r>
            <a:r>
              <a:rPr lang="ru-RU" sz="2000" dirty="0" err="1"/>
              <a:t>мистецтва</a:t>
            </a:r>
            <a:r>
              <a:rPr lang="ru-RU" sz="2000" dirty="0"/>
              <a:t> та </a:t>
            </a:r>
            <a:r>
              <a:rPr lang="ru-RU" sz="2000" dirty="0" err="1"/>
              <a:t>була</a:t>
            </a:r>
            <a:r>
              <a:rPr lang="ru-RU" sz="2000" dirty="0"/>
              <a:t> </a:t>
            </a:r>
            <a:r>
              <a:rPr lang="ru-RU" sz="2000" dirty="0" err="1"/>
              <a:t>синонімом</a:t>
            </a:r>
            <a:r>
              <a:rPr lang="ru-RU" sz="2000" dirty="0"/>
              <a:t> </a:t>
            </a:r>
            <a:r>
              <a:rPr lang="ru-RU" sz="2000" dirty="0" err="1"/>
              <a:t>естетичної</a:t>
            </a:r>
            <a:r>
              <a:rPr lang="ru-RU" sz="2000" dirty="0"/>
              <a:t> </a:t>
            </a:r>
            <a:r>
              <a:rPr lang="ru-RU" sz="2000" dirty="0" err="1"/>
              <a:t>досконалості</a:t>
            </a:r>
            <a:r>
              <a:rPr lang="ru-RU" sz="2000" dirty="0"/>
              <a:t>. У </a:t>
            </a:r>
            <a:r>
              <a:rPr lang="ru-RU" sz="2000" dirty="0" err="1"/>
              <a:t>фігурі</a:t>
            </a:r>
            <a:r>
              <a:rPr lang="ru-RU" sz="2000" dirty="0"/>
              <a:t> та </a:t>
            </a:r>
            <a:r>
              <a:rPr lang="ru-RU" sz="2000" dirty="0" err="1"/>
              <a:t>русі</a:t>
            </a:r>
            <a:r>
              <a:rPr lang="ru-RU" sz="2000" dirty="0"/>
              <a:t> Аполлона </a:t>
            </a:r>
            <a:r>
              <a:rPr lang="ru-RU" sz="2000" dirty="0" err="1"/>
              <a:t>поєднані</a:t>
            </a:r>
            <a:r>
              <a:rPr lang="ru-RU" sz="2000" dirty="0"/>
              <a:t> сила та </a:t>
            </a:r>
            <a:r>
              <a:rPr lang="ru-RU" sz="2000" dirty="0" err="1"/>
              <a:t>грація</a:t>
            </a:r>
            <a:r>
              <a:rPr lang="ru-RU" sz="2000" dirty="0"/>
              <a:t>, </a:t>
            </a:r>
            <a:r>
              <a:rPr lang="ru-RU" sz="2000" dirty="0" err="1"/>
              <a:t>енергія</a:t>
            </a:r>
            <a:r>
              <a:rPr lang="ru-RU" sz="2000" dirty="0"/>
              <a:t> та </a:t>
            </a:r>
            <a:r>
              <a:rPr lang="ru-RU" sz="2000" dirty="0" err="1"/>
              <a:t>легкість</a:t>
            </a:r>
            <a:r>
              <a:rPr lang="ru-RU" sz="2000" dirty="0"/>
              <a:t>. </a:t>
            </a:r>
            <a:r>
              <a:rPr lang="ru-RU" sz="2000" dirty="0" err="1"/>
              <a:t>Крокуючи</a:t>
            </a:r>
            <a:r>
              <a:rPr lang="ru-RU" sz="2000" dirty="0"/>
              <a:t> по </a:t>
            </a:r>
            <a:r>
              <a:rPr lang="ru-RU" sz="2000" dirty="0" err="1"/>
              <a:t>землі</a:t>
            </a:r>
            <a:r>
              <a:rPr lang="ru-RU" sz="2000" dirty="0"/>
              <a:t>, </a:t>
            </a:r>
            <a:r>
              <a:rPr lang="ru-RU" sz="2000" dirty="0" err="1"/>
              <a:t>він</a:t>
            </a:r>
            <a:r>
              <a:rPr lang="ru-RU" sz="2000" dirty="0"/>
              <a:t> </a:t>
            </a:r>
            <a:r>
              <a:rPr lang="ru-RU" sz="2000" dirty="0" err="1"/>
              <a:t>ніби</a:t>
            </a:r>
            <a:r>
              <a:rPr lang="ru-RU" sz="2000" dirty="0"/>
              <a:t> </a:t>
            </a:r>
            <a:r>
              <a:rPr lang="ru-RU" sz="2000" dirty="0" err="1"/>
              <a:t>парує</a:t>
            </a:r>
            <a:r>
              <a:rPr lang="ru-RU" sz="2000" dirty="0"/>
              <a:t> над нею</a:t>
            </a:r>
          </a:p>
          <a:p>
            <a:endParaRPr lang="ru-RU" dirty="0"/>
          </a:p>
        </p:txBody>
      </p:sp>
    </p:spTree>
    <p:extLst>
      <p:ext uri="{BB962C8B-B14F-4D97-AF65-F5344CB8AC3E}">
        <p14:creationId xmlns:p14="http://schemas.microsoft.com/office/powerpoint/2010/main" val="109256228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5220072" y="244475"/>
            <a:ext cx="3622303" cy="1431925"/>
          </a:xfrm>
        </p:spPr>
        <p:style>
          <a:lnRef idx="2">
            <a:schemeClr val="dk1"/>
          </a:lnRef>
          <a:fillRef idx="1">
            <a:schemeClr val="lt1"/>
          </a:fillRef>
          <a:effectRef idx="0">
            <a:schemeClr val="dk1"/>
          </a:effectRef>
          <a:fontRef idx="minor">
            <a:schemeClr val="dk1"/>
          </a:fontRef>
        </p:style>
        <p:txBody>
          <a:bodyPr/>
          <a:lstStyle/>
          <a:p>
            <a:pPr algn="ctr"/>
            <a:r>
              <a:rPr lang="ru-RU" sz="2000" dirty="0"/>
              <a:t> </a:t>
            </a:r>
            <a:r>
              <a:rPr lang="ru-RU" sz="2000" dirty="0" err="1">
                <a:hlinkClick r:id="rId2"/>
              </a:rPr>
              <a:t>Леохар</a:t>
            </a:r>
            <a:r>
              <a:rPr lang="ru-RU" sz="2000" dirty="0">
                <a:hlinkClick r:id="rId2"/>
              </a:rPr>
              <a:t>. Аполлон </a:t>
            </a:r>
            <a:r>
              <a:rPr lang="ru-RU" sz="2000" dirty="0" err="1" smtClean="0">
                <a:hlinkClick r:id="rId2"/>
              </a:rPr>
              <a:t>Бельведерський</a:t>
            </a:r>
            <a:r>
              <a:rPr lang="ru-RU" sz="2000" dirty="0" smtClean="0">
                <a:hlinkClick r:id="rId2"/>
              </a:rPr>
              <a:t>. </a:t>
            </a:r>
            <a:r>
              <a:rPr lang="ru-RU" sz="2000" dirty="0" err="1" smtClean="0">
                <a:hlinkClick r:id="rId2"/>
              </a:rPr>
              <a:t>Римська</a:t>
            </a:r>
            <a:r>
              <a:rPr lang="ru-RU" sz="2000" dirty="0" smtClean="0">
                <a:hlinkClick r:id="rId2"/>
              </a:rPr>
              <a:t> </a:t>
            </a:r>
            <a:r>
              <a:rPr lang="ru-RU" sz="2000" dirty="0" err="1" smtClean="0">
                <a:hlinkClick r:id="rId2"/>
              </a:rPr>
              <a:t>копія</a:t>
            </a:r>
            <a:r>
              <a:rPr lang="ru-RU" sz="2000" dirty="0">
                <a:hlinkClick r:id="rId2"/>
              </a:rPr>
              <a:t>. IV </a:t>
            </a:r>
            <a:r>
              <a:rPr lang="ru-RU" sz="2000" dirty="0" smtClean="0">
                <a:hlinkClick r:id="rId2"/>
              </a:rPr>
              <a:t>ст. </a:t>
            </a:r>
            <a:r>
              <a:rPr lang="ru-RU" sz="2000" dirty="0">
                <a:hlinkClick r:id="rId2"/>
              </a:rPr>
              <a:t>до н. </a:t>
            </a:r>
            <a:r>
              <a:rPr lang="ru-RU" sz="2000" dirty="0" smtClean="0">
                <a:hlinkClick r:id="rId2"/>
              </a:rPr>
              <a:t>е.</a:t>
            </a:r>
            <a:endParaRPr lang="ru-RU" sz="2000" dirty="0"/>
          </a:p>
        </p:txBody>
      </p:sp>
      <p:pic>
        <p:nvPicPr>
          <p:cNvPr id="2150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88913"/>
            <a:ext cx="4681538" cy="6480175"/>
          </a:xfrm>
        </p:spPr>
      </p:pic>
    </p:spTree>
    <p:extLst>
      <p:ext uri="{BB962C8B-B14F-4D97-AF65-F5344CB8AC3E}">
        <p14:creationId xmlns:p14="http://schemas.microsoft.com/office/powerpoint/2010/main" val="381215103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sz="2400" dirty="0" err="1"/>
              <a:t>Еллінізм</a:t>
            </a:r>
            <a:r>
              <a:rPr lang="ru-RU" sz="2400" dirty="0"/>
              <a:t> </a:t>
            </a:r>
            <a:r>
              <a:rPr lang="ru-RU" sz="2400" dirty="0" err="1"/>
              <a:t>мав</a:t>
            </a:r>
            <a:r>
              <a:rPr lang="ru-RU" sz="2400" dirty="0"/>
              <a:t> </a:t>
            </a:r>
            <a:r>
              <a:rPr lang="ru-RU" sz="2400" dirty="0" err="1"/>
              <a:t>важливе</a:t>
            </a:r>
            <a:r>
              <a:rPr lang="ru-RU" sz="2400" dirty="0"/>
              <a:t> </a:t>
            </a:r>
            <a:r>
              <a:rPr lang="ru-RU" sz="2400" dirty="0" err="1"/>
              <a:t>значення</a:t>
            </a:r>
            <a:r>
              <a:rPr lang="ru-RU" sz="2400" dirty="0"/>
              <a:t> в культурному </a:t>
            </a:r>
            <a:r>
              <a:rPr lang="ru-RU" sz="2400" dirty="0" err="1"/>
              <a:t>розвитку</a:t>
            </a:r>
            <a:r>
              <a:rPr lang="ru-RU" sz="2400" dirty="0"/>
              <a:t> </a:t>
            </a:r>
            <a:r>
              <a:rPr lang="ru-RU" sz="2400" dirty="0" err="1"/>
              <a:t>людства</a:t>
            </a:r>
            <a:r>
              <a:rPr lang="ru-RU" sz="2400" dirty="0"/>
              <a:t>, </a:t>
            </a:r>
            <a:r>
              <a:rPr lang="ru-RU" sz="2400" dirty="0" err="1"/>
              <a:t>збагативши</a:t>
            </a:r>
            <a:r>
              <a:rPr lang="ru-RU" sz="2400" dirty="0"/>
              <a:t> </a:t>
            </a:r>
            <a:r>
              <a:rPr lang="ru-RU" sz="2400" dirty="0" err="1"/>
              <a:t>його</a:t>
            </a:r>
            <a:r>
              <a:rPr lang="ru-RU" sz="2400" dirty="0"/>
              <a:t> </a:t>
            </a:r>
            <a:r>
              <a:rPr lang="ru-RU" sz="2400" dirty="0" err="1"/>
              <a:t>новими</a:t>
            </a:r>
            <a:r>
              <a:rPr lang="ru-RU" sz="2400" dirty="0"/>
              <a:t> </a:t>
            </a:r>
            <a:r>
              <a:rPr lang="ru-RU" sz="2400" dirty="0" err="1"/>
              <a:t>відкриттями</a:t>
            </a:r>
            <a:r>
              <a:rPr lang="ru-RU" sz="2400" dirty="0"/>
              <a:t> в </a:t>
            </a:r>
            <a:r>
              <a:rPr lang="ru-RU" sz="2400" dirty="0" err="1"/>
              <a:t>галузі</a:t>
            </a:r>
            <a:r>
              <a:rPr lang="ru-RU" sz="2400" dirty="0"/>
              <a:t> </a:t>
            </a:r>
            <a:r>
              <a:rPr lang="ru-RU" sz="2400" dirty="0" err="1"/>
              <a:t>наукових</a:t>
            </a:r>
            <a:r>
              <a:rPr lang="ru-RU" sz="2400" dirty="0"/>
              <a:t> </a:t>
            </a:r>
            <a:r>
              <a:rPr lang="ru-RU" sz="2400" dirty="0" err="1"/>
              <a:t>знань</a:t>
            </a:r>
            <a:r>
              <a:rPr lang="ru-RU" sz="2400" dirty="0"/>
              <a:t> і у </a:t>
            </a:r>
            <a:r>
              <a:rPr lang="ru-RU" sz="2400" dirty="0" err="1"/>
              <a:t>винахідництві</a:t>
            </a:r>
            <a:r>
              <a:rPr lang="ru-RU" sz="2400" dirty="0"/>
              <a:t>. </a:t>
            </a:r>
            <a:r>
              <a:rPr lang="ru-RU" sz="2400" dirty="0" err="1"/>
              <a:t>Досить</a:t>
            </a:r>
            <a:r>
              <a:rPr lang="ru-RU" sz="2400" dirty="0"/>
              <a:t> </a:t>
            </a:r>
            <a:r>
              <a:rPr lang="ru-RU" sz="2400" dirty="0" err="1"/>
              <a:t>назвати</a:t>
            </a:r>
            <a:r>
              <a:rPr lang="ru-RU" sz="2400" dirty="0"/>
              <a:t> </a:t>
            </a:r>
            <a:r>
              <a:rPr lang="ru-RU" sz="2400" dirty="0" err="1"/>
              <a:t>імена</a:t>
            </a:r>
            <a:r>
              <a:rPr lang="ru-RU" sz="2400" dirty="0"/>
              <a:t> </a:t>
            </a:r>
            <a:r>
              <a:rPr lang="ru-RU" sz="2400" dirty="0" err="1"/>
              <a:t>Евкліда</a:t>
            </a:r>
            <a:r>
              <a:rPr lang="ru-RU" sz="2400" dirty="0"/>
              <a:t> й </a:t>
            </a:r>
            <a:r>
              <a:rPr lang="ru-RU" sz="2400" dirty="0" err="1"/>
              <a:t>Архімеда</a:t>
            </a:r>
            <a:r>
              <a:rPr lang="ru-RU" sz="2400" dirty="0"/>
              <a:t>. У рамках </a:t>
            </a:r>
            <a:r>
              <a:rPr lang="ru-RU" sz="2400" dirty="0" err="1"/>
              <a:t>філософії</a:t>
            </a:r>
            <a:r>
              <a:rPr lang="ru-RU" sz="2400" dirty="0"/>
              <a:t> </a:t>
            </a:r>
            <a:r>
              <a:rPr lang="ru-RU" sz="2400" dirty="0" err="1"/>
              <a:t>зародилися</a:t>
            </a:r>
            <a:r>
              <a:rPr lang="ru-RU" sz="2400" dirty="0"/>
              <a:t> й одержали </a:t>
            </a:r>
            <a:r>
              <a:rPr lang="ru-RU" sz="2400" dirty="0" err="1"/>
              <a:t>розвиток</a:t>
            </a:r>
            <a:r>
              <a:rPr lang="ru-RU" sz="2400" dirty="0"/>
              <a:t> </a:t>
            </a:r>
            <a:r>
              <a:rPr lang="ru-RU" sz="2400" dirty="0" err="1"/>
              <a:t>соціальні</a:t>
            </a:r>
            <a:r>
              <a:rPr lang="ru-RU" sz="2400" dirty="0"/>
              <a:t> </a:t>
            </a:r>
            <a:r>
              <a:rPr lang="ru-RU" sz="2400" dirty="0" err="1"/>
              <a:t>утопії</a:t>
            </a:r>
            <a:r>
              <a:rPr lang="ru-RU" sz="2400" dirty="0"/>
              <a:t>, </a:t>
            </a:r>
            <a:r>
              <a:rPr lang="ru-RU" sz="2400" dirty="0" err="1"/>
              <a:t>що</a:t>
            </a:r>
            <a:r>
              <a:rPr lang="ru-RU" sz="2400" dirty="0"/>
              <a:t> </a:t>
            </a:r>
            <a:r>
              <a:rPr lang="ru-RU" sz="2400" dirty="0" err="1"/>
              <a:t>описують</a:t>
            </a:r>
            <a:r>
              <a:rPr lang="ru-RU" sz="2400" dirty="0"/>
              <a:t> </a:t>
            </a:r>
            <a:r>
              <a:rPr lang="ru-RU" sz="2400" dirty="0" err="1"/>
              <a:t>ідеальний</a:t>
            </a:r>
            <a:r>
              <a:rPr lang="ru-RU" sz="2400" dirty="0"/>
              <a:t> </a:t>
            </a:r>
            <a:r>
              <a:rPr lang="ru-RU" sz="2400" dirty="0" err="1"/>
              <a:t>суспільний</a:t>
            </a:r>
            <a:r>
              <a:rPr lang="ru-RU" sz="2400" dirty="0"/>
              <a:t> </a:t>
            </a:r>
            <a:r>
              <a:rPr lang="ru-RU" sz="2400" dirty="0" err="1"/>
              <a:t>устрій</a:t>
            </a:r>
            <a:r>
              <a:rPr lang="ru-RU" sz="2400" dirty="0"/>
              <a:t>, </a:t>
            </a:r>
            <a:r>
              <a:rPr lang="ru-RU" sz="2400" dirty="0" err="1"/>
              <a:t>вільний</a:t>
            </a:r>
            <a:r>
              <a:rPr lang="ru-RU" sz="2400" dirty="0"/>
              <a:t> </a:t>
            </a:r>
            <a:r>
              <a:rPr lang="ru-RU" sz="2400" dirty="0" err="1"/>
              <a:t>від</a:t>
            </a:r>
            <a:r>
              <a:rPr lang="ru-RU" sz="2400" dirty="0"/>
              <a:t> </a:t>
            </a:r>
            <a:r>
              <a:rPr lang="ru-RU" sz="2400" dirty="0" err="1"/>
              <a:t>вад</a:t>
            </a:r>
            <a:r>
              <a:rPr lang="ru-RU" sz="2400" dirty="0"/>
              <a:t> і </a:t>
            </a:r>
            <a:r>
              <a:rPr lang="ru-RU" sz="2400" dirty="0" err="1"/>
              <a:t>конфліктів</a:t>
            </a:r>
            <a:r>
              <a:rPr lang="ru-RU" sz="2400" dirty="0"/>
              <a:t>. </a:t>
            </a:r>
            <a:r>
              <a:rPr lang="ru-RU" sz="2400" dirty="0" err="1"/>
              <a:t>Скарбниця</a:t>
            </a:r>
            <a:r>
              <a:rPr lang="ru-RU" sz="2400" dirty="0"/>
              <a:t> </a:t>
            </a:r>
            <a:r>
              <a:rPr lang="ru-RU" sz="2400" dirty="0" err="1"/>
              <a:t>світового</a:t>
            </a:r>
            <a:r>
              <a:rPr lang="ru-RU" sz="2400" dirty="0"/>
              <a:t> </a:t>
            </a:r>
            <a:r>
              <a:rPr lang="ru-RU" sz="2400" dirty="0" err="1"/>
              <a:t>мистецтва</a:t>
            </a:r>
            <a:r>
              <a:rPr lang="ru-RU" sz="2400" dirty="0"/>
              <a:t> </a:t>
            </a:r>
            <a:r>
              <a:rPr lang="ru-RU" sz="2400" dirty="0" err="1"/>
              <a:t>поповнилася</a:t>
            </a:r>
            <a:r>
              <a:rPr lang="ru-RU" sz="2400" dirty="0"/>
              <a:t> такими шедеврами, як </a:t>
            </a:r>
            <a:r>
              <a:rPr lang="ru-RU" sz="2400" dirty="0" err="1"/>
              <a:t>вівтар</a:t>
            </a:r>
            <a:r>
              <a:rPr lang="ru-RU" sz="2400" dirty="0"/>
              <a:t> Зевса в </a:t>
            </a:r>
            <a:r>
              <a:rPr lang="ru-RU" sz="2400" dirty="0" err="1"/>
              <a:t>Пергамі</a:t>
            </a:r>
            <a:r>
              <a:rPr lang="ru-RU" sz="2400" dirty="0"/>
              <a:t>, </a:t>
            </a:r>
            <a:r>
              <a:rPr lang="ru-RU" sz="2400" dirty="0" err="1"/>
              <a:t>статуї</a:t>
            </a:r>
            <a:r>
              <a:rPr lang="ru-RU" sz="2400" dirty="0"/>
              <a:t> </a:t>
            </a:r>
            <a:r>
              <a:rPr lang="ru-RU" sz="2400" dirty="0" err="1"/>
              <a:t>Венери</a:t>
            </a:r>
            <a:r>
              <a:rPr lang="ru-RU" sz="2400" dirty="0"/>
              <a:t> </a:t>
            </a:r>
            <a:r>
              <a:rPr lang="ru-RU" sz="2400" dirty="0" err="1"/>
              <a:t>Мілоської</a:t>
            </a:r>
            <a:r>
              <a:rPr lang="ru-RU" sz="2400" dirty="0"/>
              <a:t> і </a:t>
            </a:r>
            <a:r>
              <a:rPr lang="ru-RU" sz="2400" dirty="0" err="1"/>
              <a:t>Ніки</a:t>
            </a:r>
            <a:r>
              <a:rPr lang="ru-RU" sz="2400" dirty="0"/>
              <a:t> </a:t>
            </a:r>
            <a:r>
              <a:rPr lang="ru-RU" sz="2400" dirty="0" err="1"/>
              <a:t>Самофракійської</a:t>
            </a:r>
            <a:r>
              <a:rPr lang="ru-RU" sz="2400" dirty="0"/>
              <a:t>, </a:t>
            </a:r>
            <a:r>
              <a:rPr lang="ru-RU" sz="2400" dirty="0" err="1"/>
              <a:t>скульптурна</a:t>
            </a:r>
            <a:r>
              <a:rPr lang="ru-RU" sz="2400" dirty="0"/>
              <a:t> </a:t>
            </a:r>
            <a:r>
              <a:rPr lang="ru-RU" sz="2400" dirty="0" err="1"/>
              <a:t>група</a:t>
            </a:r>
            <a:r>
              <a:rPr lang="ru-RU" sz="2400" dirty="0"/>
              <a:t> Лаокоон</a:t>
            </a:r>
            <a:r>
              <a:rPr lang="ru-RU" dirty="0"/>
              <a:t>.</a:t>
            </a:r>
          </a:p>
        </p:txBody>
      </p:sp>
    </p:spTree>
    <p:extLst>
      <p:ext uri="{BB962C8B-B14F-4D97-AF65-F5344CB8AC3E}">
        <p14:creationId xmlns:p14="http://schemas.microsoft.com/office/powerpoint/2010/main" val="375426966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3728" y="181149"/>
            <a:ext cx="6027142" cy="6330777"/>
          </a:xfrm>
        </p:spPr>
      </p:pic>
      <p:sp>
        <p:nvSpPr>
          <p:cNvPr id="3077" name="Rectangle 5"/>
          <p:cNvSpPr>
            <a:spLocks noChangeArrowheads="1"/>
          </p:cNvSpPr>
          <p:nvPr/>
        </p:nvSpPr>
        <p:spPr bwMode="auto">
          <a:xfrm>
            <a:off x="-1196975" y="-5792788"/>
            <a:ext cx="115395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t>  АЛФАВИТНЫЕ УКАЗАТЕЛИ:  </a:t>
            </a:r>
            <a:r>
              <a:rPr lang="ru-RU">
                <a:hlinkClick r:id="rId3"/>
              </a:rPr>
              <a:t>БИОГРАФИЯ ХУДОЖНИКА</a:t>
            </a:r>
            <a:r>
              <a:rPr lang="ru-RU"/>
              <a:t>,  </a:t>
            </a:r>
            <a:r>
              <a:rPr lang="ru-RU">
                <a:hlinkClick r:id="rId4"/>
              </a:rPr>
              <a:t>ИЗОБРАЖЕНИЯ</a:t>
            </a:r>
            <a:r>
              <a:rPr lang="ru-RU"/>
              <a:t>,  </a:t>
            </a:r>
            <a:r>
              <a:rPr lang="ru-RU">
                <a:hlinkClick r:id="rId5"/>
              </a:rPr>
              <a:t>СТАТЬИ</a:t>
            </a:r>
            <a:r>
              <a:rPr lang="ru-RU"/>
              <a:t>,  </a:t>
            </a:r>
            <a:r>
              <a:rPr lang="ru-RU">
                <a:hlinkClick r:id="rId6"/>
              </a:rPr>
              <a:t>ОБЩИЙ КАТАЛОГ</a:t>
            </a:r>
            <a:endParaRPr lang="ru-RU"/>
          </a:p>
          <a:p>
            <a:pPr eaLnBrk="0" hangingPunct="0"/>
            <a:r>
              <a:rPr lang="ru-RU"/>
              <a:t>  СТАТЬИ </a:t>
            </a:r>
          </a:p>
          <a:p>
            <a:pPr eaLnBrk="0" hangingPunct="0"/>
            <a:endParaRPr lang="ru-RU"/>
          </a:p>
        </p:txBody>
      </p:sp>
      <p:sp>
        <p:nvSpPr>
          <p:cNvPr id="3082" name="Rectangle 10"/>
          <p:cNvSpPr>
            <a:spLocks noChangeArrowheads="1"/>
          </p:cNvSpPr>
          <p:nvPr/>
        </p:nvSpPr>
        <p:spPr bwMode="auto">
          <a:xfrm>
            <a:off x="-1196975" y="-5383213"/>
            <a:ext cx="5362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a:hlinkClick r:id="rId7"/>
              </a:rPr>
              <a:t>Искусство Древней Эллады. IX—I вв. до н. э.</a:t>
            </a:r>
            <a:r>
              <a:rPr lang="ru-RU"/>
              <a:t> </a:t>
            </a:r>
            <a:br>
              <a:rPr lang="ru-RU"/>
            </a:br>
            <a:endParaRPr lang="ru-RU"/>
          </a:p>
          <a:p>
            <a:pPr eaLnBrk="0" hangingPunct="0"/>
            <a:endParaRPr lang="ru-RU"/>
          </a:p>
        </p:txBody>
      </p:sp>
      <p:sp>
        <p:nvSpPr>
          <p:cNvPr id="3085" name="Rectangle 13"/>
          <p:cNvSpPr>
            <a:spLocks noChangeArrowheads="1"/>
          </p:cNvSpPr>
          <p:nvPr/>
        </p:nvSpPr>
        <p:spPr bwMode="auto">
          <a:xfrm>
            <a:off x="-1196975" y="-5383213"/>
            <a:ext cx="5518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a:hlinkClick r:id="rId8"/>
              </a:rPr>
              <a:t>Крито-микенское искусство, III—II тыс. до н. э.</a:t>
            </a:r>
            <a:r>
              <a:rPr lang="ru-RU"/>
              <a:t> </a:t>
            </a:r>
            <a:br>
              <a:rPr lang="ru-RU"/>
            </a:br>
            <a:endParaRPr lang="ru-RU"/>
          </a:p>
          <a:p>
            <a:pPr eaLnBrk="0" hangingPunct="0"/>
            <a:r>
              <a:rPr lang="ru-RU"/>
              <a:t>  ИЗОБРАЖЕНИЯ </a:t>
            </a:r>
          </a:p>
          <a:p>
            <a:pPr eaLnBrk="0" hangingPunct="0"/>
            <a:endParaRPr lang="ru-RU"/>
          </a:p>
        </p:txBody>
      </p:sp>
      <p:graphicFrame>
        <p:nvGraphicFramePr>
          <p:cNvPr id="3109" name="Group 37"/>
          <p:cNvGraphicFramePr>
            <a:graphicFrameLocks noGrp="1"/>
          </p:cNvGraphicFramePr>
          <p:nvPr/>
        </p:nvGraphicFramePr>
        <p:xfrm>
          <a:off x="-1196975" y="-5337175"/>
          <a:ext cx="535305" cy="17941925"/>
        </p:xfrm>
        <a:graphic>
          <a:graphicData uri="http://schemas.openxmlformats.org/drawingml/2006/table">
            <a:tbl>
              <a:tblPr/>
              <a:tblGrid>
                <a:gridCol w="208280"/>
                <a:gridCol w="327025"/>
              </a:tblGrid>
              <a:tr h="179419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3078" name="Picture 6"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74675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472113"/>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337175"/>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5337175"/>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478790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838" y="-5281613"/>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3111" name="Rectangle 39"/>
          <p:cNvSpPr>
            <a:spLocks noChangeArrowheads="1"/>
          </p:cNvSpPr>
          <p:nvPr/>
        </p:nvSpPr>
        <p:spPr bwMode="auto">
          <a:xfrm>
            <a:off x="1241743" y="6374289"/>
            <a:ext cx="7732181" cy="369332"/>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ru-RU" b="1" dirty="0" err="1">
                <a:solidFill>
                  <a:schemeClr val="tx2"/>
                </a:solidFill>
                <a:effectLst>
                  <a:outerShdw blurRad="38100" dist="38100" dir="2700000" algn="tl">
                    <a:srgbClr val="000000"/>
                  </a:outerShdw>
                </a:effectLst>
                <a:hlinkClick r:id="rId10"/>
              </a:rPr>
              <a:t>Агесандр</a:t>
            </a:r>
            <a:r>
              <a:rPr lang="ru-RU" b="1" dirty="0">
                <a:solidFill>
                  <a:schemeClr val="tx2"/>
                </a:solidFill>
                <a:effectLst>
                  <a:outerShdw blurRad="38100" dist="38100" dir="2700000" algn="tl">
                    <a:srgbClr val="000000"/>
                  </a:outerShdw>
                </a:effectLst>
                <a:hlinkClick r:id="rId10"/>
              </a:rPr>
              <a:t>, </a:t>
            </a:r>
            <a:r>
              <a:rPr lang="ru-RU" b="1" dirty="0" err="1" smtClean="0">
                <a:solidFill>
                  <a:schemeClr val="tx2"/>
                </a:solidFill>
                <a:effectLst>
                  <a:outerShdw blurRad="38100" dist="38100" dir="2700000" algn="tl">
                    <a:srgbClr val="000000"/>
                  </a:outerShdw>
                </a:effectLst>
                <a:hlinkClick r:id="rId10"/>
              </a:rPr>
              <a:t>Афінодр</a:t>
            </a:r>
            <a:r>
              <a:rPr lang="ru-RU" b="1" dirty="0">
                <a:solidFill>
                  <a:schemeClr val="tx2"/>
                </a:solidFill>
                <a:effectLst>
                  <a:outerShdw blurRad="38100" dist="38100" dir="2700000" algn="tl">
                    <a:srgbClr val="000000"/>
                  </a:outerShdw>
                </a:effectLst>
                <a:hlinkClick r:id="rId10"/>
              </a:rPr>
              <a:t>, </a:t>
            </a:r>
            <a:r>
              <a:rPr lang="ru-RU" b="1" dirty="0" err="1" smtClean="0">
                <a:solidFill>
                  <a:schemeClr val="tx2"/>
                </a:solidFill>
                <a:effectLst>
                  <a:outerShdw blurRad="38100" dist="38100" dir="2700000" algn="tl">
                    <a:srgbClr val="000000"/>
                  </a:outerShdw>
                </a:effectLst>
                <a:hlinkClick r:id="rId10"/>
              </a:rPr>
              <a:t>Полідор</a:t>
            </a:r>
            <a:r>
              <a:rPr lang="ru-RU" b="1" dirty="0">
                <a:solidFill>
                  <a:schemeClr val="tx2"/>
                </a:solidFill>
                <a:effectLst>
                  <a:outerShdw blurRad="38100" dist="38100" dir="2700000" algn="tl">
                    <a:srgbClr val="000000"/>
                  </a:outerShdw>
                </a:effectLst>
                <a:hlinkClick r:id="rId10"/>
              </a:rPr>
              <a:t>. Лаокоон. </a:t>
            </a:r>
            <a:r>
              <a:rPr lang="ru-RU" b="1" dirty="0" err="1" smtClean="0">
                <a:solidFill>
                  <a:schemeClr val="tx2"/>
                </a:solidFill>
                <a:effectLst>
                  <a:outerShdw blurRad="38100" dist="38100" dir="2700000" algn="tl">
                    <a:srgbClr val="000000"/>
                  </a:outerShdw>
                </a:effectLst>
                <a:hlinkClick r:id="rId10"/>
              </a:rPr>
              <a:t>Римська</a:t>
            </a:r>
            <a:r>
              <a:rPr lang="ru-RU" b="1" dirty="0" smtClean="0">
                <a:solidFill>
                  <a:schemeClr val="tx2"/>
                </a:solidFill>
                <a:effectLst>
                  <a:outerShdw blurRad="38100" dist="38100" dir="2700000" algn="tl">
                    <a:srgbClr val="000000"/>
                  </a:outerShdw>
                </a:effectLst>
                <a:hlinkClick r:id="rId10"/>
              </a:rPr>
              <a:t> </a:t>
            </a:r>
            <a:r>
              <a:rPr lang="ru-RU" b="1" dirty="0" err="1" smtClean="0">
                <a:solidFill>
                  <a:schemeClr val="tx2"/>
                </a:solidFill>
                <a:effectLst>
                  <a:outerShdw blurRad="38100" dist="38100" dir="2700000" algn="tl">
                    <a:srgbClr val="000000"/>
                  </a:outerShdw>
                </a:effectLst>
                <a:hlinkClick r:id="rId10"/>
              </a:rPr>
              <a:t>копія</a:t>
            </a:r>
            <a:r>
              <a:rPr lang="ru-RU" b="1" dirty="0">
                <a:solidFill>
                  <a:schemeClr val="tx2"/>
                </a:solidFill>
                <a:effectLst>
                  <a:outerShdw blurRad="38100" dist="38100" dir="2700000" algn="tl">
                    <a:srgbClr val="000000"/>
                  </a:outerShdw>
                </a:effectLst>
                <a:hlinkClick r:id="rId10"/>
              </a:rPr>
              <a:t>. I </a:t>
            </a:r>
            <a:r>
              <a:rPr lang="ru-RU" b="1" dirty="0" smtClean="0">
                <a:solidFill>
                  <a:schemeClr val="tx2"/>
                </a:solidFill>
                <a:effectLst>
                  <a:outerShdw blurRad="38100" dist="38100" dir="2700000" algn="tl">
                    <a:srgbClr val="000000"/>
                  </a:outerShdw>
                </a:effectLst>
                <a:hlinkClick r:id="rId10"/>
              </a:rPr>
              <a:t>ст.  </a:t>
            </a:r>
            <a:r>
              <a:rPr lang="ru-RU" b="1" dirty="0">
                <a:solidFill>
                  <a:schemeClr val="tx2"/>
                </a:solidFill>
                <a:effectLst>
                  <a:outerShdw blurRad="38100" dist="38100" dir="2700000" algn="tl">
                    <a:srgbClr val="000000"/>
                  </a:outerShdw>
                </a:effectLst>
                <a:hlinkClick r:id="rId10"/>
              </a:rPr>
              <a:t>до н. </a:t>
            </a:r>
            <a:r>
              <a:rPr lang="ru-RU" b="1" dirty="0" smtClean="0">
                <a:solidFill>
                  <a:schemeClr val="tx2"/>
                </a:solidFill>
                <a:effectLst>
                  <a:outerShdw blurRad="38100" dist="38100" dir="2700000" algn="tl">
                    <a:srgbClr val="000000"/>
                  </a:outerShdw>
                </a:effectLst>
                <a:hlinkClick r:id="rId10"/>
              </a:rPr>
              <a:t>е.</a:t>
            </a:r>
            <a:endParaRPr lang="ru-RU"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66656999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244475"/>
            <a:ext cx="8385175" cy="1096963"/>
          </a:xfrm>
        </p:spPr>
        <p:style>
          <a:lnRef idx="2">
            <a:schemeClr val="dk1"/>
          </a:lnRef>
          <a:fillRef idx="1">
            <a:schemeClr val="lt1"/>
          </a:fillRef>
          <a:effectRef idx="0">
            <a:schemeClr val="dk1"/>
          </a:effectRef>
          <a:fontRef idx="minor">
            <a:schemeClr val="dk1"/>
          </a:fontRef>
        </p:style>
        <p:txBody>
          <a:bodyPr/>
          <a:lstStyle/>
          <a:p>
            <a:r>
              <a:rPr lang="ru-RU" sz="2400" dirty="0">
                <a:hlinkClick r:id="rId2"/>
              </a:rPr>
              <a:t>Битва </a:t>
            </a:r>
            <a:r>
              <a:rPr lang="ru-RU" sz="2400" dirty="0" err="1" smtClean="0">
                <a:hlinkClick r:id="rId2"/>
              </a:rPr>
              <a:t>лапіфів</a:t>
            </a:r>
            <a:r>
              <a:rPr lang="ru-RU" sz="2400" dirty="0" smtClean="0">
                <a:hlinkClick r:id="rId2"/>
              </a:rPr>
              <a:t> з </a:t>
            </a:r>
            <a:r>
              <a:rPr lang="ru-RU" sz="2400" dirty="0">
                <a:hlinkClick r:id="rId2"/>
              </a:rPr>
              <a:t>кентаврами. Скульптура </a:t>
            </a:r>
            <a:r>
              <a:rPr lang="ru-RU" sz="2400" dirty="0" err="1" smtClean="0">
                <a:hlinkClick r:id="rId2"/>
              </a:rPr>
              <a:t>західного</a:t>
            </a:r>
            <a:r>
              <a:rPr lang="ru-RU" sz="2400" dirty="0" smtClean="0">
                <a:hlinkClick r:id="rId2"/>
              </a:rPr>
              <a:t> фронтона </a:t>
            </a:r>
            <a:r>
              <a:rPr lang="ru-RU" sz="2400" dirty="0">
                <a:hlinkClick r:id="rId2"/>
              </a:rPr>
              <a:t>храма Зевса в </a:t>
            </a:r>
            <a:r>
              <a:rPr lang="ru-RU" sz="2400" dirty="0" err="1" smtClean="0">
                <a:hlinkClick r:id="rId2"/>
              </a:rPr>
              <a:t>Олімпії</a:t>
            </a:r>
            <a:r>
              <a:rPr lang="ru-RU" sz="2400" dirty="0" smtClean="0">
                <a:hlinkClick r:id="rId2"/>
              </a:rPr>
              <a:t>. </a:t>
            </a:r>
            <a:r>
              <a:rPr lang="ru-RU" sz="2400" dirty="0">
                <a:hlinkClick r:id="rId2"/>
              </a:rPr>
              <a:t>V </a:t>
            </a:r>
            <a:r>
              <a:rPr lang="ru-RU" sz="2400" dirty="0" smtClean="0">
                <a:hlinkClick r:id="rId2"/>
              </a:rPr>
              <a:t>ст. </a:t>
            </a:r>
            <a:r>
              <a:rPr lang="ru-RU" sz="2400" dirty="0">
                <a:hlinkClick r:id="rId2"/>
              </a:rPr>
              <a:t>до н. </a:t>
            </a:r>
            <a:r>
              <a:rPr lang="ru-RU" sz="2400" dirty="0" smtClean="0">
                <a:hlinkClick r:id="rId2"/>
              </a:rPr>
              <a:t>е.</a:t>
            </a:r>
            <a:r>
              <a:rPr lang="ru-RU" sz="2400" dirty="0" smtClean="0"/>
              <a:t> </a:t>
            </a:r>
            <a:endParaRPr lang="ru-RU" sz="2400" dirty="0"/>
          </a:p>
        </p:txBody>
      </p:sp>
      <p:pic>
        <p:nvPicPr>
          <p:cNvPr id="1433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1484313"/>
            <a:ext cx="8521700" cy="5184775"/>
          </a:xfrm>
        </p:spPr>
      </p:pic>
    </p:spTree>
    <p:extLst>
      <p:ext uri="{BB962C8B-B14F-4D97-AF65-F5344CB8AC3E}">
        <p14:creationId xmlns:p14="http://schemas.microsoft.com/office/powerpoint/2010/main" val="142611621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5305425" y="1196975"/>
            <a:ext cx="3515047" cy="1431925"/>
          </a:xfrm>
        </p:spPr>
        <p:style>
          <a:lnRef idx="2">
            <a:schemeClr val="dk1"/>
          </a:lnRef>
          <a:fillRef idx="1">
            <a:schemeClr val="lt1"/>
          </a:fillRef>
          <a:effectRef idx="0">
            <a:schemeClr val="dk1"/>
          </a:effectRef>
          <a:fontRef idx="minor">
            <a:schemeClr val="dk1"/>
          </a:fontRef>
        </p:style>
        <p:txBody>
          <a:bodyPr/>
          <a:lstStyle/>
          <a:p>
            <a:r>
              <a:rPr lang="ru-RU" sz="2800" dirty="0"/>
              <a:t> </a:t>
            </a:r>
            <a:r>
              <a:rPr lang="ru-RU" sz="2800" dirty="0">
                <a:hlinkClick r:id="rId2"/>
              </a:rPr>
              <a:t>Афродита </a:t>
            </a:r>
            <a:r>
              <a:rPr lang="ru-RU" sz="2800" dirty="0" smtClean="0">
                <a:hlinkClick r:id="rId2"/>
              </a:rPr>
              <a:t>і </a:t>
            </a:r>
            <a:r>
              <a:rPr lang="ru-RU" sz="2800" dirty="0">
                <a:hlinkClick r:id="rId2"/>
              </a:rPr>
              <a:t>Пан. </a:t>
            </a:r>
            <a:r>
              <a:rPr lang="ru-RU" sz="2800" dirty="0" err="1" smtClean="0">
                <a:hlinkClick r:id="rId2"/>
              </a:rPr>
              <a:t>Біля</a:t>
            </a:r>
            <a:r>
              <a:rPr lang="ru-RU" sz="2800" dirty="0" smtClean="0">
                <a:hlinkClick r:id="rId2"/>
              </a:rPr>
              <a:t> 100 </a:t>
            </a:r>
            <a:r>
              <a:rPr lang="ru-RU" dirty="0" smtClean="0">
                <a:hlinkClick r:id="rId2"/>
              </a:rPr>
              <a:t>р</a:t>
            </a:r>
            <a:r>
              <a:rPr lang="ru-RU" sz="2800" dirty="0" smtClean="0">
                <a:hlinkClick r:id="rId2"/>
              </a:rPr>
              <a:t>. </a:t>
            </a:r>
            <a:r>
              <a:rPr lang="ru-RU" sz="2800" dirty="0">
                <a:hlinkClick r:id="rId2"/>
              </a:rPr>
              <a:t>до н. </a:t>
            </a:r>
            <a:r>
              <a:rPr lang="ru-RU" sz="2800" dirty="0" smtClean="0">
                <a:hlinkClick r:id="rId2"/>
              </a:rPr>
              <a:t>е.</a:t>
            </a:r>
            <a:endParaRPr lang="ru-RU" sz="2800" dirty="0"/>
          </a:p>
        </p:txBody>
      </p:sp>
      <p:pic>
        <p:nvPicPr>
          <p:cNvPr id="1229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88913"/>
            <a:ext cx="4752975" cy="6480175"/>
          </a:xfrm>
        </p:spPr>
      </p:pic>
    </p:spTree>
    <p:extLst>
      <p:ext uri="{BB962C8B-B14F-4D97-AF65-F5344CB8AC3E}">
        <p14:creationId xmlns:p14="http://schemas.microsoft.com/office/powerpoint/2010/main" val="274871797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dirty="0" err="1"/>
              <a:t>Класичний</a:t>
            </a:r>
            <a:r>
              <a:rPr lang="ru-RU" dirty="0"/>
              <a:t> </a:t>
            </a:r>
            <a:r>
              <a:rPr lang="ru-RU" dirty="0" err="1"/>
              <a:t>період</a:t>
            </a:r>
            <a:r>
              <a:rPr lang="ru-RU" dirty="0"/>
              <a:t> культурного </a:t>
            </a:r>
            <a:r>
              <a:rPr lang="ru-RU" dirty="0" err="1"/>
              <a:t>розвитку</a:t>
            </a:r>
            <a:r>
              <a:rPr lang="ru-RU" dirty="0"/>
              <a:t> </a:t>
            </a:r>
            <a:r>
              <a:rPr lang="ru-RU" dirty="0" err="1"/>
              <a:t>Стародавньої</a:t>
            </a:r>
            <a:r>
              <a:rPr lang="ru-RU" dirty="0"/>
              <a:t> </a:t>
            </a:r>
            <a:r>
              <a:rPr lang="ru-RU" dirty="0" err="1"/>
              <a:t>Греції</a:t>
            </a:r>
            <a:r>
              <a:rPr lang="ru-RU" dirty="0"/>
              <a:t> </a:t>
            </a:r>
            <a:r>
              <a:rPr lang="ru-RU" dirty="0" err="1"/>
              <a:t>припадає</a:t>
            </a:r>
            <a:r>
              <a:rPr lang="ru-RU" dirty="0"/>
              <a:t> на V </a:t>
            </a:r>
            <a:r>
              <a:rPr lang="ru-RU" dirty="0" err="1"/>
              <a:t>століття</a:t>
            </a:r>
            <a:r>
              <a:rPr lang="ru-RU" dirty="0"/>
              <a:t> до </a:t>
            </a:r>
            <a:r>
              <a:rPr lang="ru-RU" dirty="0" err="1"/>
              <a:t>нашої</a:t>
            </a:r>
            <a:r>
              <a:rPr lang="ru-RU" dirty="0"/>
              <a:t> </a:t>
            </a:r>
            <a:r>
              <a:rPr lang="ru-RU" dirty="0" err="1"/>
              <a:t>ери</a:t>
            </a:r>
            <a:r>
              <a:rPr lang="ru-RU" dirty="0"/>
              <a:t>. Перемога </a:t>
            </a:r>
            <a:r>
              <a:rPr lang="ru-RU" dirty="0" err="1"/>
              <a:t>греків</a:t>
            </a:r>
            <a:r>
              <a:rPr lang="ru-RU" dirty="0"/>
              <a:t> у греко-</a:t>
            </a:r>
            <a:r>
              <a:rPr lang="ru-RU" dirty="0" err="1"/>
              <a:t>перських</a:t>
            </a:r>
            <a:r>
              <a:rPr lang="ru-RU" dirty="0"/>
              <a:t> </a:t>
            </a:r>
            <a:r>
              <a:rPr lang="ru-RU" dirty="0" err="1"/>
              <a:t>війнах</a:t>
            </a:r>
            <a:r>
              <a:rPr lang="ru-RU" dirty="0"/>
              <a:t> створила </a:t>
            </a:r>
            <a:r>
              <a:rPr lang="ru-RU" dirty="0" err="1"/>
              <a:t>щонайкращу</a:t>
            </a:r>
            <a:r>
              <a:rPr lang="ru-RU" dirty="0"/>
              <a:t> </a:t>
            </a:r>
            <a:r>
              <a:rPr lang="ru-RU" dirty="0" err="1"/>
              <a:t>соціально-економічну</a:t>
            </a:r>
            <a:r>
              <a:rPr lang="ru-RU" dirty="0"/>
              <a:t> й </a:t>
            </a:r>
            <a:r>
              <a:rPr lang="ru-RU" dirty="0" err="1"/>
              <a:t>політичну</a:t>
            </a:r>
            <a:r>
              <a:rPr lang="ru-RU" dirty="0"/>
              <a:t> атмосферу, яка дала </a:t>
            </a:r>
            <a:r>
              <a:rPr lang="ru-RU" dirty="0" err="1"/>
              <a:t>змогу</a:t>
            </a:r>
            <a:r>
              <a:rPr lang="ru-RU" dirty="0"/>
              <a:t> </a:t>
            </a:r>
            <a:r>
              <a:rPr lang="ru-RU" dirty="0" err="1"/>
              <a:t>розвинутися</a:t>
            </a:r>
            <a:r>
              <a:rPr lang="ru-RU" dirty="0"/>
              <a:t> </a:t>
            </a:r>
            <a:r>
              <a:rPr lang="ru-RU" dirty="0" err="1"/>
              <a:t>культурним</a:t>
            </a:r>
            <a:r>
              <a:rPr lang="ru-RU" dirty="0"/>
              <a:t> </a:t>
            </a:r>
            <a:r>
              <a:rPr lang="ru-RU" dirty="0" err="1"/>
              <a:t>особливостям</a:t>
            </a:r>
            <a:r>
              <a:rPr lang="ru-RU" dirty="0"/>
              <a:t> </a:t>
            </a:r>
            <a:r>
              <a:rPr lang="ru-RU" dirty="0" err="1"/>
              <a:t>античної</a:t>
            </a:r>
            <a:r>
              <a:rPr lang="ru-RU" dirty="0"/>
              <a:t> </a:t>
            </a:r>
            <a:r>
              <a:rPr lang="ru-RU" dirty="0" err="1"/>
              <a:t>Греції</a:t>
            </a:r>
            <a:r>
              <a:rPr lang="ru-RU" dirty="0"/>
              <a:t>. До </a:t>
            </a:r>
            <a:r>
              <a:rPr lang="ru-RU" dirty="0" err="1"/>
              <a:t>традиційних</a:t>
            </a:r>
            <a:r>
              <a:rPr lang="ru-RU" dirty="0"/>
              <a:t> </a:t>
            </a:r>
            <a:r>
              <a:rPr lang="ru-RU" dirty="0" err="1"/>
              <a:t>грецьких</a:t>
            </a:r>
            <a:r>
              <a:rPr lang="ru-RU" dirty="0"/>
              <a:t> </a:t>
            </a:r>
            <a:r>
              <a:rPr lang="ru-RU" dirty="0" err="1"/>
              <a:t>реалій</a:t>
            </a:r>
            <a:r>
              <a:rPr lang="ru-RU" dirty="0"/>
              <a:t>, </a:t>
            </a:r>
            <a:r>
              <a:rPr lang="ru-RU" dirty="0" err="1"/>
              <a:t>притаманних</a:t>
            </a:r>
            <a:r>
              <a:rPr lang="ru-RU" dirty="0"/>
              <a:t> </a:t>
            </a:r>
            <a:r>
              <a:rPr lang="ru-RU" dirty="0" err="1"/>
              <a:t>попереднім</a:t>
            </a:r>
            <a:r>
              <a:rPr lang="ru-RU" dirty="0"/>
              <a:t> </a:t>
            </a:r>
            <a:r>
              <a:rPr lang="ru-RU" dirty="0" err="1"/>
              <a:t>епохам</a:t>
            </a:r>
            <a:r>
              <a:rPr lang="ru-RU" dirty="0"/>
              <a:t>, </a:t>
            </a:r>
            <a:r>
              <a:rPr lang="ru-RU" dirty="0" err="1"/>
              <a:t>додалися</a:t>
            </a:r>
            <a:r>
              <a:rPr lang="ru-RU" dirty="0"/>
              <a:t> </a:t>
            </a:r>
            <a:r>
              <a:rPr lang="ru-RU" dirty="0" err="1"/>
              <a:t>нові</a:t>
            </a:r>
            <a:r>
              <a:rPr lang="ru-RU" dirty="0"/>
              <a:t> </a:t>
            </a:r>
            <a:r>
              <a:rPr lang="ru-RU" dirty="0" err="1"/>
              <a:t>риси</a:t>
            </a:r>
            <a:r>
              <a:rPr lang="ru-RU" dirty="0"/>
              <a:t>, й </a:t>
            </a:r>
            <a:r>
              <a:rPr lang="ru-RU" dirty="0" err="1"/>
              <a:t>це</a:t>
            </a:r>
            <a:r>
              <a:rPr lang="ru-RU" dirty="0"/>
              <a:t> </a:t>
            </a:r>
            <a:r>
              <a:rPr lang="ru-RU" dirty="0" err="1"/>
              <a:t>поєднання</a:t>
            </a:r>
            <a:r>
              <a:rPr lang="ru-RU" dirty="0"/>
              <a:t> </a:t>
            </a:r>
            <a:r>
              <a:rPr lang="ru-RU" dirty="0" err="1"/>
              <a:t>визначило</a:t>
            </a:r>
            <a:r>
              <a:rPr lang="ru-RU" dirty="0"/>
              <a:t> </a:t>
            </a:r>
            <a:r>
              <a:rPr lang="ru-RU" dirty="0" err="1"/>
              <a:t>культурне</a:t>
            </a:r>
            <a:r>
              <a:rPr lang="ru-RU" dirty="0"/>
              <a:t> </a:t>
            </a:r>
            <a:r>
              <a:rPr lang="ru-RU" dirty="0" err="1"/>
              <a:t>середовище</a:t>
            </a:r>
            <a:r>
              <a:rPr lang="ru-RU" dirty="0"/>
              <a:t> </a:t>
            </a:r>
            <a:r>
              <a:rPr lang="ru-RU" dirty="0" err="1"/>
              <a:t>класичного</a:t>
            </a:r>
            <a:r>
              <a:rPr lang="ru-RU" dirty="0"/>
              <a:t> </a:t>
            </a:r>
            <a:r>
              <a:rPr lang="ru-RU" dirty="0" err="1"/>
              <a:t>періоду</a:t>
            </a:r>
            <a:r>
              <a:rPr lang="ru-RU" dirty="0"/>
              <a:t>.</a:t>
            </a:r>
          </a:p>
        </p:txBody>
      </p:sp>
    </p:spTree>
    <p:extLst>
      <p:ext uri="{BB962C8B-B14F-4D97-AF65-F5344CB8AC3E}">
        <p14:creationId xmlns:p14="http://schemas.microsoft.com/office/powerpoint/2010/main" val="10457375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9512" y="500042"/>
            <a:ext cx="8786842" cy="6075750"/>
          </a:xfrm>
          <a:prstGeom prst="rect">
            <a:avLst/>
          </a:prstGeom>
          <a:noFill/>
          <a:ln w="9525">
            <a:noFill/>
            <a:miter lim="800000"/>
            <a:headEnd/>
            <a:tailEnd/>
          </a:ln>
          <a:effectLst/>
        </p:spPr>
      </p:pic>
      <p:sp>
        <p:nvSpPr>
          <p:cNvPr id="3" name="Прямоугольник 2"/>
          <p:cNvSpPr/>
          <p:nvPr/>
        </p:nvSpPr>
        <p:spPr>
          <a:xfrm>
            <a:off x="5072066" y="6072206"/>
            <a:ext cx="40719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000" b="1" dirty="0" smtClean="0">
                <a:solidFill>
                  <a:schemeClr val="tx1"/>
                </a:solidFill>
              </a:rPr>
              <a:t>«</a:t>
            </a:r>
            <a:r>
              <a:rPr lang="ru-RU" sz="2000" b="1" dirty="0" err="1" smtClean="0">
                <a:solidFill>
                  <a:schemeClr val="tx1"/>
                </a:solidFill>
              </a:rPr>
              <a:t>Афіна</a:t>
            </a:r>
            <a:r>
              <a:rPr lang="ru-RU" sz="2000" b="1" dirty="0" smtClean="0">
                <a:solidFill>
                  <a:schemeClr val="tx1"/>
                </a:solidFill>
              </a:rPr>
              <a:t> </a:t>
            </a:r>
            <a:r>
              <a:rPr lang="ru-RU" sz="2000" b="1" dirty="0">
                <a:solidFill>
                  <a:schemeClr val="tx1"/>
                </a:solidFill>
              </a:rPr>
              <a:t>і</a:t>
            </a:r>
            <a:r>
              <a:rPr lang="ru-RU" sz="2000" b="1" dirty="0" smtClean="0">
                <a:solidFill>
                  <a:schemeClr val="tx1"/>
                </a:solidFill>
              </a:rPr>
              <a:t> </a:t>
            </a:r>
            <a:r>
              <a:rPr lang="ru-RU" sz="2000" b="1" dirty="0" err="1" smtClean="0">
                <a:solidFill>
                  <a:schemeClr val="tx1"/>
                </a:solidFill>
              </a:rPr>
              <a:t>Марсій</a:t>
            </a:r>
            <a:r>
              <a:rPr lang="ru-RU" sz="2000" b="1" dirty="0" smtClean="0">
                <a:solidFill>
                  <a:schemeClr val="tx1"/>
                </a:solidFill>
              </a:rPr>
              <a:t>» </a:t>
            </a:r>
            <a:r>
              <a:rPr lang="ru-RU" sz="2000" b="1" dirty="0" err="1" smtClean="0">
                <a:solidFill>
                  <a:schemeClr val="tx1"/>
                </a:solidFill>
              </a:rPr>
              <a:t>Мірон</a:t>
            </a:r>
            <a:endParaRPr lang="ru-RU" sz="2000" b="1" dirty="0">
              <a:solidFill>
                <a:schemeClr val="tx1"/>
              </a:solidFill>
            </a:endParaRPr>
          </a:p>
        </p:txBody>
      </p:sp>
    </p:spTree>
    <p:extLst>
      <p:ext uri="{BB962C8B-B14F-4D97-AF65-F5344CB8AC3E}">
        <p14:creationId xmlns:p14="http://schemas.microsoft.com/office/powerpoint/2010/main" val="343800123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8272" y="620688"/>
            <a:ext cx="7056784" cy="5632311"/>
          </a:xfrm>
          <a:prstGeom prst="rect">
            <a:avLst/>
          </a:prstGeom>
        </p:spPr>
        <p:txBody>
          <a:bodyPr wrap="square">
            <a:spAutoFit/>
          </a:bodyPr>
          <a:lstStyle/>
          <a:p>
            <a:pPr algn="ctr"/>
            <a:r>
              <a:rPr lang="ru-RU" sz="2400" dirty="0" smtClean="0"/>
              <a:t>Скульптура Аттики представлена роботами </a:t>
            </a:r>
            <a:r>
              <a:rPr lang="ru-RU" sz="2400" dirty="0" err="1" smtClean="0"/>
              <a:t>видатного</a:t>
            </a:r>
            <a:r>
              <a:rPr lang="ru-RU" sz="2400" dirty="0" smtClean="0"/>
              <a:t> скульптора </a:t>
            </a:r>
            <a:r>
              <a:rPr lang="ru-RU" sz="2400" dirty="0" err="1" smtClean="0"/>
              <a:t>Мірона</a:t>
            </a:r>
            <a:r>
              <a:rPr lang="ru-RU" sz="2400" dirty="0" smtClean="0"/>
              <a:t>. </a:t>
            </a:r>
            <a:r>
              <a:rPr lang="ru-RU" sz="2400" dirty="0" err="1" smtClean="0"/>
              <a:t>Він</a:t>
            </a:r>
            <a:r>
              <a:rPr lang="ru-RU" sz="2400" dirty="0" smtClean="0"/>
              <a:t> </a:t>
            </a:r>
            <a:r>
              <a:rPr lang="ru-RU" sz="2400" dirty="0" err="1" smtClean="0"/>
              <a:t>намагався</a:t>
            </a:r>
            <a:r>
              <a:rPr lang="ru-RU" sz="2400" dirty="0" smtClean="0"/>
              <a:t> </a:t>
            </a:r>
            <a:r>
              <a:rPr lang="ru-RU" sz="2400" dirty="0" err="1" smtClean="0"/>
              <a:t>поєднувати</a:t>
            </a:r>
            <a:r>
              <a:rPr lang="ru-RU" sz="2400" dirty="0" smtClean="0"/>
              <a:t> у пластичному </a:t>
            </a:r>
            <a:r>
              <a:rPr lang="ru-RU" sz="2400" dirty="0" err="1" smtClean="0"/>
              <a:t>зображенні</a:t>
            </a:r>
            <a:r>
              <a:rPr lang="ru-RU" sz="2400" dirty="0" smtClean="0"/>
              <a:t> </a:t>
            </a:r>
            <a:r>
              <a:rPr lang="ru-RU" sz="2400" dirty="0" err="1" smtClean="0"/>
              <a:t>спокій</a:t>
            </a:r>
            <a:r>
              <a:rPr lang="ru-RU" sz="2400" dirty="0" smtClean="0"/>
              <a:t> та </a:t>
            </a:r>
            <a:r>
              <a:rPr lang="ru-RU" sz="2400" dirty="0" err="1" smtClean="0"/>
              <a:t>динамізм</a:t>
            </a:r>
            <a:r>
              <a:rPr lang="ru-RU" sz="2400" dirty="0" smtClean="0"/>
              <a:t>. </a:t>
            </a:r>
            <a:r>
              <a:rPr lang="ru-RU" sz="2400" dirty="0" err="1" smtClean="0"/>
              <a:t>Його</a:t>
            </a:r>
            <a:r>
              <a:rPr lang="ru-RU" sz="2400" dirty="0" smtClean="0"/>
              <a:t> </a:t>
            </a:r>
            <a:r>
              <a:rPr lang="ru-RU" sz="2400" dirty="0" err="1" smtClean="0"/>
              <a:t>знаменитий</a:t>
            </a:r>
            <a:r>
              <a:rPr lang="ru-RU" sz="2400" dirty="0" smtClean="0"/>
              <a:t> «Дискобол» — </a:t>
            </a:r>
            <a:r>
              <a:rPr lang="ru-RU" sz="2400" dirty="0" err="1" smtClean="0"/>
              <a:t>яскраве</a:t>
            </a:r>
            <a:r>
              <a:rPr lang="ru-RU" sz="2400" dirty="0" smtClean="0"/>
              <a:t> </a:t>
            </a:r>
            <a:r>
              <a:rPr lang="ru-RU" sz="2400" dirty="0" err="1" smtClean="0"/>
              <a:t>свідчення</a:t>
            </a:r>
            <a:r>
              <a:rPr lang="ru-RU" sz="2400" dirty="0" smtClean="0"/>
              <a:t> </a:t>
            </a:r>
            <a:r>
              <a:rPr lang="ru-RU" sz="2400" dirty="0" err="1" smtClean="0"/>
              <a:t>реалістичного</a:t>
            </a:r>
            <a:r>
              <a:rPr lang="ru-RU" sz="2400" dirty="0" smtClean="0"/>
              <a:t> </a:t>
            </a:r>
            <a:r>
              <a:rPr lang="ru-RU" sz="2400" dirty="0" err="1" smtClean="0"/>
              <a:t>зображення</a:t>
            </a:r>
            <a:r>
              <a:rPr lang="ru-RU" sz="2400" dirty="0" smtClean="0"/>
              <a:t> </a:t>
            </a:r>
            <a:r>
              <a:rPr lang="ru-RU" sz="2400" dirty="0" err="1" smtClean="0"/>
              <a:t>фізичної</a:t>
            </a:r>
            <a:r>
              <a:rPr lang="ru-RU" sz="2400" dirty="0" smtClean="0"/>
              <a:t> </a:t>
            </a:r>
            <a:r>
              <a:rPr lang="ru-RU" sz="2400" dirty="0" err="1" smtClean="0"/>
              <a:t>напруги</a:t>
            </a:r>
            <a:r>
              <a:rPr lang="ru-RU" sz="2400" dirty="0" smtClean="0"/>
              <a:t> </a:t>
            </a:r>
            <a:r>
              <a:rPr lang="ru-RU" sz="2400" dirty="0" err="1" smtClean="0"/>
              <a:t>атлетичного</a:t>
            </a:r>
            <a:r>
              <a:rPr lang="ru-RU" sz="2400" dirty="0" smtClean="0"/>
              <a:t> </a:t>
            </a:r>
            <a:r>
              <a:rPr lang="ru-RU" sz="2400" dirty="0" err="1" smtClean="0"/>
              <a:t>тіла</a:t>
            </a:r>
            <a:r>
              <a:rPr lang="ru-RU" sz="2400" dirty="0" smtClean="0"/>
              <a:t> в </a:t>
            </a:r>
            <a:r>
              <a:rPr lang="ru-RU" sz="2400" dirty="0" err="1" smtClean="0"/>
              <a:t>русі</a:t>
            </a:r>
            <a:r>
              <a:rPr lang="ru-RU" sz="2400" dirty="0" smtClean="0"/>
              <a:t>. Дискобол </a:t>
            </a:r>
            <a:r>
              <a:rPr lang="ru-RU" sz="2400" dirty="0" err="1" smtClean="0"/>
              <a:t>відтворений</a:t>
            </a:r>
            <a:r>
              <a:rPr lang="ru-RU" sz="2400" dirty="0" smtClean="0"/>
              <a:t> в </a:t>
            </a:r>
            <a:r>
              <a:rPr lang="ru-RU" sz="2400" dirty="0" err="1" smtClean="0"/>
              <a:t>складній</a:t>
            </a:r>
            <a:r>
              <a:rPr lang="ru-RU" sz="2400" dirty="0" smtClean="0"/>
              <a:t> </a:t>
            </a:r>
            <a:r>
              <a:rPr lang="ru-RU" sz="2400" dirty="0" err="1" smtClean="0"/>
              <a:t>позі</a:t>
            </a:r>
            <a:r>
              <a:rPr lang="ru-RU" sz="2400" dirty="0" smtClean="0"/>
              <a:t> у момент </a:t>
            </a:r>
            <a:r>
              <a:rPr lang="ru-RU" sz="2400" dirty="0" err="1" smtClean="0"/>
              <a:t>найвищої</a:t>
            </a:r>
            <a:r>
              <a:rPr lang="ru-RU" sz="2400" dirty="0" smtClean="0"/>
              <a:t> </a:t>
            </a:r>
            <a:r>
              <a:rPr lang="ru-RU" sz="2400" dirty="0" err="1" smtClean="0"/>
              <a:t>напруги</a:t>
            </a:r>
            <a:r>
              <a:rPr lang="ru-RU" sz="2400" dirty="0" smtClean="0"/>
              <a:t> перед </a:t>
            </a:r>
            <a:r>
              <a:rPr lang="ru-RU" sz="2400" dirty="0" err="1" smtClean="0"/>
              <a:t>дією</a:t>
            </a:r>
            <a:r>
              <a:rPr lang="ru-RU" sz="2400" dirty="0" smtClean="0"/>
              <a:t>. Скульптора </a:t>
            </a:r>
            <a:r>
              <a:rPr lang="ru-RU" sz="2400" dirty="0" err="1" smtClean="0"/>
              <a:t>цікавили</a:t>
            </a:r>
            <a:r>
              <a:rPr lang="ru-RU" sz="2400" dirty="0" smtClean="0"/>
              <a:t> форма та </a:t>
            </a:r>
            <a:r>
              <a:rPr lang="ru-RU" sz="2400" dirty="0" err="1" smtClean="0"/>
              <a:t>співмірність</a:t>
            </a:r>
            <a:r>
              <a:rPr lang="ru-RU" sz="2400" dirty="0" smtClean="0"/>
              <a:t> </a:t>
            </a:r>
            <a:r>
              <a:rPr lang="ru-RU" sz="2400" dirty="0" err="1" smtClean="0"/>
              <a:t>фігур</a:t>
            </a:r>
            <a:r>
              <a:rPr lang="ru-RU" sz="2400" dirty="0" smtClean="0"/>
              <a:t>, </a:t>
            </a:r>
            <a:r>
              <a:rPr lang="ru-RU" sz="2400" dirty="0" err="1" smtClean="0"/>
              <a:t>що</a:t>
            </a:r>
            <a:r>
              <a:rPr lang="ru-RU" sz="2400" dirty="0" smtClean="0"/>
              <a:t> </a:t>
            </a:r>
            <a:r>
              <a:rPr lang="ru-RU" sz="2400" dirty="0" err="1" smtClean="0"/>
              <a:t>знаходяться</a:t>
            </a:r>
            <a:r>
              <a:rPr lang="ru-RU" sz="2400" dirty="0" smtClean="0"/>
              <a:t> у </a:t>
            </a:r>
            <a:r>
              <a:rPr lang="ru-RU" sz="2400" dirty="0" err="1" smtClean="0"/>
              <a:t>русі</a:t>
            </a:r>
            <a:r>
              <a:rPr lang="ru-RU" sz="2400" dirty="0" smtClean="0"/>
              <a:t>. </a:t>
            </a:r>
            <a:r>
              <a:rPr lang="ru-RU" sz="2400" dirty="0" err="1" smtClean="0"/>
              <a:t>Мірон</a:t>
            </a:r>
            <a:r>
              <a:rPr lang="ru-RU" sz="2400" dirty="0" smtClean="0"/>
              <a:t> </a:t>
            </a:r>
            <a:r>
              <a:rPr lang="ru-RU" sz="2400" dirty="0" err="1" smtClean="0"/>
              <a:t>був</a:t>
            </a:r>
            <a:r>
              <a:rPr lang="ru-RU" sz="2400" dirty="0" smtClean="0"/>
              <a:t> </a:t>
            </a:r>
            <a:r>
              <a:rPr lang="ru-RU" sz="2400" dirty="0" err="1" smtClean="0"/>
              <a:t>майстром</a:t>
            </a:r>
            <a:r>
              <a:rPr lang="ru-RU" sz="2400" dirty="0" smtClean="0"/>
              <a:t> </a:t>
            </a:r>
            <a:r>
              <a:rPr lang="ru-RU" sz="2400" dirty="0" err="1" smtClean="0"/>
              <a:t>передачі</a:t>
            </a:r>
            <a:r>
              <a:rPr lang="ru-RU" sz="2400" dirty="0" smtClean="0"/>
              <a:t> </a:t>
            </a:r>
            <a:r>
              <a:rPr lang="ru-RU" sz="2400" dirty="0" err="1" smtClean="0"/>
              <a:t>руху</a:t>
            </a:r>
            <a:r>
              <a:rPr lang="ru-RU" sz="2400" dirty="0" smtClean="0"/>
              <a:t> в </a:t>
            </a:r>
            <a:r>
              <a:rPr lang="ru-RU" sz="2400" dirty="0" err="1" smtClean="0"/>
              <a:t>кульмінаційний</a:t>
            </a:r>
            <a:r>
              <a:rPr lang="ru-RU" sz="2400" dirty="0" smtClean="0"/>
              <a:t>, </a:t>
            </a:r>
            <a:r>
              <a:rPr lang="ru-RU" sz="2400" dirty="0" err="1" smtClean="0"/>
              <a:t>перехідний</a:t>
            </a:r>
            <a:r>
              <a:rPr lang="ru-RU" sz="2400" dirty="0" smtClean="0"/>
              <a:t> момент. </a:t>
            </a:r>
            <a:r>
              <a:rPr lang="ru-RU" sz="2400" dirty="0" err="1" smtClean="0"/>
              <a:t>Скульптурна</a:t>
            </a:r>
            <a:r>
              <a:rPr lang="ru-RU" sz="2400" dirty="0" smtClean="0"/>
              <a:t> </a:t>
            </a:r>
            <a:r>
              <a:rPr lang="ru-RU" sz="2400" dirty="0" err="1" smtClean="0"/>
              <a:t>група</a:t>
            </a:r>
            <a:r>
              <a:rPr lang="ru-RU" sz="2400" dirty="0" smtClean="0"/>
              <a:t> </a:t>
            </a:r>
            <a:r>
              <a:rPr lang="ru-RU" sz="2400" dirty="0" err="1" smtClean="0"/>
              <a:t>Мірона</a:t>
            </a:r>
            <a:r>
              <a:rPr lang="ru-RU" sz="2400" dirty="0" smtClean="0"/>
              <a:t> «</a:t>
            </a:r>
            <a:r>
              <a:rPr lang="ru-RU" sz="2400" dirty="0" err="1" smtClean="0"/>
              <a:t>Афіна</a:t>
            </a:r>
            <a:r>
              <a:rPr lang="ru-RU" sz="2400" dirty="0" smtClean="0"/>
              <a:t> та </a:t>
            </a:r>
            <a:r>
              <a:rPr lang="ru-RU" sz="2400" dirty="0" err="1" smtClean="0"/>
              <a:t>Марсій</a:t>
            </a:r>
            <a:r>
              <a:rPr lang="ru-RU" sz="2400" dirty="0" smtClean="0"/>
              <a:t>», </a:t>
            </a:r>
            <a:r>
              <a:rPr lang="ru-RU" sz="2400" dirty="0" err="1" smtClean="0"/>
              <a:t>що</a:t>
            </a:r>
            <a:r>
              <a:rPr lang="ru-RU" sz="2400" dirty="0" smtClean="0"/>
              <a:t> </a:t>
            </a:r>
            <a:r>
              <a:rPr lang="ru-RU" sz="2400" dirty="0" err="1" smtClean="0"/>
              <a:t>була</a:t>
            </a:r>
            <a:r>
              <a:rPr lang="ru-RU" sz="2400" dirty="0" smtClean="0"/>
              <a:t> </a:t>
            </a:r>
            <a:r>
              <a:rPr lang="ru-RU" sz="2400" dirty="0" err="1" smtClean="0"/>
              <a:t>встановлена</a:t>
            </a:r>
            <a:r>
              <a:rPr lang="ru-RU" sz="2400" dirty="0" smtClean="0"/>
              <a:t> на </a:t>
            </a:r>
            <a:r>
              <a:rPr lang="ru-RU" sz="2400" dirty="0" err="1" smtClean="0"/>
              <a:t>Афінському</a:t>
            </a:r>
            <a:r>
              <a:rPr lang="ru-RU" sz="2400" dirty="0" smtClean="0"/>
              <a:t> </a:t>
            </a:r>
            <a:r>
              <a:rPr lang="ru-RU" sz="2400" dirty="0" err="1" smtClean="0"/>
              <a:t>акрополі</a:t>
            </a:r>
            <a:r>
              <a:rPr lang="ru-RU" sz="2400" dirty="0" smtClean="0"/>
              <a:t> </a:t>
            </a:r>
            <a:r>
              <a:rPr lang="ru-RU" sz="2400" dirty="0" err="1" smtClean="0"/>
              <a:t>позначена</a:t>
            </a:r>
            <a:r>
              <a:rPr lang="ru-RU" sz="2400" dirty="0" smtClean="0"/>
              <a:t> такою ж </a:t>
            </a:r>
            <a:r>
              <a:rPr lang="ru-RU" sz="2400" dirty="0" err="1" smtClean="0"/>
              <a:t>майстерністю</a:t>
            </a:r>
            <a:r>
              <a:rPr lang="ru-RU" sz="2400" dirty="0" smtClean="0"/>
              <a:t> у </a:t>
            </a:r>
            <a:r>
              <a:rPr lang="ru-RU" sz="2400" dirty="0" err="1" smtClean="0"/>
              <a:t>передачі</a:t>
            </a:r>
            <a:r>
              <a:rPr lang="ru-RU" sz="2400" dirty="0" smtClean="0"/>
              <a:t> </a:t>
            </a:r>
            <a:r>
              <a:rPr lang="ru-RU" sz="2400" dirty="0" err="1" smtClean="0"/>
              <a:t>руху</a:t>
            </a:r>
            <a:r>
              <a:rPr lang="ru-RU" sz="2400" dirty="0" smtClean="0"/>
              <a:t>.</a:t>
            </a:r>
            <a:endParaRPr lang="ru-RU" sz="2400" dirty="0"/>
          </a:p>
        </p:txBody>
      </p:sp>
    </p:spTree>
    <p:extLst>
      <p:ext uri="{BB962C8B-B14F-4D97-AF65-F5344CB8AC3E}">
        <p14:creationId xmlns:p14="http://schemas.microsoft.com/office/powerpoint/2010/main" val="38730127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5435600" y="620713"/>
            <a:ext cx="3549650" cy="1431925"/>
          </a:xfrm>
        </p:spPr>
        <p:style>
          <a:lnRef idx="2">
            <a:schemeClr val="dk1"/>
          </a:lnRef>
          <a:fillRef idx="1">
            <a:schemeClr val="lt1"/>
          </a:fillRef>
          <a:effectRef idx="0">
            <a:schemeClr val="dk1"/>
          </a:effectRef>
          <a:fontRef idx="minor">
            <a:schemeClr val="dk1"/>
          </a:fontRef>
        </p:style>
        <p:txBody>
          <a:bodyPr/>
          <a:lstStyle/>
          <a:p>
            <a:pPr algn="ctr"/>
            <a:r>
              <a:rPr lang="ru-RU" sz="2400" dirty="0">
                <a:hlinkClick r:id="rId2"/>
              </a:rPr>
              <a:t>Мирон. Дискобол. </a:t>
            </a:r>
            <a:r>
              <a:rPr lang="ru-RU" sz="2400" dirty="0" err="1" smtClean="0">
                <a:hlinkClick r:id="rId2"/>
              </a:rPr>
              <a:t>Римска</a:t>
            </a:r>
            <a:r>
              <a:rPr lang="ru-RU" sz="2400" dirty="0" smtClean="0">
                <a:hlinkClick r:id="rId2"/>
              </a:rPr>
              <a:t> </a:t>
            </a:r>
            <a:r>
              <a:rPr lang="ru-RU" sz="2400" dirty="0" err="1" smtClean="0">
                <a:hlinkClick r:id="rId2"/>
              </a:rPr>
              <a:t>копія</a:t>
            </a:r>
            <a:r>
              <a:rPr lang="ru-RU" sz="2400" dirty="0">
                <a:hlinkClick r:id="rId2"/>
              </a:rPr>
              <a:t>. V </a:t>
            </a:r>
            <a:r>
              <a:rPr lang="ru-RU" sz="2400" dirty="0" smtClean="0">
                <a:hlinkClick r:id="rId2"/>
              </a:rPr>
              <a:t>ст. </a:t>
            </a:r>
            <a:r>
              <a:rPr lang="ru-RU" sz="2400" dirty="0">
                <a:hlinkClick r:id="rId2"/>
              </a:rPr>
              <a:t>до н. </a:t>
            </a:r>
            <a:r>
              <a:rPr lang="ru-RU" sz="2400" dirty="0" smtClean="0">
                <a:hlinkClick r:id="rId2"/>
              </a:rPr>
              <a:t>е.</a:t>
            </a:r>
            <a:r>
              <a:rPr lang="ru-RU" sz="2400" dirty="0" smtClean="0"/>
              <a:t> </a:t>
            </a:r>
            <a:endParaRPr lang="ru-RU" sz="2400" dirty="0"/>
          </a:p>
        </p:txBody>
      </p:sp>
      <p:pic>
        <p:nvPicPr>
          <p:cNvPr id="2662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260350"/>
            <a:ext cx="5113338" cy="6408738"/>
          </a:xfrm>
        </p:spPr>
      </p:pic>
    </p:spTree>
    <p:extLst>
      <p:ext uri="{BB962C8B-B14F-4D97-AF65-F5344CB8AC3E}">
        <p14:creationId xmlns:p14="http://schemas.microsoft.com/office/powerpoint/2010/main" val="233480446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8" descr="Поликлет Диадумен"/>
          <p:cNvPicPr>
            <a:picLocks noChangeAspect="1" noChangeArrowheads="1"/>
          </p:cNvPicPr>
          <p:nvPr/>
        </p:nvPicPr>
        <p:blipFill>
          <a:blip r:embed="rId2"/>
          <a:srcRect/>
          <a:stretch>
            <a:fillRect/>
          </a:stretch>
        </p:blipFill>
        <p:spPr bwMode="auto">
          <a:xfrm>
            <a:off x="1571604" y="1341438"/>
            <a:ext cx="3030559" cy="5240337"/>
          </a:xfrm>
          <a:prstGeom prst="rect">
            <a:avLst/>
          </a:prstGeom>
          <a:noFill/>
          <a:ln w="9525">
            <a:noFill/>
            <a:miter lim="800000"/>
            <a:headEnd/>
            <a:tailEnd/>
          </a:ln>
        </p:spPr>
      </p:pic>
      <p:sp>
        <p:nvSpPr>
          <p:cNvPr id="38914" name="Rectangle 2"/>
          <p:cNvSpPr>
            <a:spLocks noGrp="1" noChangeArrowheads="1"/>
          </p:cNvSpPr>
          <p:nvPr>
            <p:ph type="title"/>
          </p:nvPr>
        </p:nvSpPr>
        <p:spPr/>
        <p:txBody>
          <a:bodyPr/>
          <a:lstStyle/>
          <a:p>
            <a:pPr algn="ctr" eaLnBrk="1" hangingPunct="1"/>
            <a:r>
              <a:rPr lang="ru-RU" b="1" dirty="0" smtClean="0"/>
              <a:t>ПОЛ</a:t>
            </a:r>
            <a:r>
              <a:rPr lang="uk-UA" b="1" dirty="0" smtClean="0"/>
              <a:t>І</a:t>
            </a:r>
            <a:r>
              <a:rPr lang="ru-RU" b="1" dirty="0" smtClean="0"/>
              <a:t>КЛЕТ</a:t>
            </a:r>
          </a:p>
        </p:txBody>
      </p:sp>
      <p:sp>
        <p:nvSpPr>
          <p:cNvPr id="38915" name="Rectangle 3"/>
          <p:cNvSpPr>
            <a:spLocks noGrp="1" noChangeArrowheads="1"/>
          </p:cNvSpPr>
          <p:nvPr>
            <p:ph type="body" idx="1"/>
          </p:nvPr>
        </p:nvSpPr>
        <p:spPr>
          <a:xfrm>
            <a:off x="251520" y="6065838"/>
            <a:ext cx="1944464" cy="431800"/>
          </a:xfrm>
        </p:spPr>
        <p:style>
          <a:lnRef idx="2">
            <a:schemeClr val="dk1"/>
          </a:lnRef>
          <a:fillRef idx="1">
            <a:schemeClr val="lt1"/>
          </a:fillRef>
          <a:effectRef idx="0">
            <a:schemeClr val="dk1"/>
          </a:effectRef>
          <a:fontRef idx="minor">
            <a:schemeClr val="dk1"/>
          </a:fontRef>
        </p:style>
        <p:txBody>
          <a:bodyPr/>
          <a:lstStyle/>
          <a:p>
            <a:pPr eaLnBrk="1" hangingPunct="1">
              <a:lnSpc>
                <a:spcPct val="90000"/>
              </a:lnSpc>
              <a:buFont typeface="Wingdings" pitchFamily="2" charset="2"/>
              <a:buNone/>
            </a:pPr>
            <a:r>
              <a:rPr lang="ru-RU" sz="1800" dirty="0" err="1" smtClean="0"/>
              <a:t>Діадумен</a:t>
            </a:r>
            <a:r>
              <a:rPr lang="ru-RU" sz="1800" dirty="0" smtClean="0"/>
              <a:t> </a:t>
            </a:r>
          </a:p>
        </p:txBody>
      </p:sp>
      <p:pic>
        <p:nvPicPr>
          <p:cNvPr id="38916" name="Picture 6" descr="Поликлет"/>
          <p:cNvPicPr>
            <a:picLocks noChangeAspect="1" noChangeArrowheads="1"/>
          </p:cNvPicPr>
          <p:nvPr/>
        </p:nvPicPr>
        <p:blipFill>
          <a:blip r:embed="rId3"/>
          <a:srcRect/>
          <a:stretch>
            <a:fillRect/>
          </a:stretch>
        </p:blipFill>
        <p:spPr bwMode="auto">
          <a:xfrm>
            <a:off x="6215074" y="1052513"/>
            <a:ext cx="2679689" cy="5445125"/>
          </a:xfrm>
          <a:prstGeom prst="rect">
            <a:avLst/>
          </a:prstGeom>
          <a:noFill/>
          <a:ln w="9525">
            <a:noFill/>
            <a:miter lim="800000"/>
            <a:headEnd/>
            <a:tailEnd/>
          </a:ln>
        </p:spPr>
      </p:pic>
      <p:sp>
        <p:nvSpPr>
          <p:cNvPr id="38917" name="Text Box 7"/>
          <p:cNvSpPr txBox="1">
            <a:spLocks noChangeArrowheads="1"/>
          </p:cNvSpPr>
          <p:nvPr/>
        </p:nvSpPr>
        <p:spPr bwMode="auto">
          <a:xfrm>
            <a:off x="4860033" y="6126638"/>
            <a:ext cx="2722662"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ru-RU" dirty="0" smtClean="0"/>
              <a:t>Поранена  </a:t>
            </a:r>
            <a:r>
              <a:rPr lang="ru-RU" dirty="0"/>
              <a:t>амазонка</a:t>
            </a:r>
          </a:p>
        </p:txBody>
      </p:sp>
    </p:spTree>
    <p:extLst>
      <p:ext uri="{BB962C8B-B14F-4D97-AF65-F5344CB8AC3E}">
        <p14:creationId xmlns:p14="http://schemas.microsoft.com/office/powerpoint/2010/main" val="216067563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sz="2000" dirty="0" err="1"/>
              <a:t>Агроський</a:t>
            </a:r>
            <a:r>
              <a:rPr lang="ru-RU" sz="2000" dirty="0"/>
              <a:t> </a:t>
            </a:r>
            <a:r>
              <a:rPr lang="ru-RU" sz="2000" dirty="0" err="1"/>
              <a:t>митець</a:t>
            </a:r>
            <a:r>
              <a:rPr lang="ru-RU" sz="2000" dirty="0"/>
              <a:t> </a:t>
            </a:r>
            <a:r>
              <a:rPr lang="ru-RU" sz="2000" dirty="0" err="1"/>
              <a:t>Поліклет</a:t>
            </a:r>
            <a:r>
              <a:rPr lang="ru-RU" sz="2000" dirty="0"/>
              <a:t> належав до </a:t>
            </a:r>
            <a:r>
              <a:rPr lang="ru-RU" sz="2000" dirty="0" err="1"/>
              <a:t>пелопоннеської</a:t>
            </a:r>
            <a:r>
              <a:rPr lang="ru-RU" sz="2000" dirty="0"/>
              <a:t> </a:t>
            </a:r>
            <a:r>
              <a:rPr lang="ru-RU" sz="2000" dirty="0" err="1"/>
              <a:t>течії</a:t>
            </a:r>
            <a:r>
              <a:rPr lang="ru-RU" sz="2000" dirty="0"/>
              <a:t> так </a:t>
            </a:r>
            <a:r>
              <a:rPr lang="ru-RU" sz="2000" dirty="0" err="1"/>
              <a:t>званої</a:t>
            </a:r>
            <a:r>
              <a:rPr lang="ru-RU" sz="2000" dirty="0"/>
              <a:t> «</a:t>
            </a:r>
            <a:r>
              <a:rPr lang="ru-RU" sz="2000" dirty="0" err="1"/>
              <a:t>представницької</a:t>
            </a:r>
            <a:r>
              <a:rPr lang="ru-RU" sz="2000" dirty="0"/>
              <a:t> </a:t>
            </a:r>
            <a:r>
              <a:rPr lang="ru-RU" sz="2000" dirty="0" err="1"/>
              <a:t>статуї</a:t>
            </a:r>
            <a:r>
              <a:rPr lang="ru-RU" sz="2000" dirty="0"/>
              <a:t>» — </a:t>
            </a:r>
            <a:r>
              <a:rPr lang="ru-RU" sz="2000" dirty="0" err="1"/>
              <a:t>людської</a:t>
            </a:r>
            <a:r>
              <a:rPr lang="ru-RU" sz="2000" dirty="0"/>
              <a:t> </a:t>
            </a:r>
            <a:r>
              <a:rPr lang="ru-RU" sz="2000" dirty="0" err="1"/>
              <a:t>фігури</a:t>
            </a:r>
            <a:r>
              <a:rPr lang="ru-RU" sz="2000" dirty="0"/>
              <a:t> у </a:t>
            </a:r>
            <a:r>
              <a:rPr lang="ru-RU" sz="2000" dirty="0" err="1"/>
              <a:t>спокої</a:t>
            </a:r>
            <a:r>
              <a:rPr lang="ru-RU" sz="2000" dirty="0"/>
              <a:t> </a:t>
            </a:r>
            <a:r>
              <a:rPr lang="ru-RU" sz="2000" dirty="0" err="1"/>
              <a:t>чи</a:t>
            </a:r>
            <a:r>
              <a:rPr lang="ru-RU" sz="2000" dirty="0"/>
              <a:t> </a:t>
            </a:r>
            <a:r>
              <a:rPr lang="ru-RU" sz="2000" dirty="0" err="1"/>
              <a:t>помірному</a:t>
            </a:r>
            <a:r>
              <a:rPr lang="ru-RU" sz="2000" dirty="0"/>
              <a:t> </a:t>
            </a:r>
            <a:r>
              <a:rPr lang="ru-RU" sz="2000" dirty="0" err="1"/>
              <a:t>русі</a:t>
            </a:r>
            <a:r>
              <a:rPr lang="ru-RU" sz="2000" dirty="0"/>
              <a:t>. Художник </a:t>
            </a:r>
            <a:r>
              <a:rPr lang="ru-RU" sz="2000" dirty="0" err="1"/>
              <a:t>спеціалізувався</a:t>
            </a:r>
            <a:r>
              <a:rPr lang="ru-RU" sz="2000" dirty="0"/>
              <a:t> на </a:t>
            </a:r>
            <a:r>
              <a:rPr lang="ru-RU" sz="2000" dirty="0" err="1"/>
              <a:t>зображенні</a:t>
            </a:r>
            <a:r>
              <a:rPr lang="ru-RU" sz="2000" dirty="0"/>
              <a:t> </a:t>
            </a:r>
            <a:r>
              <a:rPr lang="ru-RU" sz="2000" dirty="0" err="1"/>
              <a:t>атлетів</a:t>
            </a:r>
            <a:r>
              <a:rPr lang="ru-RU" sz="2000" dirty="0"/>
              <a:t>, </a:t>
            </a:r>
            <a:r>
              <a:rPr lang="ru-RU" sz="2000" dirty="0" err="1"/>
              <a:t>переможців</a:t>
            </a:r>
            <a:r>
              <a:rPr lang="ru-RU" sz="2000" dirty="0"/>
              <a:t> </a:t>
            </a:r>
            <a:r>
              <a:rPr lang="ru-RU" sz="2000" dirty="0" err="1"/>
              <a:t>Олімпійських</a:t>
            </a:r>
            <a:r>
              <a:rPr lang="ru-RU" sz="2000" dirty="0"/>
              <a:t> </a:t>
            </a:r>
            <a:r>
              <a:rPr lang="ru-RU" sz="2000" dirty="0" err="1"/>
              <a:t>ігор</a:t>
            </a:r>
            <a:r>
              <a:rPr lang="ru-RU" sz="2000" dirty="0"/>
              <a:t>. На жаль, </a:t>
            </a:r>
            <a:r>
              <a:rPr lang="ru-RU" sz="2000" dirty="0" err="1"/>
              <a:t>його</a:t>
            </a:r>
            <a:r>
              <a:rPr lang="ru-RU" sz="2000" dirty="0"/>
              <a:t> твори </a:t>
            </a:r>
            <a:r>
              <a:rPr lang="ru-RU" sz="2000" dirty="0" err="1"/>
              <a:t>дійшли</a:t>
            </a:r>
            <a:r>
              <a:rPr lang="ru-RU" sz="2000" dirty="0"/>
              <a:t> до нас в </a:t>
            </a:r>
            <a:r>
              <a:rPr lang="ru-RU" sz="2000" dirty="0" err="1"/>
              <a:t>копіях</a:t>
            </a:r>
            <a:r>
              <a:rPr lang="ru-RU" sz="2000" dirty="0"/>
              <a:t>, але й </a:t>
            </a:r>
            <a:r>
              <a:rPr lang="ru-RU" sz="2000" dirty="0" err="1"/>
              <a:t>копії</a:t>
            </a:r>
            <a:r>
              <a:rPr lang="ru-RU" sz="2000" dirty="0"/>
              <a:t> </a:t>
            </a:r>
            <a:r>
              <a:rPr lang="ru-RU" sz="2000" dirty="0" err="1"/>
              <a:t>вражають</a:t>
            </a:r>
            <a:r>
              <a:rPr lang="ru-RU" sz="2000" dirty="0"/>
              <a:t> </a:t>
            </a:r>
            <a:r>
              <a:rPr lang="ru-RU" sz="2000" dirty="0" err="1"/>
              <a:t>глядача</a:t>
            </a:r>
            <a:r>
              <a:rPr lang="ru-RU" sz="2000" dirty="0"/>
              <a:t> силою </a:t>
            </a:r>
            <a:r>
              <a:rPr lang="ru-RU" sz="2000" dirty="0" err="1"/>
              <a:t>художнього</a:t>
            </a:r>
            <a:r>
              <a:rPr lang="ru-RU" sz="2000" dirty="0"/>
              <a:t> </a:t>
            </a:r>
            <a:r>
              <a:rPr lang="ru-RU" sz="2000" dirty="0" err="1"/>
              <a:t>вираження</a:t>
            </a:r>
            <a:r>
              <a:rPr lang="ru-RU" sz="2000" dirty="0"/>
              <a:t>. </a:t>
            </a:r>
            <a:r>
              <a:rPr lang="ru-RU" sz="2000" dirty="0" err="1"/>
              <a:t>Поліклет</a:t>
            </a:r>
            <a:r>
              <a:rPr lang="ru-RU" sz="2000" dirty="0"/>
              <a:t> </a:t>
            </a:r>
            <a:r>
              <a:rPr lang="ru-RU" sz="2000" dirty="0" err="1"/>
              <a:t>був</a:t>
            </a:r>
            <a:r>
              <a:rPr lang="ru-RU" sz="2000" dirty="0"/>
              <a:t> не </a:t>
            </a:r>
            <a:r>
              <a:rPr lang="ru-RU" sz="2000" dirty="0" err="1"/>
              <a:t>тільки</a:t>
            </a:r>
            <a:r>
              <a:rPr lang="ru-RU" sz="2000" dirty="0"/>
              <a:t> художником, але й теоретиком </a:t>
            </a:r>
            <a:r>
              <a:rPr lang="ru-RU" sz="2000" dirty="0" err="1"/>
              <a:t>мистецтва</a:t>
            </a:r>
            <a:r>
              <a:rPr lang="ru-RU" sz="2000" dirty="0"/>
              <a:t> </a:t>
            </a:r>
            <a:r>
              <a:rPr lang="ru-RU" sz="2000" dirty="0" err="1"/>
              <a:t>скульптури</a:t>
            </a:r>
            <a:r>
              <a:rPr lang="ru-RU" sz="2000" dirty="0"/>
              <a:t>. </a:t>
            </a:r>
            <a:r>
              <a:rPr lang="ru-RU" sz="2000" dirty="0" err="1"/>
              <a:t>Фрагменти</a:t>
            </a:r>
            <a:r>
              <a:rPr lang="ru-RU" sz="2000" dirty="0"/>
              <a:t>, </a:t>
            </a:r>
            <a:r>
              <a:rPr lang="ru-RU" sz="2000" dirty="0" err="1"/>
              <a:t>що</a:t>
            </a:r>
            <a:r>
              <a:rPr lang="ru-RU" sz="2000" dirty="0"/>
              <a:t> </a:t>
            </a:r>
            <a:r>
              <a:rPr lang="ru-RU" sz="2000" dirty="0" err="1"/>
              <a:t>збереглись</a:t>
            </a:r>
            <a:r>
              <a:rPr lang="ru-RU" sz="2000" dirty="0"/>
              <a:t> з </a:t>
            </a:r>
            <a:r>
              <a:rPr lang="ru-RU" sz="2000" dirty="0" err="1"/>
              <a:t>його</a:t>
            </a:r>
            <a:r>
              <a:rPr lang="ru-RU" sz="2000" dirty="0"/>
              <a:t> трактату «Канон», </a:t>
            </a:r>
            <a:r>
              <a:rPr lang="ru-RU" sz="2000" dirty="0" err="1"/>
              <a:t>вивчалися</a:t>
            </a:r>
            <a:r>
              <a:rPr lang="ru-RU" sz="2000" dirty="0"/>
              <a:t> </a:t>
            </a:r>
            <a:r>
              <a:rPr lang="ru-RU" sz="2000" dirty="0" err="1"/>
              <a:t>багатьма</a:t>
            </a:r>
            <a:r>
              <a:rPr lang="ru-RU" sz="2000" dirty="0"/>
              <a:t> </a:t>
            </a:r>
            <a:r>
              <a:rPr lang="ru-RU" sz="2000" dirty="0" err="1"/>
              <a:t>поколіннями</a:t>
            </a:r>
            <a:r>
              <a:rPr lang="ru-RU" sz="2000" dirty="0"/>
              <a:t> </a:t>
            </a:r>
            <a:r>
              <a:rPr lang="ru-RU" sz="2000" dirty="0" err="1"/>
              <a:t>скульпторів</a:t>
            </a:r>
            <a:r>
              <a:rPr lang="ru-RU" sz="2000" dirty="0"/>
              <a:t>.</a:t>
            </a:r>
          </a:p>
          <a:p>
            <a:r>
              <a:rPr lang="ru-RU" sz="2000" dirty="0" err="1"/>
              <a:t>Найзнаменитіший</a:t>
            </a:r>
            <a:r>
              <a:rPr lang="ru-RU" sz="2000" dirty="0"/>
              <a:t> </a:t>
            </a:r>
            <a:r>
              <a:rPr lang="ru-RU" sz="2000" dirty="0" err="1"/>
              <a:t>твір</a:t>
            </a:r>
            <a:r>
              <a:rPr lang="ru-RU" sz="2000" dirty="0"/>
              <a:t> </a:t>
            </a:r>
            <a:r>
              <a:rPr lang="ru-RU" sz="2000" dirty="0" err="1"/>
              <a:t>Поліклета</a:t>
            </a:r>
            <a:r>
              <a:rPr lang="ru-RU" sz="2000" dirty="0"/>
              <a:t>— «</a:t>
            </a:r>
            <a:r>
              <a:rPr lang="ru-RU" sz="2000" dirty="0" err="1"/>
              <a:t>Дорифор</a:t>
            </a:r>
            <a:r>
              <a:rPr lang="ru-RU" sz="2000" dirty="0"/>
              <a:t>» (юнак-</a:t>
            </a:r>
            <a:r>
              <a:rPr lang="ru-RU" sz="2000" dirty="0" err="1"/>
              <a:t>списоносець</a:t>
            </a:r>
            <a:r>
              <a:rPr lang="ru-RU" sz="2000" dirty="0"/>
              <a:t>). У </a:t>
            </a:r>
            <a:r>
              <a:rPr lang="ru-RU" sz="2000" dirty="0" err="1"/>
              <a:t>цій</a:t>
            </a:r>
            <a:r>
              <a:rPr lang="ru-RU" sz="2000" dirty="0"/>
              <a:t> </a:t>
            </a:r>
            <a:r>
              <a:rPr lang="ru-RU" sz="2000" dirty="0" err="1"/>
              <a:t>статуї</a:t>
            </a:r>
            <a:r>
              <a:rPr lang="ru-RU" sz="2000" dirty="0"/>
              <a:t> автор </a:t>
            </a:r>
            <a:r>
              <a:rPr lang="ru-RU" sz="2000" dirty="0" err="1"/>
              <a:t>втілив</a:t>
            </a:r>
            <a:r>
              <a:rPr lang="ru-RU" sz="2000" dirty="0"/>
              <a:t> </a:t>
            </a:r>
            <a:r>
              <a:rPr lang="ru-RU" sz="2000" dirty="0" err="1"/>
              <a:t>свій</a:t>
            </a:r>
            <a:r>
              <a:rPr lang="ru-RU" sz="2000" dirty="0"/>
              <a:t> «Канон» — </a:t>
            </a:r>
            <a:r>
              <a:rPr lang="ru-RU" sz="2000" dirty="0" err="1"/>
              <a:t>вчення</a:t>
            </a:r>
            <a:r>
              <a:rPr lang="ru-RU" sz="2000" dirty="0"/>
              <a:t> про </a:t>
            </a:r>
            <a:r>
              <a:rPr lang="ru-RU" sz="2000" dirty="0" err="1"/>
              <a:t>еталонні</a:t>
            </a:r>
            <a:r>
              <a:rPr lang="ru-RU" sz="2000" dirty="0"/>
              <a:t> </a:t>
            </a:r>
            <a:r>
              <a:rPr lang="ru-RU" sz="2000" dirty="0" err="1"/>
              <a:t>пропорції</a:t>
            </a:r>
            <a:r>
              <a:rPr lang="ru-RU" sz="2000" dirty="0"/>
              <a:t> </a:t>
            </a:r>
            <a:r>
              <a:rPr lang="ru-RU" sz="2000" dirty="0" err="1"/>
              <a:t>людського</a:t>
            </a:r>
            <a:r>
              <a:rPr lang="ru-RU" sz="2000" dirty="0"/>
              <a:t> </a:t>
            </a:r>
            <a:r>
              <a:rPr lang="ru-RU" sz="2000" dirty="0" err="1"/>
              <a:t>тіла</a:t>
            </a:r>
            <a:r>
              <a:rPr lang="ru-RU" sz="2000" dirty="0"/>
              <a:t>. </a:t>
            </a:r>
            <a:r>
              <a:rPr lang="ru-RU" sz="2000" dirty="0" err="1"/>
              <a:t>Він</a:t>
            </a:r>
            <a:r>
              <a:rPr lang="ru-RU" sz="2000" dirty="0"/>
              <a:t> </a:t>
            </a:r>
            <a:r>
              <a:rPr lang="ru-RU" sz="2000" dirty="0" err="1"/>
              <a:t>класично</a:t>
            </a:r>
            <a:r>
              <a:rPr lang="ru-RU" sz="2000" dirty="0"/>
              <a:t> </a:t>
            </a:r>
            <a:r>
              <a:rPr lang="ru-RU" sz="2000" dirty="0" err="1"/>
              <a:t>вирішив</a:t>
            </a:r>
            <a:r>
              <a:rPr lang="ru-RU" sz="2000" dirty="0"/>
              <a:t> проблему </a:t>
            </a:r>
            <a:r>
              <a:rPr lang="ru-RU" sz="2000" dirty="0" err="1"/>
              <a:t>зображення</a:t>
            </a:r>
            <a:r>
              <a:rPr lang="ru-RU" sz="2000" dirty="0"/>
              <a:t> </a:t>
            </a:r>
            <a:r>
              <a:rPr lang="ru-RU" sz="2000" dirty="0" err="1"/>
              <a:t>людини</a:t>
            </a:r>
            <a:r>
              <a:rPr lang="ru-RU" sz="2000" dirty="0"/>
              <a:t> в </a:t>
            </a:r>
            <a:r>
              <a:rPr lang="ru-RU" sz="2000" dirty="0" err="1"/>
              <a:t>спокої</a:t>
            </a:r>
            <a:r>
              <a:rPr lang="ru-RU" sz="2000" dirty="0"/>
              <a:t>, але </a:t>
            </a:r>
            <a:r>
              <a:rPr lang="ru-RU" sz="2000" dirty="0" err="1"/>
              <a:t>готової</a:t>
            </a:r>
            <a:r>
              <a:rPr lang="ru-RU" sz="2000" dirty="0"/>
              <a:t> до </a:t>
            </a:r>
            <a:r>
              <a:rPr lang="ru-RU" sz="2000" dirty="0" err="1"/>
              <a:t>дії</a:t>
            </a:r>
            <a:r>
              <a:rPr lang="ru-RU" sz="2000" dirty="0"/>
              <a:t>. «</a:t>
            </a:r>
            <a:r>
              <a:rPr lang="ru-RU" sz="2000" dirty="0" err="1"/>
              <a:t>Дорифор</a:t>
            </a:r>
            <a:r>
              <a:rPr lang="ru-RU" sz="2000" dirty="0"/>
              <a:t>» </a:t>
            </a:r>
            <a:r>
              <a:rPr lang="ru-RU" sz="2000" dirty="0" err="1"/>
              <a:t>протягом</a:t>
            </a:r>
            <a:r>
              <a:rPr lang="ru-RU" sz="2000" dirty="0"/>
              <a:t> </a:t>
            </a:r>
            <a:r>
              <a:rPr lang="ru-RU" sz="2000" dirty="0" err="1"/>
              <a:t>сторіччя</a:t>
            </a:r>
            <a:r>
              <a:rPr lang="ru-RU" sz="2000" dirty="0"/>
              <a:t> </a:t>
            </a:r>
            <a:r>
              <a:rPr lang="ru-RU" sz="2000" dirty="0" err="1"/>
              <a:t>залишався</a:t>
            </a:r>
            <a:r>
              <a:rPr lang="ru-RU" sz="2000" dirty="0"/>
              <a:t> </a:t>
            </a:r>
            <a:r>
              <a:rPr lang="ru-RU" sz="2000" dirty="0" err="1"/>
              <a:t>неперевершеним</a:t>
            </a:r>
            <a:r>
              <a:rPr lang="ru-RU" sz="2000" dirty="0"/>
              <a:t> </a:t>
            </a:r>
            <a:r>
              <a:rPr lang="ru-RU" sz="2000" dirty="0" err="1"/>
              <a:t>взірцем</a:t>
            </a:r>
            <a:r>
              <a:rPr lang="ru-RU" sz="2000" dirty="0"/>
              <a:t>. Тут художник </a:t>
            </a:r>
            <a:r>
              <a:rPr lang="ru-RU" sz="2000" dirty="0" err="1"/>
              <a:t>втілив</a:t>
            </a:r>
            <a:r>
              <a:rPr lang="ru-RU" sz="2000" dirty="0"/>
              <a:t> </a:t>
            </a:r>
            <a:r>
              <a:rPr lang="ru-RU" sz="2000" dirty="0" err="1"/>
              <a:t>своє</a:t>
            </a:r>
            <a:r>
              <a:rPr lang="ru-RU" sz="2000" dirty="0"/>
              <a:t> </a:t>
            </a:r>
            <a:r>
              <a:rPr lang="ru-RU" sz="2000" dirty="0" err="1"/>
              <a:t>бачення</a:t>
            </a:r>
            <a:r>
              <a:rPr lang="ru-RU" sz="2000" dirty="0"/>
              <a:t> </a:t>
            </a:r>
            <a:r>
              <a:rPr lang="ru-RU" sz="2000" dirty="0" err="1"/>
              <a:t>ідеальних</a:t>
            </a:r>
            <a:r>
              <a:rPr lang="ru-RU" sz="2000" dirty="0"/>
              <a:t> </a:t>
            </a:r>
            <a:r>
              <a:rPr lang="ru-RU" sz="2000" dirty="0" err="1"/>
              <a:t>пропорцій</a:t>
            </a:r>
            <a:r>
              <a:rPr lang="ru-RU" sz="2000" dirty="0"/>
              <a:t> </a:t>
            </a:r>
            <a:r>
              <a:rPr lang="ru-RU" sz="2000" dirty="0" err="1"/>
              <a:t>людського</a:t>
            </a:r>
            <a:r>
              <a:rPr lang="ru-RU" sz="2000" dirty="0"/>
              <a:t> </a:t>
            </a:r>
            <a:r>
              <a:rPr lang="ru-RU" sz="2000" dirty="0" err="1"/>
              <a:t>тіла</a:t>
            </a:r>
            <a:r>
              <a:rPr lang="ru-RU" sz="2000" dirty="0"/>
              <a:t>, </a:t>
            </a:r>
            <a:r>
              <a:rPr lang="ru-RU" sz="2000" dirty="0" err="1"/>
              <a:t>які</a:t>
            </a:r>
            <a:r>
              <a:rPr lang="ru-RU" sz="2000" dirty="0"/>
              <a:t> </a:t>
            </a:r>
            <a:r>
              <a:rPr lang="ru-RU" sz="2000" dirty="0" err="1"/>
              <a:t>повинні</a:t>
            </a:r>
            <a:r>
              <a:rPr lang="ru-RU" sz="2000" dirty="0"/>
              <a:t> </a:t>
            </a:r>
            <a:r>
              <a:rPr lang="ru-RU" sz="2000" dirty="0" err="1"/>
              <a:t>перебувати</a:t>
            </a:r>
            <a:r>
              <a:rPr lang="ru-RU" sz="2000" dirty="0"/>
              <a:t> в числовому </a:t>
            </a:r>
            <a:r>
              <a:rPr lang="ru-RU" sz="2000" dirty="0" err="1"/>
              <a:t>співвідношенні</a:t>
            </a:r>
            <a:r>
              <a:rPr lang="ru-RU" sz="2000" dirty="0"/>
              <a:t>. </a:t>
            </a:r>
          </a:p>
        </p:txBody>
      </p:sp>
    </p:spTree>
    <p:extLst>
      <p:ext uri="{BB962C8B-B14F-4D97-AF65-F5344CB8AC3E}">
        <p14:creationId xmlns:p14="http://schemas.microsoft.com/office/powerpoint/2010/main" val="32462128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85720" y="214290"/>
            <a:ext cx="3286148" cy="6533074"/>
          </a:xfrm>
          <a:prstGeom prst="rect">
            <a:avLst/>
          </a:prstGeom>
          <a:noFill/>
          <a:ln w="9525">
            <a:noFill/>
            <a:miter lim="800000"/>
            <a:headEnd/>
            <a:tailEnd/>
          </a:ln>
          <a:effectLst/>
        </p:spPr>
      </p:pic>
      <p:sp>
        <p:nvSpPr>
          <p:cNvPr id="3" name="Прямоугольник 2"/>
          <p:cNvSpPr/>
          <p:nvPr/>
        </p:nvSpPr>
        <p:spPr>
          <a:xfrm>
            <a:off x="4857752" y="5857892"/>
            <a:ext cx="3320974"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ru-RU" sz="2400" b="1" dirty="0" smtClean="0"/>
              <a:t> </a:t>
            </a:r>
            <a:r>
              <a:rPr lang="ru-RU" sz="2400" b="1" dirty="0" err="1" smtClean="0"/>
              <a:t>Поліклет</a:t>
            </a:r>
            <a:r>
              <a:rPr lang="ru-RU" sz="2400" b="1" dirty="0" smtClean="0"/>
              <a:t>   </a:t>
            </a:r>
            <a:r>
              <a:rPr lang="ru-RU" sz="2400" b="1" dirty="0" err="1" smtClean="0"/>
              <a:t>Списник</a:t>
            </a:r>
            <a:r>
              <a:rPr lang="ru-RU" sz="2400" b="1" dirty="0" smtClean="0"/>
              <a:t> </a:t>
            </a:r>
            <a:r>
              <a:rPr lang="ru-RU" dirty="0" smtClean="0"/>
              <a:t>,</a:t>
            </a:r>
            <a:endParaRPr lang="ru-RU" dirty="0"/>
          </a:p>
        </p:txBody>
      </p:sp>
    </p:spTree>
    <p:extLst>
      <p:ext uri="{BB962C8B-B14F-4D97-AF65-F5344CB8AC3E}">
        <p14:creationId xmlns:p14="http://schemas.microsoft.com/office/powerpoint/2010/main" val="338256379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TS102575614</Template>
  <TotalTime>99</TotalTime>
  <Words>1229</Words>
  <Application>Microsoft Office PowerPoint</Application>
  <PresentationFormat>Экран (4:3)</PresentationFormat>
  <Paragraphs>40</Paragraphs>
  <Slides>26</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26</vt:i4>
      </vt:variant>
    </vt:vector>
  </HeadingPairs>
  <TitlesOfParts>
    <vt:vector size="29" baseType="lpstr">
      <vt:lpstr>Default Design</vt:lpstr>
      <vt:lpstr>1_Custom Design</vt:lpstr>
      <vt:lpstr>2_Custom Design</vt:lpstr>
      <vt:lpstr>Антична скульптура</vt:lpstr>
      <vt:lpstr>Презентация PowerPoint</vt:lpstr>
      <vt:lpstr>Презентация PowerPoint</vt:lpstr>
      <vt:lpstr>Презентация PowerPoint</vt:lpstr>
      <vt:lpstr>Презентация PowerPoint</vt:lpstr>
      <vt:lpstr>Мирон. Дискобол. Римска копія. V ст. до н. е. </vt:lpstr>
      <vt:lpstr>ПОЛІКЛЕТ</vt:lpstr>
      <vt:lpstr>Презентация PowerPoint</vt:lpstr>
      <vt:lpstr>Презентация PowerPoint</vt:lpstr>
      <vt:lpstr>Презентация PowerPoint</vt:lpstr>
      <vt:lpstr>Фідій. Афіна Парфенос із Варвакіона. V ст.</vt:lpstr>
      <vt:lpstr>Фідій.  Ніка, яка розв'язує сандалю</vt:lpstr>
      <vt:lpstr>Презентация PowerPoint</vt:lpstr>
      <vt:lpstr>Презентация PowerPoint</vt:lpstr>
      <vt:lpstr>Презентация PowerPoint</vt:lpstr>
      <vt:lpstr> Пракситель. Афродита Кнідська. Римська копія. IV ст. до н. е.</vt:lpstr>
      <vt:lpstr>Лісіпп</vt:lpstr>
      <vt:lpstr>Презентация PowerPoint</vt:lpstr>
      <vt:lpstr>Лисіпп. Геркулес Фарнезький. IV ст. до н. е. </vt:lpstr>
      <vt:lpstr> Лисіпп. Гермес, який завязує  сандалю. IV ст. до н. е.</vt:lpstr>
      <vt:lpstr>Презентация PowerPoint</vt:lpstr>
      <vt:lpstr> Леохар. Аполлон Бельведерський. Римська копія. IV ст. до н. е.</vt:lpstr>
      <vt:lpstr>Презентация PowerPoint</vt:lpstr>
      <vt:lpstr>Презентация PowerPoint</vt:lpstr>
      <vt:lpstr>Битва лапіфів з кентаврами. Скульптура західного фронтона храма Зевса в Олімпії. V ст. до н. е. </vt:lpstr>
      <vt:lpstr> Афродита і Пан. Біля 100 р. до н. 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Антична скульптура</dc:title>
  <dc:creator>Admin</dc:creator>
  <cp:lastModifiedBy>User</cp:lastModifiedBy>
  <cp:revision>7</cp:revision>
  <dcterms:created xsi:type="dcterms:W3CDTF">2012-03-19T18:05:53Z</dcterms:created>
  <dcterms:modified xsi:type="dcterms:W3CDTF">2017-03-14T13:03:56Z</dcterms:modified>
</cp:coreProperties>
</file>