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70" r:id="rId6"/>
    <p:sldId id="260" r:id="rId7"/>
    <p:sldId id="271" r:id="rId8"/>
    <p:sldId id="259" r:id="rId9"/>
    <p:sldId id="273" r:id="rId10"/>
    <p:sldId id="261" r:id="rId11"/>
    <p:sldId id="274" r:id="rId12"/>
    <p:sldId id="262" r:id="rId13"/>
    <p:sldId id="275" r:id="rId14"/>
    <p:sldId id="263" r:id="rId15"/>
    <p:sldId id="276" r:id="rId16"/>
    <p:sldId id="264" r:id="rId17"/>
    <p:sldId id="265" r:id="rId18"/>
    <p:sldId id="266" r:id="rId19"/>
    <p:sldId id="267" r:id="rId20"/>
    <p:sldId id="277" r:id="rId21"/>
    <p:sldId id="26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1C70CD9-50A3-4269-8978-23E38CC8CF3A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09F458-4E56-4375-A63D-8B699F1F0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sz="9600" dirty="0" smtClean="0"/>
              <a:t>Лелека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uk-UA" dirty="0" smtClean="0"/>
              <a:t>Лелека - сакральний птах у різних міфологічних і окультних традиціях. Символізує нове життя, прихід весни, удачу.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Лелекам приписують ряд антропоморфних особливостей: вони </a:t>
            </a:r>
            <a:r>
              <a:rPr lang="uk-UA" sz="2400" dirty="0" smtClean="0"/>
              <a:t>нібито мають </a:t>
            </a:r>
            <a:r>
              <a:rPr lang="uk-UA" sz="2400" dirty="0" smtClean="0"/>
              <a:t>людські пальці і розуміють мову людини. Вони плачуть сльозами, а</a:t>
            </a:r>
            <a:br>
              <a:rPr lang="uk-UA" sz="2400" dirty="0" smtClean="0"/>
            </a:br>
            <a:r>
              <a:rPr lang="uk-UA" sz="2400" dirty="0" smtClean="0"/>
              <a:t>клекіт їх є не що інше, як молитва Богу. згідно з </a:t>
            </a:r>
            <a:r>
              <a:rPr lang="uk-UA" sz="2400" dirty="0" smtClean="0"/>
              <a:t>польським свідченнями</a:t>
            </a:r>
            <a:r>
              <a:rPr lang="uk-UA" sz="2400" dirty="0" smtClean="0"/>
              <a:t>, для припинення дощів, викликаних вбивством </a:t>
            </a:r>
            <a:r>
              <a:rPr lang="uk-UA" sz="2400" dirty="0" smtClean="0"/>
              <a:t>лелеки, необхідно </a:t>
            </a:r>
            <a:r>
              <a:rPr lang="uk-UA" sz="2400" dirty="0" smtClean="0"/>
              <a:t>поховати його, як людину, поклавши в труну і виривання могилу</a:t>
            </a:r>
            <a:br>
              <a:rPr lang="uk-UA" sz="2400" dirty="0" smtClean="0"/>
            </a:br>
            <a:r>
              <a:rPr lang="uk-UA" sz="2400" dirty="0" smtClean="0"/>
              <a:t>на кладовищі. Чорно-біле забарвлення лелеки також зв'язується в легендах </a:t>
            </a:r>
            <a:r>
              <a:rPr lang="uk-UA" sz="2400" dirty="0" smtClean="0"/>
              <a:t>і повір'ях </a:t>
            </a:r>
            <a:r>
              <a:rPr lang="uk-UA" sz="2400" dirty="0" smtClean="0"/>
              <a:t>з його людським походженням: з убранням ксьондза, з чорною</a:t>
            </a:r>
            <a:br>
              <a:rPr lang="uk-UA" sz="2400" dirty="0" smtClean="0"/>
            </a:br>
            <a:r>
              <a:rPr lang="uk-UA" sz="2400" dirty="0" smtClean="0"/>
              <a:t>жилеткою та </a:t>
            </a:r>
            <a:r>
              <a:rPr lang="uk-UA" sz="2400" dirty="0" err="1" smtClean="0"/>
              <a:t>ін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2991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З незапам'ятних часів прийнято вважати, що лелеки спільно справляють</a:t>
            </a:r>
            <a:br>
              <a:rPr lang="uk-UA" sz="2400" dirty="0" smtClean="0"/>
            </a:br>
            <a:r>
              <a:rPr lang="uk-UA" sz="2400" dirty="0" smtClean="0"/>
              <a:t>весілля, а кожна сімейна пара нерозлучна і у випадку загибелі одного з</a:t>
            </a:r>
            <a:br>
              <a:rPr lang="uk-UA" sz="2400" dirty="0" smtClean="0"/>
            </a:br>
            <a:r>
              <a:rPr lang="uk-UA" sz="2400" dirty="0" smtClean="0"/>
              <a:t>подружжя інший добровільно йде на смерть слідом за ним. Так, наприклад, в</a:t>
            </a:r>
            <a:br>
              <a:rPr lang="uk-UA" sz="2400" dirty="0" smtClean="0"/>
            </a:br>
            <a:r>
              <a:rPr lang="uk-UA" sz="2400" dirty="0" smtClean="0"/>
              <a:t>німецької </a:t>
            </a:r>
            <a:r>
              <a:rPr lang="uk-UA" sz="2400" dirty="0" err="1" smtClean="0"/>
              <a:t>Швабії</a:t>
            </a:r>
            <a:r>
              <a:rPr lang="uk-UA" sz="2400" dirty="0" smtClean="0"/>
              <a:t> існує переконання, що вони ведуть прямо-таки</a:t>
            </a:r>
            <a:br>
              <a:rPr lang="uk-UA" sz="2400" dirty="0" smtClean="0"/>
            </a:br>
            <a:r>
              <a:rPr lang="uk-UA" sz="2400" dirty="0" smtClean="0"/>
              <a:t>зразкове сімейне </a:t>
            </a:r>
            <a:r>
              <a:rPr lang="uk-UA" sz="2400" dirty="0" smtClean="0"/>
              <a:t>життя: під час перельотів птахи тримаються парами, а</a:t>
            </a:r>
            <a:br>
              <a:rPr lang="uk-UA" sz="2400" dirty="0" smtClean="0"/>
            </a:br>
            <a:r>
              <a:rPr lang="uk-UA" sz="2400" dirty="0" smtClean="0"/>
              <a:t>якщо </a:t>
            </a:r>
            <a:r>
              <a:rPr lang="uk-UA" sz="2400" dirty="0" err="1" smtClean="0"/>
              <a:t>прилетівший</a:t>
            </a:r>
            <a:r>
              <a:rPr lang="uk-UA" sz="2400" dirty="0" smtClean="0"/>
              <a:t>  </a:t>
            </a:r>
            <a:r>
              <a:rPr lang="uk-UA" sz="2400" dirty="0" smtClean="0"/>
              <a:t>лелека зникає, це означає, що він розшукує свою</a:t>
            </a:r>
            <a:br>
              <a:rPr lang="uk-UA" sz="2400" dirty="0" smtClean="0"/>
            </a:br>
            <a:r>
              <a:rPr lang="uk-UA" sz="2400" dirty="0" smtClean="0"/>
              <a:t>подругу.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38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30725"/>
          </a:xfrm>
        </p:spPr>
        <p:txBody>
          <a:bodyPr/>
          <a:lstStyle/>
          <a:p>
            <a:r>
              <a:rPr lang="uk-UA" sz="1800" dirty="0" smtClean="0"/>
              <a:t>Лелеці приписують і серцеву батьківську любов. У </a:t>
            </a:r>
            <a:r>
              <a:rPr lang="uk-UA" sz="1800" dirty="0" err="1" smtClean="0"/>
              <a:t>південнонімецькому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Баден-Вюртемберзі досі підтримується старовинний звичай: в</a:t>
            </a:r>
            <a:br>
              <a:rPr lang="uk-UA" sz="1800" dirty="0" smtClean="0"/>
            </a:br>
            <a:r>
              <a:rPr lang="uk-UA" sz="1800" dirty="0" smtClean="0"/>
              <a:t>«</a:t>
            </a:r>
            <a:r>
              <a:rPr lang="uk-UA" sz="1800" dirty="0" err="1" smtClean="0"/>
              <a:t>Аістіний</a:t>
            </a:r>
            <a:r>
              <a:rPr lang="uk-UA" sz="1800" dirty="0" smtClean="0"/>
              <a:t> день» вдома обходить людина у високому чорному циліндрі, на</a:t>
            </a:r>
            <a:br>
              <a:rPr lang="uk-UA" sz="1800" dirty="0" smtClean="0"/>
            </a:br>
            <a:r>
              <a:rPr lang="uk-UA" sz="1800" dirty="0" smtClean="0"/>
              <a:t>якому закріплені муляжі двох лелек-Чорногузи, і збирає у жителів</a:t>
            </a:r>
            <a:br>
              <a:rPr lang="uk-UA" sz="1800" dirty="0" smtClean="0"/>
            </a:br>
            <a:r>
              <a:rPr lang="uk-UA" sz="1800" dirty="0" smtClean="0"/>
              <a:t>ласощі для дітей, а ті в очікуванні частування йдуть за ним слідом.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У римлян лелека виступав атрибутом </a:t>
            </a:r>
            <a:r>
              <a:rPr lang="uk-UA" sz="1800" dirty="0" err="1" smtClean="0"/>
              <a:t>Юнони</a:t>
            </a:r>
            <a:r>
              <a:rPr lang="uk-UA" sz="1800" dirty="0" smtClean="0"/>
              <a:t> і співвідносився з такими</a:t>
            </a:r>
            <a:br>
              <a:rPr lang="uk-UA" sz="1800" dirty="0" smtClean="0"/>
            </a:br>
            <a:r>
              <a:rPr lang="uk-UA" sz="1800" dirty="0" smtClean="0"/>
              <a:t>шляхетними якостями, як шанобливість і синівська прихильність.</a:t>
            </a:r>
            <a:br>
              <a:rPr lang="uk-UA" sz="1800" dirty="0" smtClean="0"/>
            </a:br>
            <a:r>
              <a:rPr lang="uk-UA" sz="1800" dirty="0" smtClean="0"/>
              <a:t>Деякі вчені вважають, що білий лелека був тотемом у </a:t>
            </a:r>
            <a:r>
              <a:rPr lang="uk-UA" sz="1800" dirty="0" err="1" smtClean="0"/>
              <a:t>пеласгов</a:t>
            </a:r>
            <a:r>
              <a:rPr lang="uk-UA" sz="1800" dirty="0" smtClean="0"/>
              <a:t> -</a:t>
            </a:r>
            <a:br>
              <a:rPr lang="uk-UA" sz="1800" dirty="0" smtClean="0"/>
            </a:br>
            <a:r>
              <a:rPr lang="uk-UA" sz="1800" dirty="0" err="1" smtClean="0"/>
              <a:t>догреческого</a:t>
            </a:r>
            <a:r>
              <a:rPr lang="uk-UA" sz="1800" dirty="0" smtClean="0"/>
              <a:t> населення Еллади, які </a:t>
            </a:r>
            <a:r>
              <a:rPr lang="uk-UA" sz="1800" dirty="0" err="1" smtClean="0"/>
              <a:t>Страбоном</a:t>
            </a:r>
            <a:r>
              <a:rPr lang="uk-UA" sz="1800" dirty="0" smtClean="0"/>
              <a:t> названі </a:t>
            </a:r>
            <a:r>
              <a:rPr lang="uk-UA" sz="1800" dirty="0" err="1" smtClean="0"/>
              <a:t>пеларгамі</a:t>
            </a:r>
            <a:r>
              <a:rPr lang="uk-UA" sz="1800" dirty="0" smtClean="0"/>
              <a:t>. І</a:t>
            </a:r>
            <a:br>
              <a:rPr lang="uk-UA" sz="1800" dirty="0" smtClean="0"/>
            </a:br>
            <a:r>
              <a:rPr lang="uk-UA" sz="1800" dirty="0" smtClean="0"/>
              <a:t>ось що цікаво: </a:t>
            </a:r>
            <a:r>
              <a:rPr lang="uk-UA" sz="1800" dirty="0" err="1" smtClean="0"/>
              <a:t>пеларгос</a:t>
            </a:r>
            <a:r>
              <a:rPr lang="uk-UA" sz="1800" dirty="0" smtClean="0"/>
              <a:t> - грецька назва цього птаха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000924" cy="62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582031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328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36661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77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1928802"/>
            <a:ext cx="4286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Легенда </a:t>
            </a:r>
            <a:r>
              <a:rPr lang="ru-RU" dirty="0" err="1" smtClean="0"/>
              <a:t>повідомляє</a:t>
            </a:r>
            <a:r>
              <a:rPr lang="ru-RU" dirty="0" smtClean="0"/>
              <a:t> про </a:t>
            </a:r>
            <a:r>
              <a:rPr lang="ru-RU" dirty="0" err="1" smtClean="0"/>
              <a:t>антропне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лелеки</a:t>
            </a:r>
            <a:r>
              <a:rPr lang="ru-RU" dirty="0" smtClean="0"/>
              <a:t>. Коли Бог </a:t>
            </a:r>
            <a:br>
              <a:rPr lang="ru-RU" dirty="0" smtClean="0"/>
            </a:br>
            <a:r>
              <a:rPr lang="ru-RU" dirty="0" err="1" smtClean="0"/>
              <a:t>переконався</a:t>
            </a:r>
            <a:r>
              <a:rPr lang="ru-RU" dirty="0" smtClean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завдають</a:t>
            </a:r>
            <a:r>
              <a:rPr lang="ru-RU" dirty="0" smtClean="0"/>
              <a:t> людям </a:t>
            </a:r>
            <a:r>
              <a:rPr lang="ru-RU" dirty="0" err="1" smtClean="0"/>
              <a:t>хробаки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змії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зібрав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мішок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наказав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викинути</a:t>
            </a:r>
            <a:r>
              <a:rPr lang="ru-RU" dirty="0" smtClean="0"/>
              <a:t> в море. </a:t>
            </a:r>
            <a:r>
              <a:rPr lang="ru-RU" dirty="0" err="1" smtClean="0"/>
              <a:t>Всупереч</a:t>
            </a:r>
            <a:r>
              <a:rPr lang="ru-RU" dirty="0" smtClean="0"/>
              <a:t> </a:t>
            </a:r>
            <a:r>
              <a:rPr lang="ru-RU" dirty="0" err="1" smtClean="0"/>
              <a:t>Божому</a:t>
            </a:r>
            <a:r>
              <a:rPr lang="ru-RU" dirty="0" smtClean="0"/>
              <a:t> </a:t>
            </a:r>
            <a:r>
              <a:rPr lang="ru-RU" dirty="0" err="1" smtClean="0"/>
              <a:t>забороні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розв'язав</a:t>
            </a:r>
            <a:r>
              <a:rPr lang="ru-RU" dirty="0" smtClean="0"/>
              <a:t> </a:t>
            </a:r>
            <a:r>
              <a:rPr lang="ru-RU" dirty="0" err="1" smtClean="0"/>
              <a:t>мішок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гади</a:t>
            </a:r>
            <a:r>
              <a:rPr lang="ru-RU" dirty="0" smtClean="0"/>
              <a:t> </a:t>
            </a:r>
            <a:r>
              <a:rPr lang="ru-RU" dirty="0" err="1" smtClean="0"/>
              <a:t>розповзлися</a:t>
            </a:r>
            <a:r>
              <a:rPr lang="ru-RU" dirty="0" smtClean="0"/>
              <a:t> по </a:t>
            </a:r>
            <a:r>
              <a:rPr lang="ru-RU" dirty="0" err="1" smtClean="0"/>
              <a:t>світу</a:t>
            </a:r>
            <a:r>
              <a:rPr lang="ru-RU" dirty="0" smtClean="0"/>
              <a:t>. За </a:t>
            </a:r>
            <a:r>
              <a:rPr lang="ru-RU" dirty="0" err="1" smtClean="0"/>
              <a:t>це</a:t>
            </a:r>
            <a:r>
              <a:rPr lang="ru-RU" dirty="0" smtClean="0"/>
              <a:t> Бог </a:t>
            </a:r>
            <a:br>
              <a:rPr lang="ru-RU" dirty="0" smtClean="0"/>
            </a:br>
            <a:r>
              <a:rPr lang="ru-RU" dirty="0" err="1" smtClean="0"/>
              <a:t>перетворив</a:t>
            </a:r>
            <a:r>
              <a:rPr lang="ru-RU" dirty="0" smtClean="0"/>
              <a:t> неслуха в </a:t>
            </a:r>
            <a:r>
              <a:rPr lang="ru-RU" dirty="0" err="1" smtClean="0"/>
              <a:t>лелеку</a:t>
            </a:r>
            <a:r>
              <a:rPr lang="ru-RU" dirty="0" smtClean="0"/>
              <a:t>, наказавши </a:t>
            </a:r>
            <a:r>
              <a:rPr lang="ru-RU" dirty="0" err="1" smtClean="0"/>
              <a:t>ходити</a:t>
            </a:r>
            <a:r>
              <a:rPr lang="ru-RU" dirty="0" smtClean="0"/>
              <a:t> по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розпущену</a:t>
            </a:r>
            <a:r>
              <a:rPr lang="ru-RU" dirty="0" smtClean="0"/>
              <a:t> нечисть.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2000" dirty="0" smtClean="0"/>
              <a:t>У стародавніх греків </a:t>
            </a:r>
            <a:r>
              <a:rPr lang="uk-UA" sz="2000" dirty="0" smtClean="0"/>
              <a:t>він теж </a:t>
            </a:r>
            <a:r>
              <a:rPr lang="uk-UA" sz="2000" dirty="0" smtClean="0"/>
              <a:t>була уособленням турботи про батьків.</a:t>
            </a:r>
            <a:br>
              <a:rPr lang="uk-UA" sz="2000" dirty="0" smtClean="0"/>
            </a:br>
            <a:r>
              <a:rPr lang="uk-UA" sz="2000" dirty="0" smtClean="0"/>
              <a:t>Вважалося, що коли старі птахи слабшали і втрачали оперення, їхні </a:t>
            </a:r>
            <a:r>
              <a:rPr lang="uk-UA" sz="2000" dirty="0" smtClean="0"/>
              <a:t>нащадки вискубували </a:t>
            </a:r>
            <a:r>
              <a:rPr lang="uk-UA" sz="2000" dirty="0" smtClean="0"/>
              <a:t>у себе пір'я і «одягали» своїх батьків. </a:t>
            </a:r>
            <a:r>
              <a:rPr lang="uk-UA" sz="2000" dirty="0" smtClean="0"/>
              <a:t>Втім, Аристотель</a:t>
            </a:r>
            <a:r>
              <a:rPr lang="uk-UA" sz="2000" dirty="0" smtClean="0"/>
              <a:t>, наприклад, досить критично ставився до цього </a:t>
            </a:r>
            <a:r>
              <a:rPr lang="uk-UA" sz="2000" dirty="0" smtClean="0"/>
              <a:t>переказу, </a:t>
            </a:r>
            <a:r>
              <a:rPr lang="uk-UA" sz="2000" dirty="0" smtClean="0"/>
              <a:t>і</a:t>
            </a:r>
            <a:br>
              <a:rPr lang="uk-UA" sz="2000" dirty="0" smtClean="0"/>
            </a:br>
            <a:r>
              <a:rPr lang="uk-UA" sz="2000" dirty="0" smtClean="0"/>
              <a:t>тим не менше, воно було до того поширеним в античні часи, </a:t>
            </a:r>
            <a:r>
              <a:rPr lang="uk-UA" sz="2000" dirty="0" smtClean="0"/>
              <a:t>що навіть </a:t>
            </a:r>
            <a:r>
              <a:rPr lang="uk-UA" sz="2000" dirty="0" smtClean="0"/>
              <a:t>данина подяки називалася </a:t>
            </a:r>
            <a:r>
              <a:rPr lang="uk-UA" sz="2000" dirty="0" err="1" smtClean="0"/>
              <a:t>антіпеларгосіс</a:t>
            </a:r>
            <a:r>
              <a:rPr lang="uk-UA" sz="2000" dirty="0" smtClean="0"/>
              <a:t>. До того ж </a:t>
            </a:r>
            <a:r>
              <a:rPr lang="uk-UA" sz="2000" dirty="0" smtClean="0"/>
              <a:t>воно виявився </a:t>
            </a:r>
            <a:r>
              <a:rPr lang="uk-UA" sz="2000" dirty="0" smtClean="0"/>
              <a:t>і дуже живучим, оскільки збереглося і понині у багатьох</a:t>
            </a:r>
            <a:br>
              <a:rPr lang="uk-UA" sz="2000" dirty="0" smtClean="0"/>
            </a:br>
            <a:r>
              <a:rPr lang="uk-UA" sz="2000" dirty="0" smtClean="0"/>
              <a:t>європейських народів.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2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39096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За іншою версією цієї легенди, з мішка, розв'язаного архангелом</a:t>
            </a:r>
            <a:br>
              <a:rPr lang="uk-UA" dirty="0" smtClean="0"/>
            </a:br>
            <a:r>
              <a:rPr lang="uk-UA" dirty="0" smtClean="0"/>
              <a:t>Михайлом, по світу розлетілися комарі і мухи, яких і збирає лелека,</a:t>
            </a:r>
            <a:br>
              <a:rPr lang="uk-UA" dirty="0" smtClean="0"/>
            </a:br>
            <a:r>
              <a:rPr lang="uk-UA" dirty="0" smtClean="0"/>
              <a:t>птах, що символізує очищення і оновлення світу. Таким чином,</a:t>
            </a:r>
            <a:br>
              <a:rPr lang="uk-UA" dirty="0" smtClean="0"/>
            </a:br>
            <a:r>
              <a:rPr lang="uk-UA" dirty="0" smtClean="0"/>
              <a:t>проводилася думка про </a:t>
            </a:r>
            <a:r>
              <a:rPr lang="uk-UA" dirty="0" smtClean="0"/>
              <a:t>ангельську природу </a:t>
            </a:r>
            <a:r>
              <a:rPr lang="uk-UA" dirty="0" smtClean="0"/>
              <a:t>лелеки. Сам зовнішній вигляд </a:t>
            </a:r>
            <a:r>
              <a:rPr lang="uk-UA" dirty="0" smtClean="0"/>
              <a:t>лелек </a:t>
            </a:r>
            <a:r>
              <a:rPr lang="uk-UA" dirty="0" smtClean="0"/>
              <a:t>нагадував ангелів.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err="1" smtClean="0"/>
              <a:t>Назва</a:t>
            </a:r>
            <a:r>
              <a:rPr lang="ru-RU" sz="2000" dirty="0" smtClean="0"/>
              <a:t> "</a:t>
            </a:r>
            <a:r>
              <a:rPr lang="ru-RU" sz="2000" dirty="0" err="1" smtClean="0"/>
              <a:t>лелека</a:t>
            </a:r>
            <a:r>
              <a:rPr lang="ru-RU" sz="2000" dirty="0" smtClean="0"/>
              <a:t>"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івриту</a:t>
            </a:r>
            <a:r>
              <a:rPr lang="ru-RU" sz="2000" dirty="0" smtClean="0"/>
              <a:t> - "хасида" - </a:t>
            </a:r>
            <a:r>
              <a:rPr lang="ru-RU" sz="2000" dirty="0" err="1" smtClean="0"/>
              <a:t>дослівно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перекладається</a:t>
            </a:r>
            <a:r>
              <a:rPr lang="ru-RU" sz="2000" dirty="0" smtClean="0"/>
              <a:t> як "</a:t>
            </a:r>
            <a:r>
              <a:rPr lang="ru-RU" sz="2000" dirty="0" err="1" smtClean="0"/>
              <a:t>побожність</a:t>
            </a:r>
            <a:r>
              <a:rPr lang="ru-RU" sz="2000" dirty="0" smtClean="0"/>
              <a:t>". В </a:t>
            </a:r>
            <a:r>
              <a:rPr lang="ru-RU" sz="2000" dirty="0" err="1" smtClean="0"/>
              <a:t>давнину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вірили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лелеки</a:t>
            </a:r>
            <a:r>
              <a:rPr lang="ru-RU" sz="2000" dirty="0" smtClean="0"/>
              <a:t> </a:t>
            </a:r>
            <a:r>
              <a:rPr lang="ru-RU" sz="2000" dirty="0" err="1" smtClean="0"/>
              <a:t>годують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престарілих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Припис</a:t>
            </a:r>
            <a:r>
              <a:rPr lang="ru-RU" sz="2000" dirty="0" smtClean="0"/>
              <a:t> </a:t>
            </a:r>
            <a:r>
              <a:rPr lang="ru-RU" sz="2000" dirty="0" err="1" smtClean="0"/>
              <a:t>піклуватися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Римі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іменувалося</a:t>
            </a:r>
            <a:r>
              <a:rPr lang="ru-RU" sz="2000" dirty="0" smtClean="0"/>
              <a:t> "Законом </a:t>
            </a:r>
            <a:r>
              <a:rPr lang="ru-RU" sz="2000" dirty="0" err="1" smtClean="0"/>
              <a:t>лелеки</a:t>
            </a:r>
            <a:r>
              <a:rPr lang="ru-RU" sz="2000" dirty="0" smtClean="0"/>
              <a:t>". У </a:t>
            </a:r>
            <a:r>
              <a:rPr lang="ru-RU" sz="2000" dirty="0" err="1" smtClean="0"/>
              <a:t>християнстві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лелека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символізував</a:t>
            </a:r>
            <a:r>
              <a:rPr lang="ru-RU" sz="2000" dirty="0" smtClean="0"/>
              <a:t> чистоту, </a:t>
            </a:r>
            <a:r>
              <a:rPr lang="ru-RU" sz="2000" dirty="0" err="1" smtClean="0"/>
              <a:t>цнотливість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розсудливість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пильність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шведської</a:t>
            </a:r>
            <a:r>
              <a:rPr lang="ru-RU" sz="2000" dirty="0" smtClean="0"/>
              <a:t> легендою, </a:t>
            </a:r>
            <a:r>
              <a:rPr lang="ru-RU" sz="2000" dirty="0" err="1" smtClean="0"/>
              <a:t>лелека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підбадьорював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катованого</a:t>
            </a:r>
            <a:r>
              <a:rPr lang="ru-RU" sz="2000" dirty="0" smtClean="0"/>
              <a:t> Христа.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uk-UA" sz="2000" dirty="0" err="1" smtClean="0"/>
              <a:t>слав”янськими</a:t>
            </a:r>
            <a:r>
              <a:rPr lang="uk-UA" sz="2000" dirty="0" smtClean="0"/>
              <a:t>  </a:t>
            </a:r>
            <a:r>
              <a:rPr lang="ru-RU" sz="2000" dirty="0" err="1" smtClean="0"/>
              <a:t>народним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повір'ям</a:t>
            </a:r>
            <a:r>
              <a:rPr lang="ru-RU" sz="2000" dirty="0" smtClean="0"/>
              <a:t>, </a:t>
            </a:r>
            <a:r>
              <a:rPr lang="ru-RU" sz="2000" dirty="0" err="1" smtClean="0"/>
              <a:t>лелека</a:t>
            </a:r>
            <a:r>
              <a:rPr lang="ru-RU" sz="2000" dirty="0" smtClean="0"/>
              <a:t> - птах,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приносить </a:t>
            </a:r>
            <a:r>
              <a:rPr lang="ru-RU" sz="2000" dirty="0" err="1" smtClean="0"/>
              <a:t>щастя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.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даний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символізує</a:t>
            </a:r>
            <a:r>
              <a:rPr lang="ru-RU" sz="2000" dirty="0" smtClean="0"/>
              <a:t> </a:t>
            </a:r>
            <a:r>
              <a:rPr lang="ru-RU" sz="2000" dirty="0" err="1" smtClean="0"/>
              <a:t>хрестини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Жартівливе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повір'я</a:t>
            </a:r>
            <a:r>
              <a:rPr lang="ru-RU" sz="2000" dirty="0" smtClean="0"/>
              <a:t> говорить про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приносить </a:t>
            </a:r>
            <a:r>
              <a:rPr lang="ru-RU" sz="2000" dirty="0" err="1" smtClean="0"/>
              <a:t>лелека</a:t>
            </a:r>
            <a:r>
              <a:rPr lang="ru-RU" sz="2000" dirty="0" smtClean="0"/>
              <a:t> батькам: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ненароджені</a:t>
            </a:r>
            <a:r>
              <a:rPr lang="ru-RU" sz="2000" dirty="0" smtClean="0"/>
              <a:t>  </a:t>
            </a:r>
            <a:r>
              <a:rPr lang="ru-RU" sz="2000" dirty="0" err="1" smtClean="0"/>
              <a:t>душі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мешкають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боліт</a:t>
            </a:r>
            <a:r>
              <a:rPr lang="ru-RU" sz="2000" dirty="0" smtClean="0"/>
              <a:t>, </a:t>
            </a:r>
            <a:r>
              <a:rPr lang="ru-RU" sz="2000" dirty="0" err="1" smtClean="0"/>
              <a:t>ставків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трясовин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8278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286380" y="394692"/>
            <a:ext cx="35718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Лелеку</a:t>
            </a:r>
            <a:r>
              <a:rPr lang="ru-RU" dirty="0" smtClean="0"/>
              <a:t> </a:t>
            </a:r>
            <a:r>
              <a:rPr lang="ru-RU" dirty="0" err="1" smtClean="0"/>
              <a:t>русичі</a:t>
            </a:r>
            <a:r>
              <a:rPr lang="ru-RU" dirty="0" smtClean="0"/>
              <a:t> в </a:t>
            </a:r>
            <a:r>
              <a:rPr lang="ru-RU" dirty="0" err="1" smtClean="0"/>
              <a:t>старовину</a:t>
            </a:r>
            <a:r>
              <a:rPr lang="ru-RU" dirty="0" smtClean="0"/>
              <a:t> звали </a:t>
            </a:r>
            <a:r>
              <a:rPr lang="ru-RU" dirty="0" err="1" smtClean="0"/>
              <a:t>Стерк</a:t>
            </a:r>
            <a:r>
              <a:rPr lang="ru-RU" dirty="0" smtClean="0"/>
              <a:t>, словом, яке </a:t>
            </a:r>
            <a:r>
              <a:rPr lang="ru-RU" dirty="0" err="1" smtClean="0"/>
              <a:t>корінням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йде</a:t>
            </a:r>
            <a:r>
              <a:rPr lang="ru-RU" dirty="0" smtClean="0"/>
              <a:t> у </a:t>
            </a:r>
            <a:r>
              <a:rPr lang="ru-RU" dirty="0" err="1" smtClean="0"/>
              <a:t>праіндоєвропейської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Споріднені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- </a:t>
            </a:r>
            <a:br>
              <a:rPr lang="ru-RU" dirty="0" smtClean="0"/>
            </a:br>
            <a:r>
              <a:rPr lang="ru-RU" dirty="0" err="1" smtClean="0"/>
              <a:t>старослов'янська</a:t>
            </a:r>
            <a:r>
              <a:rPr lang="ru-RU" dirty="0" smtClean="0"/>
              <a:t> </a:t>
            </a:r>
            <a:r>
              <a:rPr lang="ru-RU" dirty="0" err="1" smtClean="0"/>
              <a:t>ст'рк</a:t>
            </a:r>
            <a:r>
              <a:rPr lang="ru-RU" dirty="0" smtClean="0"/>
              <a:t>', </a:t>
            </a:r>
            <a:r>
              <a:rPr lang="ru-RU" dirty="0" err="1" smtClean="0"/>
              <a:t>болгарське</a:t>
            </a:r>
            <a:r>
              <a:rPr lang="ru-RU" dirty="0" smtClean="0"/>
              <a:t> </a:t>
            </a:r>
            <a:r>
              <a:rPr lang="ru-RU" dirty="0" err="1" smtClean="0"/>
              <a:t>щ'ркел</a:t>
            </a:r>
            <a:r>
              <a:rPr lang="ru-RU" dirty="0" smtClean="0"/>
              <a:t>, </a:t>
            </a:r>
            <a:r>
              <a:rPr lang="ru-RU" dirty="0" err="1" smtClean="0"/>
              <a:t>сербсько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македонське</a:t>
            </a:r>
            <a:r>
              <a:rPr lang="ru-RU" dirty="0" smtClean="0"/>
              <a:t> </a:t>
            </a:r>
            <a:r>
              <a:rPr lang="ru-RU" dirty="0" err="1" smtClean="0"/>
              <a:t>штрк</a:t>
            </a:r>
            <a:r>
              <a:rPr lang="ru-RU" dirty="0" smtClean="0"/>
              <a:t>, </a:t>
            </a:r>
            <a:r>
              <a:rPr lang="ru-RU" dirty="0" err="1" smtClean="0"/>
              <a:t>німецьке</a:t>
            </a:r>
            <a:r>
              <a:rPr lang="ru-RU" dirty="0" smtClean="0"/>
              <a:t> </a:t>
            </a:r>
            <a:r>
              <a:rPr lang="en-US" dirty="0" err="1" smtClean="0"/>
              <a:t>Storch</a:t>
            </a:r>
            <a:r>
              <a:rPr lang="en-US" dirty="0" smtClean="0"/>
              <a:t>, </a:t>
            </a:r>
            <a:r>
              <a:rPr lang="ru-RU" dirty="0" err="1" smtClean="0"/>
              <a:t>англійське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скандинавське</a:t>
            </a:r>
            <a:r>
              <a:rPr lang="ru-RU" dirty="0" smtClean="0"/>
              <a:t> </a:t>
            </a:r>
            <a:r>
              <a:rPr lang="en-US" dirty="0" smtClean="0"/>
              <a:t>stork, </a:t>
            </a:r>
            <a:br>
              <a:rPr lang="en-US" dirty="0" smtClean="0"/>
            </a:br>
            <a:r>
              <a:rPr lang="ru-RU" dirty="0" err="1" smtClean="0"/>
              <a:t>литовське</a:t>
            </a:r>
            <a:r>
              <a:rPr lang="ru-RU" dirty="0" smtClean="0"/>
              <a:t> </a:t>
            </a:r>
            <a:r>
              <a:rPr lang="en-US" dirty="0" err="1" smtClean="0"/>
              <a:t>starkus</a:t>
            </a:r>
            <a:r>
              <a:rPr lang="en-US" dirty="0" smtClean="0"/>
              <a:t>, </a:t>
            </a:r>
            <a:r>
              <a:rPr lang="ru-RU" dirty="0" err="1" smtClean="0"/>
              <a:t>латиський</a:t>
            </a:r>
            <a:r>
              <a:rPr lang="ru-RU" dirty="0" smtClean="0"/>
              <a:t> </a:t>
            </a:r>
            <a:r>
              <a:rPr lang="en-US" dirty="0" err="1" smtClean="0"/>
              <a:t>starkis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т.п. </a:t>
            </a:r>
            <a:r>
              <a:rPr lang="ru-RU" dirty="0" err="1" smtClean="0"/>
              <a:t>Болгарський</a:t>
            </a:r>
            <a:r>
              <a:rPr lang="ru-RU" dirty="0" smtClean="0"/>
              <a:t> учений С. </a:t>
            </a:r>
            <a:br>
              <a:rPr lang="ru-RU" dirty="0" smtClean="0"/>
            </a:br>
            <a:r>
              <a:rPr lang="ru-RU" dirty="0" smtClean="0"/>
              <a:t>Младенов </a:t>
            </a:r>
            <a:r>
              <a:rPr lang="ru-RU" dirty="0" err="1" smtClean="0"/>
              <a:t>ще</a:t>
            </a:r>
            <a:r>
              <a:rPr lang="ru-RU" dirty="0" smtClean="0"/>
              <a:t> на початку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припускав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індоєвропейських</a:t>
            </a:r>
            <a:r>
              <a:rPr lang="ru-RU" dirty="0" smtClean="0"/>
              <a:t> </a:t>
            </a:r>
            <a:r>
              <a:rPr lang="ru-RU" dirty="0" err="1" smtClean="0"/>
              <a:t>коренів</a:t>
            </a:r>
            <a:r>
              <a:rPr lang="ru-RU" dirty="0" smtClean="0"/>
              <a:t> </a:t>
            </a:r>
            <a:r>
              <a:rPr lang="en-US" dirty="0" err="1" smtClean="0"/>
              <a:t>strg</a:t>
            </a:r>
            <a:r>
              <a:rPr lang="en-US" dirty="0" smtClean="0"/>
              <a:t>, </a:t>
            </a:r>
            <a:r>
              <a:rPr lang="en-US" dirty="0" err="1" smtClean="0"/>
              <a:t>strk</a:t>
            </a:r>
            <a:r>
              <a:rPr lang="en-US" dirty="0" smtClean="0"/>
              <a:t>,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- </a:t>
            </a:r>
            <a:r>
              <a:rPr lang="ru-RU" dirty="0" err="1" smtClean="0"/>
              <a:t>твердий</a:t>
            </a:r>
            <a:r>
              <a:rPr lang="ru-RU" dirty="0" smtClean="0"/>
              <a:t>, </a:t>
            </a:r>
            <a:r>
              <a:rPr lang="ru-RU" dirty="0" smtClean="0"/>
              <a:t>той, </a:t>
            </a:r>
            <a:r>
              <a:rPr lang="ru-RU" dirty="0" err="1" smtClean="0"/>
              <a:t>що</a:t>
            </a:r>
            <a:r>
              <a:rPr lang="ru-RU" dirty="0" smtClean="0"/>
              <a:t> 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гнеться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Історично лелека (</a:t>
            </a:r>
            <a:r>
              <a:rPr lang="uk-UA" sz="2400" dirty="0" err="1" smtClean="0"/>
              <a:t>Бочан</a:t>
            </a:r>
            <a:r>
              <a:rPr lang="uk-UA" sz="2400" dirty="0" smtClean="0"/>
              <a:t>, Бусел, </a:t>
            </a:r>
            <a:r>
              <a:rPr lang="uk-UA" sz="2400" dirty="0" err="1" smtClean="0"/>
              <a:t>стерх</a:t>
            </a:r>
            <a:r>
              <a:rPr lang="uk-UA" sz="2400" dirty="0" smtClean="0"/>
              <a:t>) - особливо </a:t>
            </a:r>
            <a:r>
              <a:rPr lang="uk-UA" sz="2400" dirty="0" smtClean="0"/>
              <a:t>шанований птах</a:t>
            </a:r>
            <a:r>
              <a:rPr lang="uk-UA" sz="2400" dirty="0" smtClean="0"/>
              <a:t>, </a:t>
            </a:r>
            <a:r>
              <a:rPr lang="uk-UA" sz="2400" dirty="0" smtClean="0"/>
              <a:t>в народному </a:t>
            </a:r>
            <a:r>
              <a:rPr lang="uk-UA" sz="2400" dirty="0" smtClean="0"/>
              <a:t>сприйнятті </a:t>
            </a:r>
            <a:r>
              <a:rPr lang="uk-UA" sz="2400" dirty="0" smtClean="0"/>
              <a:t>наділений людськими </a:t>
            </a:r>
            <a:r>
              <a:rPr lang="uk-UA" sz="2400" dirty="0" smtClean="0"/>
              <a:t>властивостями. У легендах </a:t>
            </a:r>
            <a:r>
              <a:rPr lang="uk-UA" sz="2400" dirty="0" smtClean="0"/>
              <a:t>і весняних </a:t>
            </a:r>
            <a:r>
              <a:rPr lang="uk-UA" sz="2400" dirty="0" smtClean="0"/>
              <a:t>обрядах він виступає в ролі охоронця і очищувача землі </a:t>
            </a:r>
            <a:r>
              <a:rPr lang="uk-UA" sz="2400" dirty="0" smtClean="0"/>
              <a:t>від змій</a:t>
            </a:r>
            <a:r>
              <a:rPr lang="uk-UA" sz="2400" dirty="0" smtClean="0"/>
              <a:t>, жаб, комах і нечистої </a:t>
            </a:r>
            <a:r>
              <a:rPr lang="uk-UA" sz="2400" dirty="0" smtClean="0"/>
              <a:t>сили. І </a:t>
            </a:r>
            <a:r>
              <a:rPr lang="uk-UA" sz="2400" dirty="0" smtClean="0"/>
              <a:t>навіть більше того ... білоруси, наприклад, були переконані, що з </a:t>
            </a:r>
            <a:r>
              <a:rPr lang="uk-UA" sz="2400" dirty="0" smtClean="0"/>
              <a:t>усіх птахів </a:t>
            </a:r>
            <a:r>
              <a:rPr lang="uk-UA" sz="2400" dirty="0" smtClean="0"/>
              <a:t>тільки лелека має душу, яка залишилася в нього з тих пір, коли </a:t>
            </a:r>
            <a:r>
              <a:rPr lang="uk-UA" sz="2400" dirty="0" smtClean="0"/>
              <a:t>він був </a:t>
            </a:r>
            <a:r>
              <a:rPr lang="uk-UA" sz="2400" dirty="0" smtClean="0"/>
              <a:t>ще людиною. Тому й називають його часто людськими</a:t>
            </a:r>
            <a:br>
              <a:rPr lang="uk-UA" sz="2400" dirty="0" smtClean="0"/>
            </a:br>
            <a:r>
              <a:rPr lang="uk-UA" sz="2400" dirty="0" smtClean="0"/>
              <a:t>іменами: Іван, Антон, Василь, Яша, Грицько, Адам і </a:t>
            </a:r>
            <a:r>
              <a:rPr lang="uk-UA" sz="2400" dirty="0" err="1" smtClean="0"/>
              <a:t>ін</a:t>
            </a:r>
            <a:endParaRPr lang="uk-U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647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500726"/>
          </a:xfrm>
        </p:spPr>
        <p:txBody>
          <a:bodyPr/>
          <a:lstStyle/>
          <a:p>
            <a:r>
              <a:rPr lang="uk-UA" sz="1800" dirty="0" smtClean="0"/>
              <a:t>Зв'язок білого лелеки як стародавнього тотема з людиною відображені </a:t>
            </a:r>
            <a:r>
              <a:rPr lang="uk-UA" sz="1800" dirty="0" err="1" smtClean="0"/>
              <a:t>нетільки</a:t>
            </a:r>
            <a:r>
              <a:rPr lang="uk-UA" sz="1800" dirty="0" smtClean="0"/>
              <a:t> </a:t>
            </a:r>
            <a:r>
              <a:rPr lang="uk-UA" sz="1800" dirty="0" smtClean="0"/>
              <a:t>в народній творчості, а й у численних </a:t>
            </a:r>
            <a:r>
              <a:rPr lang="uk-UA" sz="1800" dirty="0" smtClean="0"/>
              <a:t>географічних назвах</a:t>
            </a:r>
            <a:r>
              <a:rPr lang="uk-UA" sz="1800" dirty="0" smtClean="0"/>
              <a:t>, прізвищах, геральдики і т.д. На Україну є прізвища </a:t>
            </a:r>
            <a:r>
              <a:rPr lang="uk-UA" sz="1800" dirty="0" smtClean="0"/>
              <a:t> Чорногуз і </a:t>
            </a:r>
            <a:r>
              <a:rPr lang="uk-UA" sz="1800" dirty="0" err="1" smtClean="0"/>
              <a:t>Лелеченко</a:t>
            </a:r>
            <a:r>
              <a:rPr lang="uk-UA" sz="1800" dirty="0" smtClean="0"/>
              <a:t>; річки і струмки </a:t>
            </a:r>
            <a:r>
              <a:rPr lang="uk-UA" sz="1800" dirty="0" err="1" smtClean="0"/>
              <a:t>Бузьків</a:t>
            </a:r>
            <a:r>
              <a:rPr lang="uk-UA" sz="1800" dirty="0" smtClean="0"/>
              <a:t> Яр, </a:t>
            </a:r>
            <a:r>
              <a:rPr lang="uk-UA" sz="1800" dirty="0" err="1" smtClean="0"/>
              <a:t>Гайстрова</a:t>
            </a:r>
            <a:r>
              <a:rPr lang="uk-UA" sz="1800" dirty="0" smtClean="0"/>
              <a:t> Струга, Лелечий Потік,</a:t>
            </a:r>
            <a:br>
              <a:rPr lang="uk-UA" sz="1800" dirty="0" smtClean="0"/>
            </a:br>
            <a:r>
              <a:rPr lang="uk-UA" sz="1800" dirty="0" err="1" smtClean="0"/>
              <a:t>Лелечіха</a:t>
            </a:r>
            <a:r>
              <a:rPr lang="uk-UA" sz="1800" dirty="0" smtClean="0"/>
              <a:t>, Чорногузка; села </a:t>
            </a:r>
            <a:r>
              <a:rPr lang="uk-UA" sz="1800" dirty="0" err="1" smtClean="0"/>
              <a:t>Боцянівка</a:t>
            </a:r>
            <a:r>
              <a:rPr lang="uk-UA" sz="1800" dirty="0" smtClean="0"/>
              <a:t>, </a:t>
            </a:r>
            <a:r>
              <a:rPr lang="uk-UA" sz="1800" dirty="0" err="1" smtClean="0"/>
              <a:t>Лелеківка</a:t>
            </a:r>
            <a:r>
              <a:rPr lang="uk-UA" sz="1800" dirty="0" smtClean="0"/>
              <a:t>, Чорногузи і т.п. </a:t>
            </a:r>
            <a:r>
              <a:rPr lang="uk-UA" sz="1800" dirty="0" smtClean="0"/>
              <a:t>В європейських </a:t>
            </a:r>
            <a:r>
              <a:rPr lang="uk-UA" sz="1800" dirty="0" smtClean="0"/>
              <a:t>країнах багато населених пунктів, вулиць, площ </a:t>
            </a:r>
            <a:r>
              <a:rPr lang="uk-UA" sz="1800" dirty="0" smtClean="0"/>
              <a:t>мають «</a:t>
            </a:r>
            <a:r>
              <a:rPr lang="uk-UA" sz="1800" dirty="0" err="1" smtClean="0"/>
              <a:t>Аістіние</a:t>
            </a:r>
            <a:r>
              <a:rPr lang="uk-UA" sz="1800" dirty="0" smtClean="0"/>
              <a:t>» назви. Зокрема, білий лелека зображений на гербах </a:t>
            </a:r>
            <a:r>
              <a:rPr lang="uk-UA" sz="1800" dirty="0" smtClean="0"/>
              <a:t>Гааги, </a:t>
            </a:r>
            <a:r>
              <a:rPr lang="uk-UA" sz="1800" dirty="0" err="1" smtClean="0"/>
              <a:t>Шторкова</a:t>
            </a:r>
            <a:r>
              <a:rPr lang="uk-UA" sz="1800" dirty="0" smtClean="0"/>
              <a:t>, </a:t>
            </a:r>
            <a:r>
              <a:rPr lang="uk-UA" sz="1800" dirty="0" err="1" smtClean="0"/>
              <a:t>Гроссботвара</a:t>
            </a:r>
            <a:r>
              <a:rPr lang="uk-UA" sz="1800" dirty="0" smtClean="0"/>
              <a:t>, </a:t>
            </a:r>
            <a:r>
              <a:rPr lang="uk-UA" sz="1800" dirty="0" err="1" smtClean="0"/>
              <a:t>Темпельбурга</a:t>
            </a:r>
            <a:r>
              <a:rPr lang="uk-UA" sz="1800" dirty="0" smtClean="0"/>
              <a:t>, </a:t>
            </a:r>
            <a:r>
              <a:rPr lang="uk-UA" sz="1800" dirty="0" err="1" smtClean="0"/>
              <a:t>Альтлансберга</a:t>
            </a:r>
            <a:r>
              <a:rPr lang="uk-UA" sz="1800" dirty="0" smtClean="0"/>
              <a:t>, </a:t>
            </a:r>
            <a:r>
              <a:rPr lang="uk-UA" sz="1800" dirty="0" smtClean="0"/>
              <a:t>Тирасполя, Біловодська</a:t>
            </a:r>
            <a:r>
              <a:rPr lang="uk-UA" sz="1800" dirty="0" smtClean="0"/>
              <a:t>, Ананьєва, </a:t>
            </a:r>
            <a:r>
              <a:rPr lang="uk-UA" sz="1800" dirty="0" err="1" smtClean="0"/>
              <a:t>Буського</a:t>
            </a:r>
            <a:r>
              <a:rPr lang="uk-UA" sz="1800" dirty="0" smtClean="0"/>
              <a:t> та інших міст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Тема Offic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Тема Offic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ма Offic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77</TotalTime>
  <Words>296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Globe</vt:lpstr>
      <vt:lpstr>Лелека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Лелека</dc:title>
  <dc:creator>User</dc:creator>
  <cp:lastModifiedBy>User</cp:lastModifiedBy>
  <cp:revision>9</cp:revision>
  <dcterms:created xsi:type="dcterms:W3CDTF">2011-07-24T17:02:32Z</dcterms:created>
  <dcterms:modified xsi:type="dcterms:W3CDTF">2011-07-24T18:21:09Z</dcterms:modified>
</cp:coreProperties>
</file>