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unknown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notesMasterIdLst>
    <p:notesMasterId r:id="rId62"/>
  </p:notesMasterIdLst>
  <p:sldIdLst>
    <p:sldId id="257" r:id="rId4"/>
    <p:sldId id="258" r:id="rId5"/>
    <p:sldId id="320" r:id="rId6"/>
    <p:sldId id="321" r:id="rId7"/>
    <p:sldId id="259" r:id="rId8"/>
    <p:sldId id="260" r:id="rId9"/>
    <p:sldId id="270" r:id="rId10"/>
    <p:sldId id="278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62" r:id="rId19"/>
    <p:sldId id="263" r:id="rId20"/>
    <p:sldId id="264" r:id="rId21"/>
    <p:sldId id="277" r:id="rId22"/>
    <p:sldId id="265" r:id="rId23"/>
    <p:sldId id="266" r:id="rId24"/>
    <p:sldId id="267" r:id="rId25"/>
    <p:sldId id="268" r:id="rId26"/>
    <p:sldId id="269" r:id="rId27"/>
    <p:sldId id="279" r:id="rId28"/>
    <p:sldId id="280" r:id="rId29"/>
    <p:sldId id="271" r:id="rId30"/>
    <p:sldId id="272" r:id="rId31"/>
    <p:sldId id="261" r:id="rId32"/>
    <p:sldId id="273" r:id="rId33"/>
    <p:sldId id="281" r:id="rId34"/>
    <p:sldId id="282" r:id="rId35"/>
    <p:sldId id="256" r:id="rId36"/>
    <p:sldId id="296" r:id="rId37"/>
    <p:sldId id="297" r:id="rId38"/>
    <p:sldId id="299" r:id="rId39"/>
    <p:sldId id="298" r:id="rId40"/>
    <p:sldId id="300" r:id="rId41"/>
    <p:sldId id="310" r:id="rId42"/>
    <p:sldId id="301" r:id="rId43"/>
    <p:sldId id="275" r:id="rId44"/>
    <p:sldId id="311" r:id="rId45"/>
    <p:sldId id="305" r:id="rId46"/>
    <p:sldId id="306" r:id="rId47"/>
    <p:sldId id="307" r:id="rId48"/>
    <p:sldId id="308" r:id="rId49"/>
    <p:sldId id="309" r:id="rId50"/>
    <p:sldId id="302" r:id="rId51"/>
    <p:sldId id="319" r:id="rId52"/>
    <p:sldId id="304" r:id="rId53"/>
    <p:sldId id="303" r:id="rId54"/>
    <p:sldId id="318" r:id="rId55"/>
    <p:sldId id="313" r:id="rId56"/>
    <p:sldId id="314" r:id="rId57"/>
    <p:sldId id="315" r:id="rId58"/>
    <p:sldId id="312" r:id="rId59"/>
    <p:sldId id="317" r:id="rId60"/>
    <p:sldId id="316" r:id="rId61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3D7"/>
    <a:srgbClr val="33CC33"/>
    <a:srgbClr val="00FF00"/>
    <a:srgbClr val="F54A3D"/>
    <a:srgbClr val="FFAA01"/>
    <a:srgbClr val="FFFF09"/>
    <a:srgbClr val="19CBEF"/>
    <a:srgbClr val="00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62" d="100"/>
          <a:sy n="62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81D7FF-7490-4DD4-BD4F-B029009A1F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0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8A969-5C50-4E91-B2EF-DD00D4411A50}" type="slidenum">
              <a:rPr lang="ru-RU"/>
              <a:pPr/>
              <a:t>33</a:t>
            </a:fld>
            <a:endParaRPr lang="ru-RU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5D1C9C-F78D-46CF-A835-7AC5326249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C9695-C2F0-4220-BDDB-093D0082DC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C2F4F-FF3A-4E7C-86F2-AEE1247A1E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845B13-7DB3-4B82-A4B7-9D5793618B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89FEB-C8FC-4417-8556-C0DB305E21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3921E-D298-4875-8E55-BF40DACA97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54B8C-BDE1-4F0E-A000-F5A13B70D2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A2E81-420C-4EBC-98C6-595869380E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06690-D8E1-4348-865B-B464356F06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D48DA-D6BD-472D-B9F2-401F2AEF23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A476D-4F0D-4B87-AD24-BE0AB437C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97981-9469-4DD7-8A3D-801E6C22CB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4E5D5-D68B-4024-8739-D401E6BD2C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C7562-EC9D-4C8E-BE81-321F4EFA5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ED4E2-DC25-41D9-A492-192AB55A3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219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5328C93-3408-4C4B-828A-01E8437DE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CF69D-262C-4A01-873E-58A2831310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6B31E-E564-4ECC-9AD9-3FDBACB791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93C53-675D-43C7-8FFA-6637C581D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DDEF5-948A-4A84-A1F1-92964EFF2C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56321-0D7E-4F1F-ABD2-809F03CEB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72A3F-4958-4277-9DEC-D7CD91770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A01A4-E0B6-451B-8CB5-E8395C232D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720DE-9E97-40B8-9EC8-39D5B4DDE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4F00C-12B3-4AD4-83F3-B8C8D7E4C5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97962-CB93-4E66-8382-D67FB9936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7AE10-CD34-48FE-8A08-FD6C3749C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64958035-2A5D-4486-8006-C2BC855AC4DF}" type="slidenum">
              <a:rPr lang="ru-RU"/>
              <a:pPr/>
              <a:t>‹#›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4733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74442-5258-4A4B-A2DE-DD5D7C4392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4AAB5-7B43-4C29-AF51-FB27FF82AC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6A150-961C-41E9-85BB-9E7DC6A9B8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89EE6-15FD-4BCC-AEFA-4E91BA0074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8A202-A8C0-4374-A175-934C21F251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1B35A-7990-4CBF-BB40-BC9189A022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70BD7B40-2236-4B9E-8905-96DBFCE870B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74E5F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74E5F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74E5F"/>
                </a:solidFill>
                <a:latin typeface="+mn-lt"/>
              </a:defRPr>
            </a:lvl1pPr>
          </a:lstStyle>
          <a:p>
            <a:fld id="{7B0A5056-20B5-4207-946F-2CAB1071D0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74E5F"/>
        </a:buClr>
        <a:buChar char="•"/>
        <a:defRPr sz="2400">
          <a:solidFill>
            <a:srgbClr val="374E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74E5F"/>
        </a:buClr>
        <a:buChar char="•"/>
        <a:defRPr sz="2000">
          <a:solidFill>
            <a:srgbClr val="374E5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74E5F"/>
        </a:buClr>
        <a:buChar char="•"/>
        <a:defRPr>
          <a:solidFill>
            <a:srgbClr val="374E5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74E5F"/>
        </a:buClr>
        <a:buChar char="•"/>
        <a:defRPr sz="1600">
          <a:solidFill>
            <a:srgbClr val="374E5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74E5F"/>
        </a:buClr>
        <a:buChar char="•"/>
        <a:defRPr sz="1400">
          <a:solidFill>
            <a:srgbClr val="374E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74E5F"/>
        </a:buClr>
        <a:buChar char="•"/>
        <a:defRPr sz="1400">
          <a:solidFill>
            <a:srgbClr val="374E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74E5F"/>
        </a:buClr>
        <a:buChar char="•"/>
        <a:defRPr sz="1400">
          <a:solidFill>
            <a:srgbClr val="374E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74E5F"/>
        </a:buClr>
        <a:buChar char="•"/>
        <a:defRPr sz="1400">
          <a:solidFill>
            <a:srgbClr val="374E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74E5F"/>
        </a:buClr>
        <a:buChar char="•"/>
        <a:defRPr sz="1400">
          <a:solidFill>
            <a:srgbClr val="374E5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74E5F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74E5F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74E5F"/>
                </a:solidFill>
                <a:latin typeface="+mn-lt"/>
              </a:defRPr>
            </a:lvl1pPr>
          </a:lstStyle>
          <a:p>
            <a:fld id="{5E7EE25B-0C54-427B-8A03-AC229973B4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74E5F"/>
        </a:buClr>
        <a:buChar char="•"/>
        <a:defRPr sz="2400">
          <a:solidFill>
            <a:srgbClr val="374E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74E5F"/>
        </a:buClr>
        <a:buChar char="•"/>
        <a:defRPr sz="2000">
          <a:solidFill>
            <a:srgbClr val="374E5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74E5F"/>
        </a:buClr>
        <a:buChar char="•"/>
        <a:defRPr>
          <a:solidFill>
            <a:srgbClr val="374E5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74E5F"/>
        </a:buClr>
        <a:buChar char="•"/>
        <a:defRPr sz="1600">
          <a:solidFill>
            <a:srgbClr val="374E5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74E5F"/>
        </a:buClr>
        <a:buChar char="•"/>
        <a:defRPr sz="1400">
          <a:solidFill>
            <a:srgbClr val="374E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74E5F"/>
        </a:buClr>
        <a:buChar char="•"/>
        <a:defRPr sz="1400">
          <a:solidFill>
            <a:srgbClr val="374E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74E5F"/>
        </a:buClr>
        <a:buChar char="•"/>
        <a:defRPr sz="1400">
          <a:solidFill>
            <a:srgbClr val="374E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74E5F"/>
        </a:buClr>
        <a:buChar char="•"/>
        <a:defRPr sz="1400">
          <a:solidFill>
            <a:srgbClr val="374E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74E5F"/>
        </a:buClr>
        <a:buChar char="•"/>
        <a:defRPr sz="1400">
          <a:solidFill>
            <a:srgbClr val="374E5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7;&#1072;&#1088;&#1091;&#1073;&#1110;&#1078;&#1085;&#1072;%20&#1042;&#1072;&#1089;&#1080;&#1083;&#1077;&#1085;&#1082;&#1086;\258.wav" TargetMode="Externa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28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7;&#1072;&#1088;&#1091;&#1073;&#1110;&#1078;&#1085;&#1072;%20&#1042;&#1072;&#1089;&#1080;&#1083;&#1077;&#1085;&#1082;&#1086;\147.wav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4.gif"/><Relationship Id="rId4" Type="http://schemas.openxmlformats.org/officeDocument/2006/relationships/image" Target="../media/image93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1052;&#1086;&#1080;%20&#1076;&#1086;&#1082;&#1091;&#1084;&#1077;&#1085;&#1090;&#1099;\&#1053;&#1086;&#1074;&#1072;&#1103;%20&#1087;&#1072;&#1087;&#1082;&#1072;%20(2)\&#1041;&#1077;&#1079;&#1091;&#1084;&#1085;&#1099;&#1077;%20&#1089;&#1090;&#1080;&#1093;&#1080;,%20&#1080;&#1083;&#1080;%20&#1064;&#1091;&#1084;%20&#1089;&#1086;&#1089;&#1085;&#1099;%20&#1085;&#1072;%20&#1089;&#1091;&#1084;&#1080;&#1105;.flv" TargetMode="Externa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8BCDF5"/>
            </a:gs>
            <a:gs pos="100000">
              <a:srgbClr val="4747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>
                <a:latin typeface="Monotype Corsiva" pitchFamily="66" charset="0"/>
              </a:rPr>
              <a:t>Фудзі – священна гора.</a:t>
            </a:r>
            <a:r>
              <a:rPr lang="uk-UA"/>
              <a:t> </a:t>
            </a:r>
          </a:p>
        </p:txBody>
      </p:sp>
      <p:pic>
        <p:nvPicPr>
          <p:cNvPr id="8204" name="Picture 12" descr="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412875"/>
            <a:ext cx="7273925" cy="5157788"/>
          </a:xfrm>
          <a:prstGeom prst="rect">
            <a:avLst/>
          </a:prstGeom>
          <a:noFill/>
        </p:spPr>
      </p:pic>
      <p:pic>
        <p:nvPicPr>
          <p:cNvPr id="2" name="japan3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Замок Мацум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Замок Момояма в Фуси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Замок Нидзё Ки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Замок Хироси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Храм Хорюдз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Монастырь Тодайдзи Зал Большого Буд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620713"/>
            <a:ext cx="5905500" cy="647700"/>
          </a:xfrm>
        </p:spPr>
        <p:txBody>
          <a:bodyPr/>
          <a:lstStyle/>
          <a:p>
            <a:r>
              <a:rPr lang="uk-UA" sz="3200"/>
              <a:t> </a:t>
            </a:r>
            <a:r>
              <a:rPr lang="uk-UA" sz="3200" b="1"/>
              <a:t>– “квіти зрізані, але не вбиті”</a:t>
            </a:r>
          </a:p>
        </p:txBody>
      </p:sp>
      <p:pic>
        <p:nvPicPr>
          <p:cNvPr id="13316" name="Picture 4" descr="uchebnik_01"/>
          <p:cNvPicPr>
            <a:picLocks noChangeAspect="1" noChangeArrowheads="1"/>
          </p:cNvPicPr>
          <p:nvPr/>
        </p:nvPicPr>
        <p:blipFill>
          <a:blip r:embed="rId2"/>
          <a:srcRect l="8324" t="24762" b="50000"/>
          <a:stretch>
            <a:fillRect/>
          </a:stretch>
        </p:blipFill>
        <p:spPr bwMode="auto">
          <a:xfrm>
            <a:off x="179388" y="692150"/>
            <a:ext cx="3124200" cy="649288"/>
          </a:xfrm>
          <a:prstGeom prst="rect">
            <a:avLst/>
          </a:prstGeom>
          <a:noFill/>
        </p:spPr>
      </p:pic>
      <p:pic>
        <p:nvPicPr>
          <p:cNvPr id="13317" name="Picture 5" descr="8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844675"/>
            <a:ext cx="2771775" cy="2736850"/>
          </a:xfrm>
          <a:prstGeom prst="rect">
            <a:avLst/>
          </a:prstGeom>
          <a:noFill/>
        </p:spPr>
      </p:pic>
      <p:pic>
        <p:nvPicPr>
          <p:cNvPr id="13318" name="Picture 6" descr="15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429000"/>
            <a:ext cx="2663825" cy="3024188"/>
          </a:xfrm>
          <a:prstGeom prst="rect">
            <a:avLst/>
          </a:prstGeom>
          <a:noFill/>
        </p:spPr>
      </p:pic>
      <p:pic>
        <p:nvPicPr>
          <p:cNvPr id="13319" name="Picture 7" descr="17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916113"/>
            <a:ext cx="2700337" cy="3095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3C3D7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9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592387" cy="2636837"/>
          </a:xfrm>
          <a:prstGeom prst="rect">
            <a:avLst/>
          </a:prstGeom>
          <a:noFill/>
        </p:spPr>
      </p:pic>
      <p:pic>
        <p:nvPicPr>
          <p:cNvPr id="14342" name="Picture 6" descr="11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916113"/>
            <a:ext cx="2524125" cy="2592387"/>
          </a:xfrm>
          <a:prstGeom prst="rect">
            <a:avLst/>
          </a:prstGeom>
          <a:noFill/>
        </p:spPr>
      </p:pic>
      <p:pic>
        <p:nvPicPr>
          <p:cNvPr id="14343" name="Picture 7" descr="12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88913"/>
            <a:ext cx="2808288" cy="2519362"/>
          </a:xfrm>
          <a:prstGeom prst="rect">
            <a:avLst/>
          </a:prstGeom>
          <a:noFill/>
        </p:spPr>
      </p:pic>
      <p:pic>
        <p:nvPicPr>
          <p:cNvPr id="14345" name="Picture 9" descr="14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3789363"/>
            <a:ext cx="2879725" cy="2879725"/>
          </a:xfrm>
          <a:prstGeom prst="rect">
            <a:avLst/>
          </a:prstGeom>
          <a:noFill/>
        </p:spPr>
      </p:pic>
      <p:pic>
        <p:nvPicPr>
          <p:cNvPr id="14346" name="Picture 10" descr="19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221163"/>
            <a:ext cx="2590800" cy="2447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8BCDF5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12825"/>
          </a:xfrm>
        </p:spPr>
        <p:txBody>
          <a:bodyPr/>
          <a:lstStyle/>
          <a:p>
            <a:r>
              <a:rPr lang="uk-UA" sz="3200"/>
              <a:t>Бонсай – витвір природи чи людини?</a:t>
            </a:r>
          </a:p>
        </p:txBody>
      </p:sp>
      <p:pic>
        <p:nvPicPr>
          <p:cNvPr id="15367" name="Picture 7" descr="бонса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7993062" cy="51831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бонсай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81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8BCDF5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0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49275"/>
            <a:ext cx="3240087" cy="2435225"/>
          </a:xfrm>
          <a:prstGeom prst="rect">
            <a:avLst/>
          </a:prstGeom>
          <a:noFill/>
        </p:spPr>
      </p:pic>
      <p:pic>
        <p:nvPicPr>
          <p:cNvPr id="9224" name="Picture 8" descr="i лд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221163"/>
            <a:ext cx="2998788" cy="2160587"/>
          </a:xfrm>
          <a:prstGeom prst="rect">
            <a:avLst/>
          </a:prstGeom>
          <a:noFill/>
        </p:spPr>
      </p:pic>
      <p:pic>
        <p:nvPicPr>
          <p:cNvPr id="9226" name="Picture 10" descr="i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692150"/>
            <a:ext cx="3313113" cy="2590800"/>
          </a:xfrm>
          <a:prstGeom prst="rect">
            <a:avLst/>
          </a:prstGeom>
          <a:noFill/>
        </p:spPr>
      </p:pic>
      <p:pic>
        <p:nvPicPr>
          <p:cNvPr id="9227" name="Picture 11" descr="апрапрап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4292600"/>
            <a:ext cx="3240087" cy="2305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47FF"/>
            </a:gs>
            <a:gs pos="100000">
              <a:srgbClr val="C3C3D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p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96975"/>
            <a:ext cx="8208962" cy="5183188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964612" cy="731838"/>
          </a:xfrm>
        </p:spPr>
        <p:txBody>
          <a:bodyPr/>
          <a:lstStyle/>
          <a:p>
            <a:r>
              <a:rPr lang="uk-UA"/>
              <a:t>Японці вірять, що дерева мають душу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00"/>
            </a:gs>
            <a:gs pos="50000">
              <a:schemeClr val="bg1"/>
            </a:gs>
            <a:gs pos="100000">
              <a:srgbClr val="FF33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086600" cy="731838"/>
          </a:xfrm>
        </p:spPr>
        <p:txBody>
          <a:bodyPr/>
          <a:lstStyle/>
          <a:p>
            <a:r>
              <a:rPr lang="uk-UA" b="1">
                <a:solidFill>
                  <a:srgbClr val="800000"/>
                </a:solidFill>
              </a:rPr>
              <a:t>Орігамі – мистецтво уяви</a:t>
            </a:r>
          </a:p>
        </p:txBody>
      </p:sp>
      <p:pic>
        <p:nvPicPr>
          <p:cNvPr id="19461" name="Picture 5" descr="moduli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4695825" cy="4314825"/>
          </a:xfrm>
          <a:prstGeom prst="rect">
            <a:avLst/>
          </a:prstGeom>
          <a:noFill/>
        </p:spPr>
      </p:pic>
      <p:pic>
        <p:nvPicPr>
          <p:cNvPr id="19463" name="Picture 7" descr="moduli7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575" y="2205038"/>
            <a:ext cx="4543425" cy="4343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CC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moduli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492375"/>
            <a:ext cx="4133850" cy="4095750"/>
          </a:xfrm>
          <a:prstGeom prst="rect">
            <a:avLst/>
          </a:prstGeom>
          <a:noFill/>
        </p:spPr>
      </p:pic>
      <p:pic>
        <p:nvPicPr>
          <p:cNvPr id="20485" name="Picture 5" descr="moduli7(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420938"/>
            <a:ext cx="3962400" cy="4191000"/>
          </a:xfrm>
          <a:prstGeom prst="rect">
            <a:avLst/>
          </a:prstGeom>
          <a:noFill/>
        </p:spPr>
      </p:pic>
      <p:pic>
        <p:nvPicPr>
          <p:cNvPr id="20486" name="Picture 6" descr="origam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333375"/>
            <a:ext cx="1876425" cy="19335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50000">
              <a:srgbClr val="FF7F61"/>
            </a:gs>
            <a:gs pos="100000">
              <a:srgbClr val="80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77825"/>
            <a:ext cx="8496300" cy="1084263"/>
          </a:xfrm>
        </p:spPr>
        <p:txBody>
          <a:bodyPr/>
          <a:lstStyle/>
          <a:p>
            <a:r>
              <a:rPr lang="uk-UA" sz="3000" b="1">
                <a:solidFill>
                  <a:schemeClr val="tx1"/>
                </a:solidFill>
                <a:latin typeface="Times New Roman" pitchFamily="18" charset="0"/>
              </a:rPr>
              <a:t>Нецке – мініатюрна скульптура чи брелок?</a:t>
            </a:r>
          </a:p>
        </p:txBody>
      </p:sp>
      <p:pic>
        <p:nvPicPr>
          <p:cNvPr id="21508" name="Picture 4" descr="okmn-coc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73238"/>
            <a:ext cx="2447925" cy="2879725"/>
          </a:xfrm>
          <a:prstGeom prst="rect">
            <a:avLst/>
          </a:prstGeom>
          <a:noFill/>
        </p:spPr>
      </p:pic>
      <p:pic>
        <p:nvPicPr>
          <p:cNvPr id="21509" name="Picture 5" descr="ntsk-ivor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700213"/>
            <a:ext cx="2305050" cy="2576512"/>
          </a:xfrm>
          <a:prstGeom prst="rect">
            <a:avLst/>
          </a:prstGeom>
          <a:noFill/>
        </p:spPr>
      </p:pic>
      <p:pic>
        <p:nvPicPr>
          <p:cNvPr id="21510" name="Picture 6" descr="ntsk-shish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4076700"/>
            <a:ext cx="2036763" cy="21558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00"/>
            </a:gs>
            <a:gs pos="50000">
              <a:srgbClr val="FF7F61"/>
            </a:gs>
            <a:gs pos="100000">
              <a:srgbClr val="CC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mask-hannya1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716338"/>
            <a:ext cx="1958975" cy="2376487"/>
          </a:xfrm>
          <a:prstGeom prst="rect">
            <a:avLst/>
          </a:prstGeom>
          <a:noFill/>
        </p:spPr>
      </p:pic>
      <p:pic>
        <p:nvPicPr>
          <p:cNvPr id="22533" name="Picture 5" descr="N-196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981075"/>
            <a:ext cx="1798638" cy="2590800"/>
          </a:xfrm>
          <a:prstGeom prst="rect">
            <a:avLst/>
          </a:prstGeom>
          <a:noFill/>
        </p:spPr>
      </p:pic>
      <p:pic>
        <p:nvPicPr>
          <p:cNvPr id="22535" name="Picture 7" descr="ntsk-ivorymouses1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981075"/>
            <a:ext cx="2232025" cy="2447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rgbClr val="0099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79413"/>
            <a:ext cx="8424862" cy="731837"/>
          </a:xfrm>
        </p:spPr>
        <p:txBody>
          <a:bodyPr/>
          <a:lstStyle/>
          <a:p>
            <a:r>
              <a:rPr lang="uk-UA" sz="3200"/>
              <a:t>Кімоно - традиційний японський одяг</a:t>
            </a:r>
          </a:p>
        </p:txBody>
      </p:sp>
      <p:pic>
        <p:nvPicPr>
          <p:cNvPr id="66564" name="Picture 4" descr="geisha1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3670300" cy="5111750"/>
          </a:xfrm>
          <a:prstGeom prst="rect">
            <a:avLst/>
          </a:prstGeom>
          <a:noFill/>
        </p:spPr>
      </p:pic>
      <p:pic>
        <p:nvPicPr>
          <p:cNvPr id="66565" name="Picture 5" descr="Кимо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196975"/>
            <a:ext cx="2925763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47FF"/>
            </a:gs>
            <a:gs pos="50000">
              <a:schemeClr val="bg1"/>
            </a:gs>
            <a:gs pos="100000">
              <a:srgbClr val="47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k1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59113" cy="2376488"/>
          </a:xfrm>
          <a:prstGeom prst="rect">
            <a:avLst/>
          </a:prstGeom>
          <a:noFill/>
        </p:spPr>
      </p:pic>
      <p:pic>
        <p:nvPicPr>
          <p:cNvPr id="67589" name="Picture 5" descr="mikado1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133600"/>
            <a:ext cx="2159000" cy="4724400"/>
          </a:xfrm>
          <a:prstGeom prst="rect">
            <a:avLst/>
          </a:prstGeom>
          <a:noFill/>
        </p:spPr>
      </p:pic>
      <p:pic>
        <p:nvPicPr>
          <p:cNvPr id="67590" name="Picture 6" descr="vase2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60350"/>
            <a:ext cx="2798762" cy="3816350"/>
          </a:xfrm>
          <a:prstGeom prst="rect">
            <a:avLst/>
          </a:prstGeom>
          <a:noFill/>
        </p:spPr>
      </p:pic>
      <p:pic>
        <p:nvPicPr>
          <p:cNvPr id="67591" name="Picture 7" descr="violet3s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636838"/>
            <a:ext cx="2735262" cy="42211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086600" cy="731838"/>
          </a:xfrm>
        </p:spPr>
        <p:txBody>
          <a:bodyPr/>
          <a:lstStyle/>
          <a:p>
            <a:pPr algn="ctr"/>
            <a:r>
              <a:rPr lang="uk-UA" b="1"/>
              <a:t>Ієрогліфи – знакове письмо</a:t>
            </a:r>
          </a:p>
        </p:txBody>
      </p:sp>
      <p:pic>
        <p:nvPicPr>
          <p:cNvPr id="24580" name="Picture 4" descr="iапрарапрпр"/>
          <p:cNvPicPr>
            <a:picLocks noChangeAspect="1" noChangeArrowheads="1"/>
          </p:cNvPicPr>
          <p:nvPr/>
        </p:nvPicPr>
        <p:blipFill>
          <a:blip r:embed="rId3"/>
          <a:srcRect l="3520" t="12038" r="38608"/>
          <a:stretch>
            <a:fillRect/>
          </a:stretch>
        </p:blipFill>
        <p:spPr bwMode="auto">
          <a:xfrm>
            <a:off x="1187450" y="2852738"/>
            <a:ext cx="2374900" cy="3167062"/>
          </a:xfrm>
          <a:prstGeom prst="rect">
            <a:avLst/>
          </a:prstGeom>
          <a:noFill/>
        </p:spPr>
      </p:pic>
      <p:pic>
        <p:nvPicPr>
          <p:cNvPr id="24581" name="Picture 5" descr="прапор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412875"/>
            <a:ext cx="3095625" cy="31686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9CBEF"/>
            </a:gs>
            <a:gs pos="100000">
              <a:srgbClr val="0000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Kabuki_thea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133600"/>
            <a:ext cx="5832475" cy="3816350"/>
          </a:xfrm>
          <a:prstGeom prst="rect">
            <a:avLst/>
          </a:prstGeom>
          <a:noFill/>
        </p:spPr>
      </p:pic>
      <p:sp>
        <p:nvSpPr>
          <p:cNvPr id="27657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uk-UA" sz="3200" b="1"/>
              <a:t>Театр Кабукі – відомий театр не тільки в Японії</a:t>
            </a:r>
          </a:p>
        </p:txBody>
      </p:sp>
      <p:pic>
        <p:nvPicPr>
          <p:cNvPr id="27659" name="25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20" fill="hold"/>
                                        <p:tgtEl>
                                          <p:spTgt spid="276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rgbClr val="19CBE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3" name="Picture 15" descr="no_star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04813"/>
            <a:ext cx="1655762" cy="2376487"/>
          </a:xfrm>
          <a:prstGeom prst="rect">
            <a:avLst/>
          </a:prstGeom>
          <a:noFill/>
        </p:spPr>
      </p:pic>
      <p:pic>
        <p:nvPicPr>
          <p:cNvPr id="12304" name="Picture 16" descr="no_ma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213100"/>
            <a:ext cx="2857500" cy="2857500"/>
          </a:xfrm>
          <a:prstGeom prst="rect">
            <a:avLst/>
          </a:prstGeom>
          <a:noFill/>
        </p:spPr>
      </p:pic>
      <p:pic>
        <p:nvPicPr>
          <p:cNvPr id="12305" name="Picture 17" descr="bunraku%20(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404813"/>
            <a:ext cx="1981200" cy="2603500"/>
          </a:xfrm>
          <a:prstGeom prst="rect">
            <a:avLst/>
          </a:prstGeom>
          <a:noFill/>
        </p:spPr>
      </p:pic>
      <p:pic>
        <p:nvPicPr>
          <p:cNvPr id="12306" name="Picture 18" descr="wakaonna_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789363"/>
            <a:ext cx="1873250" cy="28781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Цунамі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6" y="1340768"/>
            <a:ext cx="777686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5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7F61"/>
            </a:gs>
            <a:gs pos="50000">
              <a:srgbClr val="19CBEF"/>
            </a:gs>
            <a:gs pos="100000">
              <a:srgbClr val="FF7F6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kyogen_pl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700213"/>
            <a:ext cx="3179763" cy="4897437"/>
          </a:xfrm>
          <a:prstGeom prst="rect">
            <a:avLst/>
          </a:prstGeom>
          <a:noFill/>
        </p:spPr>
      </p:pic>
      <p:pic>
        <p:nvPicPr>
          <p:cNvPr id="28678" name="Picture 6" descr="kabuki_pl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4535488" cy="3240088"/>
          </a:xfrm>
          <a:prstGeom prst="rect">
            <a:avLst/>
          </a:prstGeom>
          <a:noFill/>
        </p:spPr>
      </p:pic>
      <p:pic>
        <p:nvPicPr>
          <p:cNvPr id="28679" name="14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793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7" fill="hold"/>
                                        <p:tgtEl>
                                          <p:spTgt spid="286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A01"/>
            </a:gs>
            <a:gs pos="100000">
              <a:srgbClr val="19CBE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351838" cy="731837"/>
          </a:xfrm>
        </p:spPr>
        <p:txBody>
          <a:bodyPr/>
          <a:lstStyle/>
          <a:p>
            <a:pPr algn="ctr"/>
            <a:r>
              <a:rPr lang="uk-UA" b="1"/>
              <a:t>Сумо – вид чоловічої боротьби</a:t>
            </a:r>
          </a:p>
        </p:txBody>
      </p:sp>
      <p:pic>
        <p:nvPicPr>
          <p:cNvPr id="68612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84313"/>
            <a:ext cx="7343775" cy="482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300px-JapanSumoMat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P0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44675"/>
            <a:ext cx="9144000" cy="2159000"/>
          </a:xfrm>
        </p:spPr>
        <p:txBody>
          <a:bodyPr/>
          <a:lstStyle/>
          <a:p>
            <a:pPr algn="ctr"/>
            <a:r>
              <a:rPr lang="uk-UA" sz="6600" b="1" dirty="0" smtClean="0">
                <a:solidFill>
                  <a:srgbClr val="FFFFFF"/>
                </a:solidFill>
              </a:rPr>
              <a:t>Загадкова </a:t>
            </a:r>
            <a:r>
              <a:rPr lang="uk-UA" sz="6600" b="1" dirty="0">
                <a:solidFill>
                  <a:srgbClr val="FFFFFF"/>
                </a:solidFill>
              </a:rPr>
              <a:t>Японія. Творчість </a:t>
            </a:r>
            <a:r>
              <a:rPr lang="uk-UA" sz="6600" b="1" dirty="0" err="1">
                <a:solidFill>
                  <a:srgbClr val="FFFFFF"/>
                </a:solidFill>
              </a:rPr>
              <a:t>Мацуо</a:t>
            </a:r>
            <a:r>
              <a:rPr lang="uk-UA" sz="6600" b="1" dirty="0">
                <a:solidFill>
                  <a:srgbClr val="FFFFFF"/>
                </a:solidFill>
              </a:rPr>
              <a:t> </a:t>
            </a:r>
            <a:r>
              <a:rPr lang="uk-UA" sz="6600" b="1" dirty="0" err="1">
                <a:solidFill>
                  <a:srgbClr val="FFFFFF"/>
                </a:solidFill>
              </a:rPr>
              <a:t>Басьо</a:t>
            </a:r>
            <a:r>
              <a:rPr lang="uk-UA" sz="6600" b="1" dirty="0">
                <a:solidFill>
                  <a:srgbClr val="FFFFFF"/>
                </a:solidFill>
              </a:rPr>
              <a:t>, або побачити велике у малому</a:t>
            </a:r>
            <a:endParaRPr lang="nl-NL" sz="6600" b="1" dirty="0">
              <a:solidFill>
                <a:srgbClr val="FFFF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3100" y="5876925"/>
            <a:ext cx="7200900" cy="981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b="1" dirty="0">
                <a:solidFill>
                  <a:srgbClr val="FFFFFF"/>
                </a:solidFill>
              </a:rPr>
              <a:t>Якщо люди люблять квіти, то кожна людина – квітка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FFFFFF"/>
                </a:solidFill>
              </a:rPr>
              <a:t>                       </a:t>
            </a:r>
            <a:r>
              <a:rPr lang="uk-UA" sz="2000" b="1" dirty="0">
                <a:solidFill>
                  <a:srgbClr val="FFFFFF"/>
                </a:solidFill>
              </a:rPr>
              <a:t>                          Японська мудрість</a:t>
            </a:r>
            <a:r>
              <a:rPr lang="uk-UA" sz="2000" b="1" dirty="0"/>
              <a:t>   </a:t>
            </a:r>
            <a:endParaRPr lang="nl-NL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Географічне положення Японії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87" y="2016264"/>
            <a:ext cx="481424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24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6610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4119384" y="2266216"/>
            <a:ext cx="288032" cy="2880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91880" y="3789040"/>
            <a:ext cx="288032" cy="2880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42509" y="4415760"/>
            <a:ext cx="288032" cy="2880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79712" y="4941168"/>
            <a:ext cx="288032" cy="2880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6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08920"/>
            <a:ext cx="7086600" cy="731838"/>
          </a:xfrm>
        </p:spPr>
        <p:txBody>
          <a:bodyPr/>
          <a:lstStyle/>
          <a:p>
            <a:pPr algn="ctr"/>
            <a:r>
              <a:rPr lang="uk-UA" sz="6000" b="1" dirty="0" smtClean="0"/>
              <a:t>Які асоціації викликає слово «Японія» </a:t>
            </a:r>
            <a:endParaRPr lang="ru-RU" sz="6000" b="1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6156176" y="3356992"/>
            <a:ext cx="864096" cy="19442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9 0.14884 C -0.09306 0.17245 -0.11407 0.18912 -0.13056 0.19769 C -0.13716 0.20116 -0.15052 0.20648 -0.15052 0.20648 C -0.16493 0.22106 -0.18473 0.21852 -0.20209 0.21991 C -0.21632 0.22269 -0.22761 0.22407 -0.24046 0.23102 C -0.27518 0.22963 -0.30139 0.22847 -0.33386 0.22199 C -0.34341 0.20972 -0.33525 0.21759 -0.35556 0.21319 C -0.36025 0.21227 -0.36407 0.20764 -0.36893 0.20648 C -0.37691 0.2044 -0.38559 0.2044 -0.39375 0.20208 C -0.39653 0.20139 -0.39931 0.20046 -0.40209 0.19977 C -0.41198 0.19329 -0.42309 0.1912 -0.43386 0.18866 C -0.44532 0.1787 -0.45886 0.17222 -0.47049 0.16204 C -0.48108 0.15278 -0.47657 0.15486 -0.48542 0.14421 C -0.48802 0.14097 -0.4908 0.13819 -0.49375 0.13542 C -0.49636 0.13287 -0.49966 0.13148 -0.50209 0.1287 C -0.5125 0.11713 -0.51823 0.10185 -0.52882 0.09097 C -0.53143 0.08102 -0.53768 0.07755 -0.54219 0.06875 C -0.55209 0.04884 -0.56407 0.03079 -0.57379 0.01088 C -0.57518 0.0081 -0.57605 0.00509 -0.57709 0.00208 C -0.57778 1.11022E-16 -0.57796 -0.00255 -0.57882 -0.00463 C -0.58073 -0.00856 -0.58351 -0.01181 -0.58542 -0.01574 C -0.58889 -0.02361 -0.59011 -0.03472 -0.59375 -0.04236 C -0.59983 -0.05486 -0.59775 -0.04306 -0.60209 -0.05579 C -0.60556 -0.0662 -0.60764 -0.08565 -0.61389 -0.09352 C -0.61337 -0.14769 -0.6132 -0.20162 -0.61216 -0.25579 C -0.61216 -0.2588 -0.61059 -0.26157 -0.61042 -0.26458 C -0.60903 -0.28727 -0.61216 -0.31157 -0.60209 -0.33125 C -0.59896 -0.34468 -0.60261 -0.33264 -0.59219 -0.34907 C -0.57275 -0.37963 -0.58941 -0.35741 -0.57709 -0.37338 C -0.57344 -0.38912 -0.579 -0.37083 -0.56875 -0.38449 C -0.5573 -0.39977 -0.56754 -0.39537 -0.55556 -0.40671 C -0.55417 -0.4081 -0.55209 -0.40787 -0.55052 -0.40903 C -0.5283 -0.42546 -0.55035 -0.41088 -0.53386 -0.42454 C -0.51736 -0.43819 -0.49115 -0.44537 -0.47223 -0.44907 C -0.46129 -0.45394 -0.45157 -0.45718 -0.44046 -0.46019 C -0.42448 -0.47083 -0.4066 -0.47824 -0.38889 -0.48241 C -0.3665 -0.49699 -0.31789 -0.48773 -0.30052 -0.48681 C -0.27778 -0.48565 -0.23212 -0.48241 -0.23212 -0.48241 C -0.1908 -0.47083 -0.14931 -0.46898 -0.10712 -0.4669 C -0.08403 -0.46366 -0.06459 -0.46134 -0.04046 -0.46019 C -0.01181 -0.45 0.01979 -0.46597 0.04791 -0.45347 C 0.06545 -0.4456 0.0651 -0.44421 0.08125 -0.43125 C 0.08541 -0.42801 0.09288 -0.42014 0.09288 -0.42014 C 0.09687 -0.41204 0.10104 -0.40463 0.10625 -0.39792 C 0.10902 -0.38565 0.10573 -0.3963 0.11284 -0.38449 C 0.11579 -0.37963 0.12118 -0.36898 0.12118 -0.36898 C 0.12291 -0.36019 0.12413 -0.35417 0.12777 -0.34676 C 0.13298 -0.29398 0.14079 -0.23403 0.11944 -0.18681 C 0.11597 -0.16759 0.10503 -0.13796 0.09444 -0.12454 C 0.09149 -0.11204 0.08281 -0.10486 0.07621 -0.0956 C 0.0743 -0.09282 0.07187 -0.09074 0.06944 -0.08912 C 0.06632 -0.08704 0.05954 -0.08449 0.05954 -0.08449 C 0.05816 -0.07917 0.05746 -0.07292 0.05451 -0.06898 L 0.06788 -0.08241 L 0.05277 -0.0713 " pathEditMode="relative" ptsTypes="ffffffffffffffffffffffffffffffffffffffffffffffffffff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Сучасні досягнення Японії</a:t>
            </a:r>
            <a:endParaRPr lang="ru-RU"/>
          </a:p>
        </p:txBody>
      </p:sp>
      <p:pic>
        <p:nvPicPr>
          <p:cNvPr id="585731" name="Picture 3" descr="ма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1774825" cy="1363663"/>
          </a:xfrm>
          <a:prstGeom prst="rect">
            <a:avLst/>
          </a:prstGeom>
          <a:noFill/>
        </p:spPr>
      </p:pic>
      <p:pic>
        <p:nvPicPr>
          <p:cNvPr id="585732" name="Picture 4" descr="ма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0"/>
            <a:ext cx="1851025" cy="1211263"/>
          </a:xfrm>
          <a:prstGeom prst="rect">
            <a:avLst/>
          </a:prstGeom>
          <a:noFill/>
        </p:spPr>
      </p:pic>
      <p:pic>
        <p:nvPicPr>
          <p:cNvPr id="585733" name="Picture 5" descr="мос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191000"/>
            <a:ext cx="1600200" cy="2286000"/>
          </a:xfrm>
          <a:prstGeom prst="rect">
            <a:avLst/>
          </a:prstGeom>
          <a:noFill/>
        </p:spPr>
      </p:pic>
      <p:pic>
        <p:nvPicPr>
          <p:cNvPr id="585734" name="Picture 6" descr="мост1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2895600" y="4191000"/>
            <a:ext cx="1905000" cy="2317750"/>
          </a:xfrm>
          <a:prstGeom prst="rect">
            <a:avLst/>
          </a:prstGeom>
          <a:noFill/>
        </p:spPr>
      </p:pic>
      <p:pic>
        <p:nvPicPr>
          <p:cNvPr id="585735" name="Picture 7" descr="ночной город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2057400"/>
            <a:ext cx="2133600" cy="1981200"/>
          </a:xfrm>
          <a:prstGeom prst="rect">
            <a:avLst/>
          </a:prstGeom>
          <a:noFill/>
        </p:spPr>
      </p:pic>
      <p:pic>
        <p:nvPicPr>
          <p:cNvPr id="585736" name="Picture 8" descr="современная Я"/>
          <p:cNvPicPr>
            <a:picLocks noChangeAspect="1" noChangeArrowheads="1"/>
          </p:cNvPicPr>
          <p:nvPr/>
        </p:nvPicPr>
        <p:blipFill>
          <a:blip r:embed="rId7">
            <a:lum contrast="24000"/>
          </a:blip>
          <a:srcRect/>
          <a:stretch>
            <a:fillRect/>
          </a:stretch>
        </p:blipFill>
        <p:spPr bwMode="auto">
          <a:xfrm>
            <a:off x="6705600" y="4267200"/>
            <a:ext cx="2209800" cy="2160588"/>
          </a:xfrm>
          <a:prstGeom prst="rect">
            <a:avLst/>
          </a:prstGeom>
          <a:noFill/>
        </p:spPr>
      </p:pic>
      <p:pic>
        <p:nvPicPr>
          <p:cNvPr id="585738" name="Picture 10" descr="дн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2057400"/>
            <a:ext cx="1508125" cy="1981200"/>
          </a:xfrm>
          <a:prstGeom prst="rect">
            <a:avLst/>
          </a:prstGeom>
          <a:noFill/>
        </p:spPr>
      </p:pic>
      <p:pic>
        <p:nvPicPr>
          <p:cNvPr id="585739" name="Picture 11" descr="производство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5162550"/>
            <a:ext cx="1828800" cy="1325563"/>
          </a:xfrm>
          <a:prstGeom prst="rect">
            <a:avLst/>
          </a:prstGeom>
          <a:noFill/>
        </p:spPr>
      </p:pic>
      <p:pic>
        <p:nvPicPr>
          <p:cNvPr id="585743" name="Picture 15" descr="школ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95600" y="2057400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8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8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8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8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8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762000"/>
            <a:ext cx="7772400" cy="1524000"/>
          </a:xfrm>
        </p:spPr>
        <p:txBody>
          <a:bodyPr/>
          <a:lstStyle/>
          <a:p>
            <a:r>
              <a:rPr lang="uk-UA" sz="4800" dirty="0"/>
              <a:t>Дати відповідь на запитання:</a:t>
            </a:r>
            <a:endParaRPr lang="ru-RU" sz="4800" dirty="0"/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9826" y="3212976"/>
            <a:ext cx="7696200" cy="2520280"/>
          </a:xfrm>
        </p:spPr>
        <p:txBody>
          <a:bodyPr/>
          <a:lstStyle/>
          <a:p>
            <a:pPr>
              <a:buFontTx/>
              <a:buNone/>
            </a:pPr>
            <a:r>
              <a:rPr lang="uk-UA" sz="4800" dirty="0"/>
              <a:t>- Що незвичайного в країні                          </a:t>
            </a:r>
            <a:r>
              <a:rPr lang="uk-UA" sz="4800" dirty="0">
                <a:solidFill>
                  <a:srgbClr val="1F41A3"/>
                </a:solidFill>
              </a:rPr>
              <a:t>Японія?</a:t>
            </a:r>
            <a:endParaRPr lang="ru-RU" sz="4800" dirty="0">
              <a:solidFill>
                <a:srgbClr val="1F41A3"/>
              </a:solidFill>
            </a:endParaRPr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7740402" y="4149080"/>
            <a:ext cx="864096" cy="19442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9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9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9 0.14884 C -0.09306 0.17245 -0.11407 0.18912 -0.13056 0.19769 C -0.13716 0.20116 -0.15052 0.20648 -0.15052 0.20648 C -0.16493 0.22106 -0.18473 0.21852 -0.20209 0.21991 C -0.21632 0.22269 -0.22761 0.22407 -0.24046 0.23102 C -0.27518 0.22963 -0.30139 0.22847 -0.33386 0.22199 C -0.34341 0.20972 -0.33525 0.21759 -0.35556 0.21319 C -0.36025 0.21227 -0.36407 0.20764 -0.36893 0.20648 C -0.37691 0.2044 -0.38559 0.2044 -0.39375 0.20208 C -0.39653 0.20139 -0.39931 0.20046 -0.40209 0.19977 C -0.41198 0.19329 -0.42309 0.1912 -0.43386 0.18866 C -0.44532 0.1787 -0.45886 0.17222 -0.47049 0.16204 C -0.48108 0.15278 -0.47657 0.15486 -0.48542 0.14421 C -0.48802 0.14097 -0.4908 0.13819 -0.49375 0.13542 C -0.49636 0.13287 -0.49966 0.13148 -0.50209 0.1287 C -0.5125 0.11713 -0.51823 0.10185 -0.52882 0.09097 C -0.53143 0.08102 -0.53768 0.07755 -0.54219 0.06875 C -0.55209 0.04884 -0.56407 0.03079 -0.57379 0.01088 C -0.57518 0.0081 -0.57605 0.00509 -0.57709 0.00208 C -0.57778 1.11022E-16 -0.57796 -0.00255 -0.57882 -0.00463 C -0.58073 -0.00856 -0.58351 -0.01181 -0.58542 -0.01574 C -0.58889 -0.02361 -0.59011 -0.03472 -0.59375 -0.04236 C -0.59983 -0.05486 -0.59775 -0.04306 -0.60209 -0.05579 C -0.60556 -0.0662 -0.60764 -0.08565 -0.61389 -0.09352 C -0.61337 -0.14769 -0.6132 -0.20162 -0.61216 -0.25579 C -0.61216 -0.2588 -0.61059 -0.26157 -0.61042 -0.26458 C -0.60903 -0.28727 -0.61216 -0.31157 -0.60209 -0.33125 C -0.59896 -0.34468 -0.60261 -0.33264 -0.59219 -0.34907 C -0.57275 -0.37963 -0.58941 -0.35741 -0.57709 -0.37338 C -0.57344 -0.38912 -0.579 -0.37083 -0.56875 -0.38449 C -0.5573 -0.39977 -0.56754 -0.39537 -0.55556 -0.40671 C -0.55417 -0.4081 -0.55209 -0.40787 -0.55052 -0.40903 C -0.5283 -0.42546 -0.55035 -0.41088 -0.53386 -0.42454 C -0.51736 -0.43819 -0.49115 -0.44537 -0.47223 -0.44907 C -0.46129 -0.45394 -0.45157 -0.45718 -0.44046 -0.46019 C -0.42448 -0.47083 -0.4066 -0.47824 -0.38889 -0.48241 C -0.3665 -0.49699 -0.31789 -0.48773 -0.30052 -0.48681 C -0.27778 -0.48565 -0.23212 -0.48241 -0.23212 -0.48241 C -0.1908 -0.47083 -0.14931 -0.46898 -0.10712 -0.4669 C -0.08403 -0.46366 -0.06459 -0.46134 -0.04046 -0.46019 C -0.01181 -0.45 0.01979 -0.46597 0.04791 -0.45347 C 0.06545 -0.4456 0.0651 -0.44421 0.08125 -0.43125 C 0.08541 -0.42801 0.09288 -0.42014 0.09288 -0.42014 C 0.09687 -0.41204 0.10104 -0.40463 0.10625 -0.39792 C 0.10902 -0.38565 0.10573 -0.3963 0.11284 -0.38449 C 0.11579 -0.37963 0.12118 -0.36898 0.12118 -0.36898 C 0.12291 -0.36019 0.12413 -0.35417 0.12777 -0.34676 C 0.13298 -0.29398 0.14079 -0.23403 0.11944 -0.18681 C 0.11597 -0.16759 0.10503 -0.13796 0.09444 -0.12454 C 0.09149 -0.11204 0.08281 -0.10486 0.07621 -0.0956 C 0.0743 -0.09282 0.07187 -0.09074 0.06944 -0.08912 C 0.06632 -0.08704 0.05954 -0.08449 0.05954 -0.08449 C 0.05816 -0.07917 0.05746 -0.07292 0.05451 -0.06898 L 0.06788 -0.08241 L 0.05277 -0.0713 " pathEditMode="relative" ptsTypes="ffffffffffffffffffffffffffffffffffffffffffffffffffffA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2" grpId="0" autoUpdateAnimBg="0"/>
      <p:bldP spid="629763" grpId="0" build="p" autoUpdateAnimBg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772400" cy="990600"/>
          </a:xfrm>
        </p:spPr>
        <p:txBody>
          <a:bodyPr/>
          <a:lstStyle/>
          <a:p>
            <a:r>
              <a:rPr lang="uk-UA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ХОКУ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48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" y="188639"/>
            <a:ext cx="47625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70" y="3155816"/>
            <a:ext cx="4628172" cy="347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0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914400"/>
          </a:xfrm>
        </p:spPr>
        <p:txBody>
          <a:bodyPr/>
          <a:lstStyle/>
          <a:p>
            <a:pPr algn="ctr"/>
            <a:r>
              <a:rPr lang="uk-UA" b="1" dirty="0"/>
              <a:t>Особливості жанру хоку</a:t>
            </a:r>
            <a:endParaRPr lang="ru-RU" b="1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587680" cy="4803874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Хоку  - це жанр японської поетичної мініатюри.</a:t>
            </a:r>
            <a:endParaRPr lang="ru-RU" sz="3200" b="1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        Хоку складається з трьох рядків, кількість складів у кожному рядку така: 5+7+5. </a:t>
            </a:r>
            <a:endParaRPr lang="uk-UA" sz="3200" b="1" dirty="0" smtClean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sz="3200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dirty="0" smtClean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Японська </a:t>
            </a:r>
            <a:r>
              <a:rPr lang="uk-UA" sz="3200" b="1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поезія немає рими, вона будується по кількості складів, завдяки однаковій кількості складів у рядках створюється ритм</a:t>
            </a:r>
            <a:r>
              <a:rPr lang="uk-UA" sz="32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. </a:t>
            </a:r>
            <a:endParaRPr lang="ru-RU" sz="3200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0" grpId="0" autoUpdateAnimBg="0"/>
      <p:bldP spid="58573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2"/>
            </a:gs>
            <a:gs pos="100000">
              <a:srgbClr val="FFAA0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042-043_portrait_of_basho"/>
          <p:cNvPicPr>
            <a:picLocks noChangeAspect="1" noChangeArrowheads="1"/>
          </p:cNvPicPr>
          <p:nvPr/>
        </p:nvPicPr>
        <p:blipFill>
          <a:blip r:embed="rId2"/>
          <a:srcRect b="49583"/>
          <a:stretch>
            <a:fillRect/>
          </a:stretch>
        </p:blipFill>
        <p:spPr bwMode="auto">
          <a:xfrm>
            <a:off x="5580112" y="2192520"/>
            <a:ext cx="2519362" cy="4535488"/>
          </a:xfrm>
          <a:prstGeom prst="rect">
            <a:avLst/>
          </a:prstGeom>
          <a:noFill/>
        </p:spPr>
      </p:pic>
      <p:pic>
        <p:nvPicPr>
          <p:cNvPr id="31751" name="Picture 7" descr="1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332656"/>
            <a:ext cx="4532133" cy="1513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81000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/>
              <a:t>ХОКУ- «гномічна поезія»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592" y="1568433"/>
            <a:ext cx="5080952" cy="52789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2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762000"/>
          </a:xfrm>
        </p:spPr>
        <p:txBody>
          <a:bodyPr/>
          <a:lstStyle/>
          <a:p>
            <a:r>
              <a:rPr lang="uk-UA"/>
              <a:t>Штрихи до портрету Басьо</a:t>
            </a:r>
            <a:endParaRPr lang="ru-RU"/>
          </a:p>
        </p:txBody>
      </p:sp>
      <p:sp>
        <p:nvSpPr>
          <p:cNvPr id="601091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1066800" y="1676400"/>
            <a:ext cx="3810000" cy="4540250"/>
          </a:xfrm>
        </p:spPr>
        <p:txBody>
          <a:bodyPr/>
          <a:lstStyle/>
          <a:p>
            <a:endParaRPr lang="ru-RU"/>
          </a:p>
        </p:txBody>
      </p:sp>
      <p:sp>
        <p:nvSpPr>
          <p:cNvPr id="601094" name="Rectangle 1030"/>
          <p:cNvSpPr>
            <a:spLocks noGrp="1" noChangeArrowheads="1"/>
          </p:cNvSpPr>
          <p:nvPr>
            <p:ph sz="half" idx="2"/>
          </p:nvPr>
        </p:nvSpPr>
        <p:spPr>
          <a:xfrm>
            <a:off x="5029200" y="1676400"/>
            <a:ext cx="3886200" cy="4572000"/>
          </a:xfrm>
          <a:noFill/>
          <a:ln/>
        </p:spPr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2000" b="1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      </a:t>
            </a:r>
            <a:r>
              <a:rPr kumimoji="1" lang="uk-UA" sz="2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Народився  у замковому місті </a:t>
            </a:r>
            <a:r>
              <a:rPr kumimoji="1" lang="uk-UA" sz="2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Уено</a:t>
            </a:r>
            <a:r>
              <a:rPr kumimoji="1" lang="uk-UA" sz="2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провінції </a:t>
            </a:r>
            <a:r>
              <a:rPr kumimoji="1" lang="uk-UA" sz="2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Іга</a:t>
            </a:r>
            <a:r>
              <a:rPr kumimoji="1" lang="uk-UA" sz="2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у 1644 році. У родині </a:t>
            </a:r>
            <a:r>
              <a:rPr kumimoji="1" lang="uk-UA" sz="2000" dirty="0">
                <a:solidFill>
                  <a:schemeClr val="accent5">
                    <a:lumMod val="10000"/>
                  </a:schemeClr>
                </a:solidFill>
              </a:rPr>
              <a:t>поет</a:t>
            </a:r>
            <a:r>
              <a:rPr kumimoji="1" lang="uk-UA" sz="2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був третьою дитиною.  </a:t>
            </a:r>
            <a:r>
              <a:rPr kumimoji="1" lang="uk-UA" sz="2000" dirty="0">
                <a:solidFill>
                  <a:schemeClr val="accent5">
                    <a:lumMod val="10000"/>
                  </a:schemeClr>
                </a:solidFill>
              </a:rPr>
              <a:t>Б</a:t>
            </a:r>
            <a:r>
              <a:rPr kumimoji="1" lang="uk-UA" sz="2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атько</a:t>
            </a:r>
            <a:r>
              <a:rPr kumimoji="1" lang="uk-UA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kumimoji="1" lang="uk-UA" sz="2000" dirty="0" err="1">
                <a:solidFill>
                  <a:schemeClr val="accent5">
                    <a:lumMod val="10000"/>
                  </a:schemeClr>
                </a:solidFill>
              </a:rPr>
              <a:t>Басьо</a:t>
            </a:r>
            <a:r>
              <a:rPr kumimoji="1" lang="uk-UA" sz="2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був небагатим самураєм (самураї – представники військово-феодального дворянства, яке було панівним класом у </a:t>
            </a:r>
            <a:br>
              <a:rPr kumimoji="1" lang="uk-UA" sz="2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</a:br>
            <a:r>
              <a:rPr kumimoji="1" lang="uk-UA" sz="2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Х–ХІХ століттях).  </a:t>
            </a:r>
            <a:r>
              <a:rPr kumimoji="1" lang="uk-UA" sz="2000" dirty="0">
                <a:solidFill>
                  <a:schemeClr val="accent5">
                    <a:lumMod val="10000"/>
                  </a:schemeClr>
                </a:solidFill>
              </a:rPr>
              <a:t>Р</a:t>
            </a:r>
            <a:r>
              <a:rPr kumimoji="1" lang="uk-UA" sz="2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одичі </a:t>
            </a:r>
            <a:r>
              <a:rPr kumimoji="1" lang="uk-UA" sz="2000" dirty="0">
                <a:solidFill>
                  <a:schemeClr val="accent5">
                    <a:lumMod val="10000"/>
                  </a:schemeClr>
                </a:solidFill>
              </a:rPr>
              <a:t>поета </a:t>
            </a:r>
            <a:r>
              <a:rPr kumimoji="1" lang="uk-UA" sz="2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були освіченими людьми, знали китайських класиків. І батько, і старший брат заробляли на життя тим, що викладали каліграфію.</a:t>
            </a:r>
            <a:endParaRPr kumimoji="1" lang="en-US" sz="2000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en-US" sz="2000" dirty="0"/>
          </a:p>
        </p:txBody>
      </p:sp>
      <p:pic>
        <p:nvPicPr>
          <p:cNvPr id="601096" name="Picture 1032" descr="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37211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24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0" grpId="0" autoUpdateAnimBg="0"/>
      <p:bldP spid="60109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7" name="Rectangle 3"/>
          <p:cNvSpPr>
            <a:spLocks noChangeArrowheads="1"/>
          </p:cNvSpPr>
          <p:nvPr/>
        </p:nvSpPr>
        <p:spPr bwMode="auto">
          <a:xfrm>
            <a:off x="762000" y="838200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uk-UA" sz="24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У столиці </a:t>
            </a:r>
            <a:r>
              <a:rPr lang="uk-UA" sz="24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Басьо</a:t>
            </a:r>
            <a:r>
              <a:rPr lang="uk-UA" sz="24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посилено та настійливо вивчає класичну китайську поезію VIII – XII століть та філософію, приєднується до поетичної школи.</a:t>
            </a:r>
            <a:endParaRPr lang="en-US" sz="2400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eaLnBrk="0" hangingPunct="0"/>
            <a:endParaRPr lang="en-US" sz="24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594948" name="Rectangle 4"/>
          <p:cNvSpPr>
            <a:spLocks noChangeArrowheads="1"/>
          </p:cNvSpPr>
          <p:nvPr/>
        </p:nvSpPr>
        <p:spPr bwMode="auto">
          <a:xfrm>
            <a:off x="457200" y="2057400"/>
            <a:ext cx="8458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. </a:t>
            </a:r>
            <a:r>
              <a:rPr lang="uk-UA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Басьо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живе в злиднях, проте, на відміну від інших, він не  приховує  свою бідність, а говорить про неї з гордістю. </a:t>
            </a:r>
            <a:r>
              <a:rPr lang="uk-UA" b="1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Злидні стають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символом його духовної незалежності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. У своїх віршах він малює образ вільного поета-філософа, чуйного до краси та байдужого до матеріальних благ…</a:t>
            </a:r>
            <a:endParaRPr 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eaLnBrk="0" hangingPunct="0"/>
            <a:endParaRPr lang="en-US" dirty="0"/>
          </a:p>
        </p:txBody>
      </p:sp>
      <p:sp>
        <p:nvSpPr>
          <p:cNvPr id="594949" name="Rectangle 5"/>
          <p:cNvSpPr>
            <a:spLocks noChangeArrowheads="1"/>
          </p:cNvSpPr>
          <p:nvPr/>
        </p:nvSpPr>
        <p:spPr bwMode="auto">
          <a:xfrm>
            <a:off x="294144" y="3447742"/>
            <a:ext cx="521396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57200"/>
            <a:r>
              <a:rPr lang="uk-UA" dirty="0"/>
              <a:t>                                                                           </a:t>
            </a:r>
            <a:r>
              <a:rPr lang="uk-UA" sz="24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Одна в мене річ – </a:t>
            </a:r>
            <a:endParaRPr lang="en-US" sz="2400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indent="457200" eaLnBrk="0" hangingPunct="0"/>
            <a:r>
              <a:rPr lang="uk-UA" sz="24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		</a:t>
            </a:r>
            <a:r>
              <a:rPr lang="uk-UA" sz="2400" dirty="0">
                <a:solidFill>
                  <a:schemeClr val="accent5">
                    <a:lumMod val="10000"/>
                  </a:schemeClr>
                </a:solidFill>
              </a:rPr>
              <a:t>                                            </a:t>
            </a:r>
            <a:r>
              <a:rPr lang="uk-UA" sz="24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Легкий </a:t>
            </a:r>
            <a:r>
              <a:rPr lang="uk-UA" sz="2400" dirty="0" smtClean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порожній……  ,</a:t>
            </a:r>
            <a:endParaRPr lang="en-US" sz="2400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indent="457200" eaLnBrk="0" hangingPunct="0"/>
            <a:r>
              <a:rPr lang="uk-UA" sz="24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		</a:t>
            </a:r>
            <a:r>
              <a:rPr lang="uk-UA" sz="2400" dirty="0">
                <a:solidFill>
                  <a:schemeClr val="accent5">
                    <a:lumMod val="10000"/>
                  </a:schemeClr>
                </a:solidFill>
              </a:rPr>
              <a:t>                                            </a:t>
            </a:r>
            <a:r>
              <a:rPr lang="uk-UA" sz="24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Як моє життя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!</a:t>
            </a:r>
            <a:endParaRPr 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indent="457200" eaLnBrk="0" hangingPunct="0"/>
            <a:endParaRPr lang="en-US" dirty="0"/>
          </a:p>
        </p:txBody>
      </p:sp>
      <p:sp>
        <p:nvSpPr>
          <p:cNvPr id="594950" name="Rectangle 6"/>
          <p:cNvSpPr>
            <a:spLocks noChangeArrowheads="1"/>
          </p:cNvSpPr>
          <p:nvPr/>
        </p:nvSpPr>
        <p:spPr bwMode="auto">
          <a:xfrm>
            <a:off x="762000" y="586740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7200" algn="just"/>
            <a:r>
              <a:rPr lang="uk-UA" sz="24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А якщо гарбуз-глечик спорожніє, </a:t>
            </a:r>
            <a:r>
              <a:rPr lang="uk-UA" sz="24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Басьо</a:t>
            </a:r>
            <a:r>
              <a:rPr lang="uk-UA" sz="24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зробить з ньог</a:t>
            </a:r>
            <a:r>
              <a:rPr lang="uk-UA" sz="2400" dirty="0">
                <a:solidFill>
                  <a:schemeClr val="accent5">
                    <a:lumMod val="10000"/>
                  </a:schemeClr>
                </a:solidFill>
              </a:rPr>
              <a:t>о </a:t>
            </a:r>
            <a:r>
              <a:rPr lang="uk-UA" sz="24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вазу для квітів! </a:t>
            </a:r>
            <a:endParaRPr lang="en-US" sz="2400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indent="457200" eaLnBrk="0" hangingPunct="0"/>
            <a:endParaRPr lang="en-US" sz="2400" dirty="0"/>
          </a:p>
        </p:txBody>
      </p:sp>
      <p:pic>
        <p:nvPicPr>
          <p:cNvPr id="594951" name="Picture 7" descr="PH02830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2013" y="3387099"/>
            <a:ext cx="2743200" cy="2247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35896" y="4511049"/>
            <a:ext cx="2160240" cy="502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10000"/>
                  </a:schemeClr>
                </a:solidFill>
              </a:rPr>
              <a:t>ГАРБУЗ</a:t>
            </a:r>
            <a:endParaRPr lang="ru-RU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3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5" name="Rectangle 3"/>
          <p:cNvSpPr>
            <a:spLocks noChangeArrowheads="1"/>
          </p:cNvSpPr>
          <p:nvPr/>
        </p:nvSpPr>
        <p:spPr bwMode="auto">
          <a:xfrm>
            <a:off x="0" y="28956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7200" algn="just"/>
            <a:r>
              <a:rPr lang="uk-UA" dirty="0">
                <a:solidFill>
                  <a:schemeClr val="accent5">
                    <a:lumMod val="10000"/>
                  </a:schemeClr>
                </a:solidFill>
              </a:rPr>
              <a:t>                      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Є і чумиза, і просо – </a:t>
            </a:r>
            <a:endParaRPr 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		Ну, це майже заможність!</a:t>
            </a:r>
            <a:endParaRPr 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		Хатина під стріхою.</a:t>
            </a:r>
            <a:endParaRPr 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 </a:t>
            </a:r>
            <a:endParaRPr 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		Шумить під вітром банан,</a:t>
            </a:r>
            <a:endParaRPr 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		Та кожну </a:t>
            </a:r>
            <a:r>
              <a:rPr lang="uk-UA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дощинку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, що падає в цебрик,</a:t>
            </a:r>
            <a:endParaRPr 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		Я чую цієї ночі!</a:t>
            </a:r>
            <a:endParaRPr 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indent="457200" eaLnBrk="0" hangingPunct="0"/>
            <a:endParaRPr lang="en-US" dirty="0"/>
          </a:p>
        </p:txBody>
      </p:sp>
      <p:sp>
        <p:nvSpPr>
          <p:cNvPr id="596996" name="Rectangle 4"/>
          <p:cNvSpPr>
            <a:spLocks noChangeArrowheads="1"/>
          </p:cNvSpPr>
          <p:nvPr/>
        </p:nvSpPr>
        <p:spPr bwMode="auto">
          <a:xfrm>
            <a:off x="685800" y="55626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Вірші </a:t>
            </a:r>
            <a:r>
              <a:rPr lang="uk-UA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Басьо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– переважно пейзажна лірика, але за образами природи завжди можна побачити настрої, переживання, та глибокі роздуми автора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endParaRPr lang="en-US" sz="2400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96997" name="Picture 5" descr="PH02763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971800"/>
            <a:ext cx="2667000" cy="2063750"/>
          </a:xfrm>
          <a:prstGeom prst="rect">
            <a:avLst/>
          </a:prstGeom>
          <a:noFill/>
        </p:spPr>
      </p:pic>
      <p:sp>
        <p:nvSpPr>
          <p:cNvPr id="596998" name="Rectangle 6"/>
          <p:cNvSpPr>
            <a:spLocks noChangeArrowheads="1"/>
          </p:cNvSpPr>
          <p:nvPr/>
        </p:nvSpPr>
        <p:spPr bwMode="auto">
          <a:xfrm>
            <a:off x="685800" y="914400"/>
            <a:ext cx="8229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Один учень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</a:rPr>
              <a:t> поета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умовив свого батька подарувати </a:t>
            </a:r>
            <a:r>
              <a:rPr lang="uk-UA" dirty="0" err="1">
                <a:solidFill>
                  <a:schemeClr val="accent5">
                    <a:lumMod val="10000"/>
                  </a:schemeClr>
                </a:solidFill>
              </a:rPr>
              <a:t>Басьо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маленьку хижку біля невеликого ставка. Поряд з нею 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</a:rPr>
              <a:t>митець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посадив саджанці бананової пальми. Так 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</a:rPr>
              <a:t>ця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хижка стала банановою хижкою. А 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</a:rPr>
              <a:t>поет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взяв собі літературний псевдонім – “той, хто живе у Банановій хижці”, а згодом почав підписувати свої вірші ім’ям </a:t>
            </a:r>
            <a:r>
              <a:rPr lang="uk-UA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Басьо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, що означає “Бананове дерево”.</a:t>
            </a:r>
            <a:endParaRPr 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1066800"/>
          </a:xfrm>
        </p:spPr>
        <p:txBody>
          <a:bodyPr/>
          <a:lstStyle/>
          <a:p>
            <a:r>
              <a:rPr kumimoji="1" lang="en-US" sz="2000">
                <a:solidFill>
                  <a:schemeClr val="tx1"/>
                </a:solidFill>
              </a:rPr>
              <a:t/>
            </a:r>
            <a:br>
              <a:rPr kumimoji="1" lang="en-US" sz="2000">
                <a:solidFill>
                  <a:schemeClr val="tx1"/>
                </a:solidFill>
              </a:rPr>
            </a:br>
            <a:endParaRPr kumimoji="1" lang="ru-RU" sz="2000">
              <a:solidFill>
                <a:schemeClr val="tx1"/>
              </a:solidFill>
            </a:endParaRPr>
          </a:p>
        </p:txBody>
      </p:sp>
      <p:sp>
        <p:nvSpPr>
          <p:cNvPr id="603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kumimoji="1" lang="en-US" sz="2000" dirty="0"/>
          </a:p>
          <a:p>
            <a:endParaRPr lang="ru-RU" dirty="0"/>
          </a:p>
        </p:txBody>
      </p:sp>
      <p:sp>
        <p:nvSpPr>
          <p:cNvPr id="603140" name="Rectangle 4"/>
          <p:cNvSpPr>
            <a:spLocks noChangeArrowheads="1"/>
          </p:cNvSpPr>
          <p:nvPr/>
        </p:nvSpPr>
        <p:spPr bwMode="auto">
          <a:xfrm>
            <a:off x="838200" y="838200"/>
            <a:ext cx="807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 dirty="0">
                <a:cs typeface="Times New Roman" pitchFamily="18" charset="0"/>
              </a:rPr>
              <a:t>.</a:t>
            </a:r>
            <a:r>
              <a:rPr lang="uk-UA" dirty="0"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Наприкінці XVII століття дорогами Японії довгі роки мандрувала людина вже не першої молодості та неміцного здоров’я, на вигляд схожа на жебрака.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603141" name="Rectangle 5"/>
          <p:cNvSpPr>
            <a:spLocks noChangeArrowheads="1"/>
          </p:cNvSpPr>
          <p:nvPr/>
        </p:nvSpPr>
        <p:spPr bwMode="auto">
          <a:xfrm>
            <a:off x="762000" y="20574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Ось, спираючись на посох, простує він гірською дорогою в осінню негоду. На ньому – пошарпаний халат-плаття з цупкого, покритого лаком паперу, плащ з очерету, а на ногах – солом’яні сандалі: </a:t>
            </a:r>
            <a:endParaRPr 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eaLnBrk="0" hangingPunct="0"/>
            <a:endParaRPr lang="en-US" dirty="0"/>
          </a:p>
        </p:txBody>
      </p:sp>
      <p:sp>
        <p:nvSpPr>
          <p:cNvPr id="603142" name="Rectangle 6"/>
          <p:cNvSpPr>
            <a:spLocks noChangeArrowheads="1"/>
          </p:cNvSpPr>
          <p:nvPr/>
        </p:nvSpPr>
        <p:spPr bwMode="auto">
          <a:xfrm>
            <a:off x="533400" y="3352800"/>
            <a:ext cx="8610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7200" algn="just"/>
            <a:r>
              <a:rPr lang="uk-UA" dirty="0"/>
              <a:t>                           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Зморшки на ньому розгладжу</a:t>
            </a:r>
            <a:endParaRPr 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		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</a:rPr>
              <a:t>      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І вирушу милуватися снігом. -</a:t>
            </a:r>
            <a:endParaRPr 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		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</a:rPr>
              <a:t>      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Старе паперове плаття</a:t>
            </a:r>
            <a:r>
              <a:rPr lang="uk-UA" dirty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  <a:p>
            <a:pPr indent="457200" algn="just" eaLnBrk="0" hangingPunct="0"/>
            <a:r>
              <a:rPr lang="uk-UA" dirty="0">
                <a:cs typeface="Times New Roman" pitchFamily="18" charset="0"/>
              </a:rPr>
              <a:t> </a:t>
            </a:r>
            <a:endParaRPr lang="en-US" dirty="0">
              <a:cs typeface="Times New Roman" pitchFamily="18" charset="0"/>
            </a:endParaRPr>
          </a:p>
          <a:p>
            <a:pPr indent="457200" eaLnBrk="0" hangingPunct="0"/>
            <a:endParaRPr lang="en-US" dirty="0"/>
          </a:p>
        </p:txBody>
      </p:sp>
      <p:sp>
        <p:nvSpPr>
          <p:cNvPr id="603143" name="Rectangle 7"/>
          <p:cNvSpPr>
            <a:spLocks noChangeArrowheads="1"/>
          </p:cNvSpPr>
          <p:nvPr/>
        </p:nvSpPr>
        <p:spPr bwMode="auto">
          <a:xfrm>
            <a:off x="0" y="44958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7200" algn="just"/>
            <a:r>
              <a:rPr lang="uk-UA" dirty="0">
                <a:solidFill>
                  <a:schemeClr val="accent5">
                    <a:lumMod val="10000"/>
                  </a:schemeClr>
                </a:solidFill>
              </a:rPr>
              <a:t>                                  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Листям ірисів</a:t>
            </a:r>
            <a:endParaRPr 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		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</a:rPr>
              <a:t>            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На ногах закріплю</a:t>
            </a:r>
            <a:endParaRPr 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		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</a:rPr>
              <a:t>            </a:t>
            </a:r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Сандалі без поворозок.</a:t>
            </a:r>
            <a:endParaRPr 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indent="457200" eaLnBrk="0" hangingPunct="0"/>
            <a:endParaRPr lang="en-US" dirty="0"/>
          </a:p>
        </p:txBody>
      </p:sp>
      <p:sp>
        <p:nvSpPr>
          <p:cNvPr id="603144" name="Rectangle 8"/>
          <p:cNvSpPr>
            <a:spLocks noChangeArrowheads="1"/>
          </p:cNvSpPr>
          <p:nvPr/>
        </p:nvSpPr>
        <p:spPr bwMode="auto">
          <a:xfrm>
            <a:off x="533400" y="5638800"/>
            <a:ext cx="822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Поет мандрує дорогами Японії, а у його записниках з’являються все нові і нові враження та роздуми. Мов вусики плюща, в’ються на полях візерунки письмен: дорожні записи, вірші.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</a:p>
        </p:txBody>
      </p:sp>
      <p:pic>
        <p:nvPicPr>
          <p:cNvPr id="603147" name="Picture 11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0"/>
            <a:ext cx="1287463" cy="2719388"/>
          </a:xfrm>
          <a:prstGeom prst="rect">
            <a:avLst/>
          </a:prstGeom>
          <a:noFill/>
        </p:spPr>
      </p:pic>
      <p:pic>
        <p:nvPicPr>
          <p:cNvPr id="603148" name="Picture 12" descr="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971800"/>
            <a:ext cx="1676400" cy="2767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32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1143000"/>
          </a:xfrm>
        </p:spPr>
        <p:txBody>
          <a:bodyPr/>
          <a:lstStyle/>
          <a:p>
            <a:pPr algn="ctr"/>
            <a:r>
              <a:rPr lang="uk-UA" b="1">
                <a:cs typeface="Times New Roman" pitchFamily="18" charset="0"/>
              </a:rPr>
              <a:t>Евристична бесіда</a:t>
            </a:r>
            <a:r>
              <a:rPr lang="uk-UA" b="1"/>
              <a:t>:</a:t>
            </a:r>
            <a:endParaRPr lang="ru-RU" b="1"/>
          </a:p>
        </p:txBody>
      </p:sp>
      <p:sp>
        <p:nvSpPr>
          <p:cNvPr id="6287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712968" cy="4525963"/>
          </a:xfrm>
        </p:spPr>
        <p:txBody>
          <a:bodyPr/>
          <a:lstStyle/>
          <a:p>
            <a:r>
              <a:rPr kumimoji="1" lang="uk-UA" sz="4000" b="1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Що вразило вас у житті </a:t>
            </a:r>
            <a:r>
              <a:rPr kumimoji="1" lang="uk-UA" sz="4000" b="1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Мацуо</a:t>
            </a:r>
            <a:r>
              <a:rPr kumimoji="1" lang="uk-UA" sz="4000" b="1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kumimoji="1" lang="uk-UA" sz="4000" b="1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Басьо</a:t>
            </a:r>
            <a:r>
              <a:rPr kumimoji="1" lang="uk-UA" sz="4000" b="1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?</a:t>
            </a:r>
            <a:r>
              <a:rPr kumimoji="1" lang="en-US" sz="4000" b="1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/>
            </a:r>
            <a:br>
              <a:rPr kumimoji="1" lang="en-US" sz="4000" b="1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</a:br>
            <a:endParaRPr kumimoji="1" lang="en-US" sz="4000" b="1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r>
              <a:rPr kumimoji="1" lang="uk-UA" sz="4000" b="1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Розшифруйте псевдонім японського поета.</a:t>
            </a:r>
            <a:r>
              <a:rPr kumimoji="1" lang="en-US" sz="4000" b="1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/>
            </a:r>
            <a:br>
              <a:rPr kumimoji="1" lang="en-US" sz="4000" b="1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</a:br>
            <a:endParaRPr kumimoji="1" lang="en-US" sz="4000" b="1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r>
              <a:rPr kumimoji="1" lang="uk-UA" sz="4000" b="1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Як поет ставився до своєї бідності?</a:t>
            </a:r>
            <a:r>
              <a:rPr kumimoji="1" lang="en-US" sz="2800" b="1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/>
            </a:r>
            <a:br>
              <a:rPr kumimoji="1" lang="en-US" sz="2800" b="1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</a:br>
            <a:endParaRPr kumimoji="1" lang="en-US" sz="2800" b="1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kumimoji="1" lang="uk-UA" sz="2800" dirty="0"/>
          </a:p>
          <a:p>
            <a:endParaRPr kumimoji="1" lang="en-US" sz="2800" dirty="0">
              <a:cs typeface="Times New Roman" pitchFamily="18" charset="0"/>
            </a:endParaRPr>
          </a:p>
          <a:p>
            <a:endParaRPr kumimoji="1" lang="ru-RU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0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8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8" grpId="0" autoUpdateAnimBg="0"/>
      <p:bldP spid="62873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1231032"/>
          </a:xfrm>
        </p:spPr>
        <p:txBody>
          <a:bodyPr/>
          <a:lstStyle/>
          <a:p>
            <a:pPr algn="ctr"/>
            <a:r>
              <a:rPr lang="uk-UA" b="1" dirty="0" smtClean="0"/>
              <a:t>Які слова допомогли нам впізнати пору року?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9525" y="2492896"/>
            <a:ext cx="5257800" cy="3633267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err="1"/>
              <a:t>Гедзь</a:t>
            </a:r>
            <a:r>
              <a:rPr lang="ru-RU" sz="3200" b="1" dirty="0"/>
              <a:t> на </a:t>
            </a:r>
            <a:r>
              <a:rPr lang="ru-RU" sz="3200" b="1" dirty="0" err="1"/>
              <a:t>будяку</a:t>
            </a:r>
            <a:r>
              <a:rPr lang="ru-RU" sz="3200" b="1" dirty="0"/>
              <a:t>:</a:t>
            </a:r>
          </a:p>
          <a:p>
            <a:pPr marL="0" indent="0" algn="ctr">
              <a:buNone/>
            </a:pPr>
            <a:endParaRPr lang="ru-RU" sz="3200" b="1" dirty="0"/>
          </a:p>
          <a:p>
            <a:pPr marL="0" indent="0" algn="ctr">
              <a:buNone/>
            </a:pPr>
            <a:r>
              <a:rPr lang="ru-RU" sz="3200" b="1" dirty="0" err="1"/>
              <a:t>ти</a:t>
            </a:r>
            <a:r>
              <a:rPr lang="ru-RU" sz="3200" b="1" dirty="0"/>
              <a:t> </a:t>
            </a:r>
            <a:r>
              <a:rPr lang="ru-RU" sz="3200" b="1" dirty="0" err="1"/>
              <a:t>стривай</a:t>
            </a:r>
            <a:r>
              <a:rPr lang="ru-RU" sz="3200" b="1" dirty="0"/>
              <a:t>, не клюй </a:t>
            </a:r>
            <a:r>
              <a:rPr lang="ru-RU" sz="3200" b="1" dirty="0" err="1"/>
              <a:t>його</a:t>
            </a:r>
            <a:r>
              <a:rPr lang="ru-RU" sz="3200" b="1" dirty="0"/>
              <a:t>,</a:t>
            </a:r>
          </a:p>
          <a:p>
            <a:pPr marL="0" indent="0" algn="ctr">
              <a:buNone/>
            </a:pPr>
            <a:endParaRPr lang="ru-RU" sz="3200" b="1" dirty="0"/>
          </a:p>
          <a:p>
            <a:pPr marL="0" indent="0" algn="ctr">
              <a:buNone/>
            </a:pPr>
            <a:r>
              <a:rPr lang="ru-RU" sz="3200" b="1" dirty="0" err="1"/>
              <a:t>горобейчику</a:t>
            </a:r>
            <a:r>
              <a:rPr lang="ru-RU" sz="3200" b="1" dirty="0"/>
              <a:t>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2946648" cy="30614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0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 тут?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800" b="1" dirty="0" err="1"/>
              <a:t>Осінь</a:t>
            </a:r>
            <a:r>
              <a:rPr lang="ru-RU" sz="4800" b="1" dirty="0"/>
              <a:t> </a:t>
            </a:r>
            <a:r>
              <a:rPr lang="ru-RU" sz="4800" b="1" dirty="0" err="1"/>
              <a:t>із</a:t>
            </a:r>
            <a:r>
              <a:rPr lang="ru-RU" sz="4800" b="1" dirty="0"/>
              <a:t> </a:t>
            </a:r>
            <a:r>
              <a:rPr lang="ru-RU" sz="4800" b="1" dirty="0" err="1"/>
              <a:t>дощем</a:t>
            </a:r>
            <a:r>
              <a:rPr lang="ru-RU" sz="4800" b="1" dirty="0"/>
              <a:t>...</a:t>
            </a:r>
          </a:p>
          <a:p>
            <a:pPr algn="ctr"/>
            <a:endParaRPr lang="ru-RU" sz="4800" b="1" dirty="0"/>
          </a:p>
          <a:p>
            <a:pPr algn="ctr"/>
            <a:r>
              <a:rPr lang="ru-RU" sz="4800" b="1" dirty="0" err="1"/>
              <a:t>Навіть</a:t>
            </a:r>
            <a:r>
              <a:rPr lang="ru-RU" sz="4800" b="1" dirty="0"/>
              <a:t> </a:t>
            </a:r>
            <a:r>
              <a:rPr lang="ru-RU" sz="4800" b="1" dirty="0" err="1"/>
              <a:t>мавпа</a:t>
            </a:r>
            <a:r>
              <a:rPr lang="ru-RU" sz="4800" b="1" dirty="0"/>
              <a:t> </a:t>
            </a:r>
            <a:r>
              <a:rPr lang="ru-RU" sz="4800" b="1" dirty="0" err="1"/>
              <a:t>лісова</a:t>
            </a:r>
            <a:endParaRPr lang="ru-RU" sz="4800" b="1" dirty="0"/>
          </a:p>
          <a:p>
            <a:pPr algn="ctr"/>
            <a:endParaRPr lang="ru-RU" sz="4800" b="1" dirty="0"/>
          </a:p>
          <a:p>
            <a:pPr algn="ctr"/>
            <a:r>
              <a:rPr lang="ru-RU" sz="4800" b="1" dirty="0" err="1"/>
              <a:t>вкрилась</a:t>
            </a:r>
            <a:r>
              <a:rPr lang="ru-RU" sz="4800" b="1" dirty="0"/>
              <a:t> </a:t>
            </a:r>
            <a:r>
              <a:rPr lang="ru-RU" sz="4800" b="1" dirty="0" err="1"/>
              <a:t>би</a:t>
            </a:r>
            <a:r>
              <a:rPr lang="ru-RU" sz="4800" b="1" dirty="0"/>
              <a:t> </a:t>
            </a:r>
            <a:r>
              <a:rPr lang="ru-RU" sz="4800" b="1" dirty="0" err="1"/>
              <a:t>плащем</a:t>
            </a:r>
            <a:r>
              <a:rPr lang="ru-RU" sz="4800" b="1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2157400" cy="22414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42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>
                <a:solidFill>
                  <a:srgbClr val="171723"/>
                </a:solidFill>
                <a:latin typeface="Monotype Corsiva" pitchFamily="66" charset="0"/>
              </a:rPr>
              <a:t>Сакура – символ Японії</a:t>
            </a:r>
          </a:p>
        </p:txBody>
      </p:sp>
      <p:pic>
        <p:nvPicPr>
          <p:cNvPr id="10244" name="Picture 4" descr="сак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8207375" cy="51847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1066800"/>
          </a:xfrm>
        </p:spPr>
        <p:txBody>
          <a:bodyPr/>
          <a:lstStyle/>
          <a:p>
            <a:r>
              <a:rPr lang="uk-UA"/>
              <a:t>“Сезонні слова”-символи:</a:t>
            </a:r>
            <a:endParaRPr lang="ru-RU"/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01904"/>
            <a:ext cx="6781800" cy="5334000"/>
          </a:xfrm>
        </p:spPr>
        <p:txBody>
          <a:bodyPr/>
          <a:lstStyle/>
          <a:p>
            <a:pPr algn="just"/>
            <a:r>
              <a:rPr lang="uk-UA" sz="1600" dirty="0">
                <a:cs typeface="Times New Roman" pitchFamily="18" charset="0"/>
              </a:rPr>
              <a:t> </a:t>
            </a:r>
            <a:r>
              <a:rPr lang="uk-UA" dirty="0">
                <a:solidFill>
                  <a:srgbClr val="A50021"/>
                </a:solidFill>
                <a:cs typeface="Times New Roman" pitchFamily="18" charset="0"/>
              </a:rPr>
              <a:t>Літо</a:t>
            </a:r>
            <a:r>
              <a:rPr lang="uk-UA" sz="2400" dirty="0">
                <a:cs typeface="Times New Roman" pitchFamily="18" charset="0"/>
              </a:rPr>
              <a:t> – цикада, дощ, злива, ірис, цвіт апельсина, зозуля, вечірня прохолода;</a:t>
            </a:r>
            <a:endParaRPr lang="uk-UA" sz="2400" dirty="0"/>
          </a:p>
          <a:p>
            <a:pPr algn="just"/>
            <a:endParaRPr lang="uk-UA" sz="2400" dirty="0"/>
          </a:p>
          <a:p>
            <a:pPr algn="just"/>
            <a:r>
              <a:rPr lang="uk-UA" dirty="0">
                <a:solidFill>
                  <a:schemeClr val="folHlink"/>
                </a:solidFill>
                <a:cs typeface="Times New Roman" pitchFamily="18" charset="0"/>
              </a:rPr>
              <a:t>Весна</a:t>
            </a:r>
            <a:r>
              <a:rPr lang="uk-UA" sz="2400" dirty="0">
                <a:cs typeface="Times New Roman" pitchFamily="18" charset="0"/>
              </a:rPr>
              <a:t> – туман соловей, цвіт </a:t>
            </a:r>
            <a:r>
              <a:rPr lang="uk-UA" sz="2400" dirty="0" err="1">
                <a:cs typeface="Times New Roman" pitchFamily="18" charset="0"/>
              </a:rPr>
              <a:t>сакури</a:t>
            </a:r>
            <a:r>
              <a:rPr lang="uk-UA" sz="2400" dirty="0">
                <a:cs typeface="Times New Roman" pitchFamily="18" charset="0"/>
              </a:rPr>
              <a:t> (вишні);</a:t>
            </a:r>
            <a:endParaRPr lang="uk-UA" sz="2400" dirty="0"/>
          </a:p>
          <a:p>
            <a:pPr algn="just"/>
            <a:endParaRPr lang="uk-UA" sz="2400" dirty="0"/>
          </a:p>
          <a:p>
            <a:pPr algn="just"/>
            <a:r>
              <a:rPr lang="uk-UA" dirty="0">
                <a:solidFill>
                  <a:schemeClr val="accent2"/>
                </a:solidFill>
                <a:cs typeface="Times New Roman" pitchFamily="18" charset="0"/>
              </a:rPr>
              <a:t>Осінь</a:t>
            </a:r>
            <a:r>
              <a:rPr lang="uk-UA" sz="24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uk-UA" sz="2400" dirty="0">
                <a:cs typeface="Times New Roman" pitchFamily="18" charset="0"/>
              </a:rPr>
              <a:t>– кумкання жаб, рисове поле, роса, хризантеми, червоне листя клена, дикі качки.</a:t>
            </a:r>
            <a:endParaRPr lang="uk-UA" sz="2400" dirty="0"/>
          </a:p>
          <a:p>
            <a:pPr algn="just"/>
            <a:endParaRPr lang="uk-UA" sz="2400" dirty="0"/>
          </a:p>
          <a:p>
            <a:pPr algn="just"/>
            <a:r>
              <a:rPr lang="uk-UA" dirty="0">
                <a:solidFill>
                  <a:srgbClr val="1F41A3"/>
                </a:solidFill>
                <a:cs typeface="Times New Roman" pitchFamily="18" charset="0"/>
              </a:rPr>
              <a:t>Зима</a:t>
            </a:r>
            <a:r>
              <a:rPr lang="uk-UA" sz="2400" dirty="0">
                <a:cs typeface="Times New Roman" pitchFamily="18" charset="0"/>
              </a:rPr>
              <a:t> - сніг, квітуча слива, пелюстки сливи рожево-білі, що опадають немов сніг.</a:t>
            </a:r>
          </a:p>
        </p:txBody>
      </p:sp>
      <p:pic>
        <p:nvPicPr>
          <p:cNvPr id="586756" name="Picture 4" descr="сакуры  ц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2743200"/>
            <a:ext cx="1570038" cy="1131888"/>
          </a:xfrm>
          <a:prstGeom prst="rect">
            <a:avLst/>
          </a:prstGeom>
          <a:noFill/>
        </p:spPr>
      </p:pic>
      <p:pic>
        <p:nvPicPr>
          <p:cNvPr id="586757" name="Picture 5" descr="лото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295400"/>
            <a:ext cx="1573213" cy="1177925"/>
          </a:xfrm>
          <a:prstGeom prst="rect">
            <a:avLst/>
          </a:prstGeom>
          <a:noFill/>
        </p:spPr>
      </p:pic>
      <p:pic>
        <p:nvPicPr>
          <p:cNvPr id="586758" name="Picture 6" descr="хризантем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114800"/>
            <a:ext cx="1597025" cy="1219200"/>
          </a:xfrm>
          <a:prstGeom prst="rect">
            <a:avLst/>
          </a:prstGeom>
          <a:noFill/>
        </p:spPr>
      </p:pic>
      <p:pic>
        <p:nvPicPr>
          <p:cNvPr id="586759" name="Picture 7" descr="J032374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486400"/>
            <a:ext cx="16002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66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4" grpId="0" autoUpdateAnimBg="0"/>
      <p:bldP spid="586755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7086600" cy="2311152"/>
          </a:xfrm>
        </p:spPr>
        <p:txBody>
          <a:bodyPr/>
          <a:lstStyle/>
          <a:p>
            <a:pPr algn="ctr"/>
            <a:r>
              <a:rPr lang="uk-UA" sz="6600" b="1" dirty="0" smtClean="0"/>
              <a:t>Розгадай загадку Гномика! </a:t>
            </a:r>
            <a:br>
              <a:rPr lang="uk-UA" sz="6600" b="1" dirty="0" smtClean="0"/>
            </a:br>
            <a:r>
              <a:rPr lang="uk-UA" sz="6600" b="1" dirty="0" smtClean="0"/>
              <a:t>(робота в групах)</a:t>
            </a:r>
            <a:endParaRPr lang="ru-RU" sz="6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44" y="3789040"/>
            <a:ext cx="2809880" cy="29193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3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/>
              <a:t>Хвилинка відпочинку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Шум сосны на </a:t>
            </a:r>
            <a:r>
              <a:rPr lang="ru-RU" dirty="0" err="1" smtClean="0"/>
              <a:t>сумійо</a:t>
            </a:r>
            <a:r>
              <a:rPr lang="ru-RU" dirty="0" smtClean="0"/>
              <a:t>….</a:t>
            </a:r>
            <a:endParaRPr lang="ru-RU" dirty="0"/>
          </a:p>
        </p:txBody>
      </p:sp>
      <p:sp>
        <p:nvSpPr>
          <p:cNvPr id="5" name="Управляющая кнопка: фильм 4">
            <a:hlinkClick r:id="rId2" action="ppaction://hlinkfile" highlightClick="1"/>
          </p:cNvPr>
          <p:cNvSpPr/>
          <p:nvPr/>
        </p:nvSpPr>
        <p:spPr>
          <a:xfrm>
            <a:off x="2195736" y="2780928"/>
            <a:ext cx="5400600" cy="295232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914400"/>
          </a:xfrm>
        </p:spPr>
        <p:txBody>
          <a:bodyPr/>
          <a:lstStyle/>
          <a:p>
            <a:r>
              <a:rPr lang="uk-UA" sz="3600"/>
              <a:t>Проаналізувати хоку “Старий ставок”</a:t>
            </a:r>
            <a:endParaRPr lang="ru-RU" sz="3600"/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700213"/>
            <a:ext cx="3960812" cy="1800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800" b="1" dirty="0"/>
              <a:t>Віковий ставок.</a:t>
            </a:r>
          </a:p>
          <a:p>
            <a:pPr>
              <a:buFont typeface="Wingdings" pitchFamily="2" charset="2"/>
              <a:buNone/>
            </a:pPr>
            <a:r>
              <a:rPr lang="uk-UA" sz="2800" b="1" dirty="0"/>
              <a:t>Жабенятко стрибнуло,</a:t>
            </a:r>
          </a:p>
          <a:p>
            <a:pPr>
              <a:buFont typeface="Wingdings" pitchFamily="2" charset="2"/>
              <a:buNone/>
            </a:pPr>
            <a:r>
              <a:rPr lang="uk-UA" sz="2800" b="1" dirty="0"/>
              <a:t>Сплеснула вода.</a:t>
            </a:r>
          </a:p>
          <a:p>
            <a:endParaRPr lang="uk-UA" sz="2800" b="1" dirty="0"/>
          </a:p>
          <a:p>
            <a:endParaRPr lang="ru-RU" sz="1400" dirty="0"/>
          </a:p>
        </p:txBody>
      </p:sp>
      <p:sp>
        <p:nvSpPr>
          <p:cNvPr id="572421" name="Rectangle 5"/>
          <p:cNvSpPr>
            <a:spLocks noChangeArrowheads="1"/>
          </p:cNvSpPr>
          <p:nvPr/>
        </p:nvSpPr>
        <p:spPr bwMode="auto">
          <a:xfrm>
            <a:off x="468313" y="3933825"/>
            <a:ext cx="46799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buFontTx/>
              <a:buChar char="•"/>
              <a:tabLst>
                <a:tab pos="371475" algn="l"/>
              </a:tabLst>
            </a:pPr>
            <a:r>
              <a:rPr lang="uk-UA" sz="2400" b="1" dirty="0">
                <a:solidFill>
                  <a:srgbClr val="1F4081"/>
                </a:solidFill>
                <a:cs typeface="Times New Roman" pitchFamily="18" charset="0"/>
              </a:rPr>
              <a:t>перша група</a:t>
            </a:r>
            <a:r>
              <a:rPr lang="uk-UA" sz="2400" dirty="0">
                <a:cs typeface="Times New Roman" pitchFamily="18" charset="0"/>
              </a:rPr>
              <a:t> аналізує пейзажну     замальовку і настрій хоку;</a:t>
            </a:r>
          </a:p>
          <a:p>
            <a:pPr marL="228600" indent="-228600" eaLnBrk="0" hangingPunct="0">
              <a:buFontTx/>
              <a:buChar char="•"/>
              <a:tabLst>
                <a:tab pos="371475" algn="l"/>
              </a:tabLst>
            </a:pPr>
            <a:r>
              <a:rPr lang="uk-UA" sz="2400" dirty="0">
                <a:solidFill>
                  <a:srgbClr val="1F4081"/>
                </a:solidFill>
                <a:cs typeface="Times New Roman" pitchFamily="18" charset="0"/>
              </a:rPr>
              <a:t> </a:t>
            </a:r>
            <a:r>
              <a:rPr lang="uk-UA" sz="2400" b="1" dirty="0">
                <a:solidFill>
                  <a:srgbClr val="1F4081"/>
                </a:solidFill>
                <a:cs typeface="Times New Roman" pitchFamily="18" charset="0"/>
              </a:rPr>
              <a:t>друга група</a:t>
            </a:r>
            <a:r>
              <a:rPr lang="uk-UA" sz="2400" dirty="0">
                <a:cs typeface="Times New Roman" pitchFamily="18" charset="0"/>
              </a:rPr>
              <a:t> звертає увагу на деталі і сезонні слова;</a:t>
            </a:r>
          </a:p>
          <a:p>
            <a:pPr marL="228600" indent="-228600" eaLnBrk="0" hangingPunct="0">
              <a:buFontTx/>
              <a:buChar char="•"/>
              <a:tabLst>
                <a:tab pos="371475" algn="l"/>
              </a:tabLst>
            </a:pPr>
            <a:r>
              <a:rPr lang="uk-UA" sz="2400" b="1" dirty="0">
                <a:solidFill>
                  <a:srgbClr val="1F4081"/>
                </a:solidFill>
              </a:rPr>
              <a:t>тр</a:t>
            </a:r>
            <a:r>
              <a:rPr lang="uk-UA" sz="2400" b="1" dirty="0">
                <a:solidFill>
                  <a:srgbClr val="1F4081"/>
                </a:solidFill>
                <a:cs typeface="Times New Roman" pitchFamily="18" charset="0"/>
              </a:rPr>
              <a:t>етя група</a:t>
            </a:r>
            <a:r>
              <a:rPr lang="uk-UA" sz="2400" dirty="0">
                <a:cs typeface="Times New Roman" pitchFamily="18" charset="0"/>
              </a:rPr>
              <a:t> визначає зв</a:t>
            </a:r>
            <a:r>
              <a:rPr lang="uk-UA" sz="2400" dirty="0"/>
              <a:t>’</a:t>
            </a:r>
            <a:r>
              <a:rPr lang="uk-UA" sz="2400" dirty="0">
                <a:cs typeface="Times New Roman" pitchFamily="18" charset="0"/>
              </a:rPr>
              <a:t>язок між світом природи і людини, з</a:t>
            </a:r>
            <a:r>
              <a:rPr lang="uk-UA" sz="2400" dirty="0"/>
              <a:t>’</a:t>
            </a:r>
            <a:r>
              <a:rPr lang="uk-UA" sz="2400" dirty="0">
                <a:cs typeface="Times New Roman" pitchFamily="18" charset="0"/>
              </a:rPr>
              <a:t>ясовуючи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uk-UA" sz="2400" dirty="0">
                <a:cs typeface="Times New Roman" pitchFamily="18" charset="0"/>
              </a:rPr>
              <a:t>глибину підтексту.</a:t>
            </a:r>
            <a:r>
              <a:rPr lang="uk-UA" sz="2400" dirty="0"/>
              <a:t>   </a:t>
            </a:r>
          </a:p>
        </p:txBody>
      </p:sp>
      <p:pic>
        <p:nvPicPr>
          <p:cNvPr id="572422" name="Picture 6" descr="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48275" y="1447800"/>
            <a:ext cx="3371850" cy="47688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4461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077200" cy="609600"/>
          </a:xfrm>
        </p:spPr>
        <p:txBody>
          <a:bodyPr/>
          <a:lstStyle/>
          <a:p>
            <a:r>
              <a:rPr lang="uk-UA" sz="2800"/>
              <a:t>Довершити в своїй уяві невисловлені настрої поета</a:t>
            </a:r>
            <a:endParaRPr lang="ru-RU" sz="2800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2317750"/>
            <a:ext cx="3810000" cy="4540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b="1"/>
              <a:t>Гола гілка-</a:t>
            </a:r>
          </a:p>
          <a:p>
            <a:pPr>
              <a:buFont typeface="Wingdings" pitchFamily="2" charset="2"/>
              <a:buNone/>
            </a:pPr>
            <a:r>
              <a:rPr lang="uk-UA" b="1"/>
              <a:t>Крука притулок.</a:t>
            </a:r>
          </a:p>
          <a:p>
            <a:pPr>
              <a:buFont typeface="Wingdings" pitchFamily="2" charset="2"/>
              <a:buNone/>
            </a:pPr>
            <a:r>
              <a:rPr lang="uk-UA" b="1"/>
              <a:t>Осінній вечір.</a:t>
            </a:r>
            <a:endParaRPr lang="ru-RU" b="1"/>
          </a:p>
        </p:txBody>
      </p:sp>
      <p:pic>
        <p:nvPicPr>
          <p:cNvPr id="577541" name="Picture 5" descr="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1628775"/>
            <a:ext cx="3625850" cy="49688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9782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8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8077200" cy="990600"/>
          </a:xfrm>
        </p:spPr>
        <p:txBody>
          <a:bodyPr/>
          <a:lstStyle/>
          <a:p>
            <a:r>
              <a:rPr lang="uk-UA" sz="2800"/>
              <a:t>Довершити в своїй уяві невисловлені настрої поета</a:t>
            </a:r>
            <a:endParaRPr lang="ru-RU" sz="2800"/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133600"/>
            <a:ext cx="4176712" cy="4464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800" b="1" dirty="0">
                <a:solidFill>
                  <a:srgbClr val="996633"/>
                </a:solidFill>
              </a:rPr>
              <a:t>Дорого моя!</a:t>
            </a:r>
          </a:p>
          <a:p>
            <a:pPr>
              <a:buFont typeface="Wingdings" pitchFamily="2" charset="2"/>
              <a:buNone/>
            </a:pPr>
            <a:r>
              <a:rPr lang="uk-UA" sz="2800" b="1" dirty="0">
                <a:solidFill>
                  <a:srgbClr val="996633"/>
                </a:solidFill>
              </a:rPr>
              <a:t>Нема нікого назустріч.</a:t>
            </a:r>
          </a:p>
          <a:p>
            <a:pPr>
              <a:buFont typeface="Wingdings" pitchFamily="2" charset="2"/>
              <a:buNone/>
            </a:pPr>
            <a:r>
              <a:rPr lang="uk-UA" sz="2800" b="1" dirty="0">
                <a:solidFill>
                  <a:srgbClr val="996633"/>
                </a:solidFill>
              </a:rPr>
              <a:t>Лиш осінній смерк.</a:t>
            </a:r>
            <a:endParaRPr lang="ru-RU" sz="2800" b="1" dirty="0">
              <a:solidFill>
                <a:srgbClr val="996633"/>
              </a:solidFill>
            </a:endParaRPr>
          </a:p>
        </p:txBody>
      </p:sp>
      <p:pic>
        <p:nvPicPr>
          <p:cNvPr id="578565" name="Picture 5" descr="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1557338"/>
            <a:ext cx="3911600" cy="507206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68389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2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667000"/>
            <a:ext cx="3810000" cy="2667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400" dirty="0"/>
              <a:t>Хризантеми розквітли!-</a:t>
            </a:r>
          </a:p>
          <a:p>
            <a:pPr>
              <a:buFont typeface="Wingdings" pitchFamily="2" charset="2"/>
              <a:buNone/>
            </a:pPr>
            <a:r>
              <a:rPr lang="uk-UA" sz="2400" dirty="0"/>
              <a:t>На подвір’ї у каменяра</a:t>
            </a:r>
          </a:p>
          <a:p>
            <a:pPr>
              <a:buFont typeface="Wingdings" pitchFamily="2" charset="2"/>
              <a:buNone/>
            </a:pPr>
            <a:r>
              <a:rPr lang="uk-UA" sz="2400" dirty="0"/>
              <a:t>Між купами каміння.</a:t>
            </a:r>
            <a:endParaRPr lang="ru-RU" sz="2400" dirty="0"/>
          </a:p>
        </p:txBody>
      </p:sp>
      <p:pic>
        <p:nvPicPr>
          <p:cNvPr id="609285" name="Picture 5" descr="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040" y="620688"/>
            <a:ext cx="4079875" cy="55626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037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132440" cy="3960440"/>
          </a:xfrm>
        </p:spPr>
        <p:txBody>
          <a:bodyPr/>
          <a:lstStyle/>
          <a:p>
            <a:pPr algn="l"/>
            <a:r>
              <a:rPr lang="uk-UA" dirty="0" smtClean="0"/>
              <a:t>- Що найбільше запам'яталось із сьогоднішнього уроку?</a:t>
            </a:r>
            <a:br>
              <a:rPr lang="uk-UA" dirty="0" smtClean="0"/>
            </a:br>
            <a:r>
              <a:rPr lang="uk-UA" dirty="0" smtClean="0"/>
              <a:t>- Що найбільше вразило сьогодні на уроці?</a:t>
            </a:r>
            <a:br>
              <a:rPr lang="uk-UA" dirty="0" smtClean="0"/>
            </a:br>
            <a:r>
              <a:rPr lang="uk-UA" dirty="0" smtClean="0"/>
              <a:t>- Про що б хотіли почути на наступному уроці?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23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762000"/>
          </a:xfrm>
        </p:spPr>
        <p:txBody>
          <a:bodyPr/>
          <a:lstStyle/>
          <a:p>
            <a:r>
              <a:rPr lang="uk-UA"/>
              <a:t>Домашнє завдання:</a:t>
            </a:r>
            <a:endParaRPr lang="ru-RU"/>
          </a:p>
        </p:txBody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1520" y="1752600"/>
            <a:ext cx="8587680" cy="446405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uk-UA" sz="4400" dirty="0">
                <a:cs typeface="Times New Roman" pitchFamily="18" charset="0"/>
              </a:rPr>
              <a:t>1. Вивчити два – три хоку, які сподобалися, напам’ять. </a:t>
            </a:r>
            <a:r>
              <a:rPr lang="uk-UA" sz="4400" dirty="0" smtClean="0">
                <a:cs typeface="Times New Roman" pitchFamily="18" charset="0"/>
              </a:rPr>
              <a:t>.</a:t>
            </a:r>
            <a:endParaRPr lang="uk-UA" sz="4400" dirty="0"/>
          </a:p>
          <a:p>
            <a:pPr marL="609600" indent="-609600">
              <a:buNone/>
            </a:pPr>
            <a:r>
              <a:rPr lang="uk-UA" sz="4400" dirty="0">
                <a:cs typeface="Times New Roman" pitchFamily="18" charset="0"/>
              </a:rPr>
              <a:t>3. Спробувати написати власне хоку.</a:t>
            </a:r>
          </a:p>
          <a:p>
            <a:pPr marL="609600" indent="-609600">
              <a:buFont typeface="Wingdings" pitchFamily="2" charset="2"/>
              <a:buNone/>
            </a:pPr>
            <a:r>
              <a:rPr lang="uk-UA" sz="4400" dirty="0" smtClean="0">
                <a:cs typeface="Times New Roman" pitchFamily="18" charset="0"/>
              </a:rPr>
              <a:t> </a:t>
            </a:r>
            <a:r>
              <a:rPr lang="uk-UA" sz="4400" dirty="0">
                <a:cs typeface="Times New Roman" pitchFamily="18" charset="0"/>
              </a:rPr>
              <a:t>До одного з вивчених </a:t>
            </a:r>
            <a:r>
              <a:rPr lang="uk-UA" sz="4400" dirty="0" smtClean="0">
                <a:cs typeface="Times New Roman" pitchFamily="18" charset="0"/>
              </a:rPr>
              <a:t> або власних хоку </a:t>
            </a:r>
            <a:r>
              <a:rPr lang="uk-UA" sz="4400" dirty="0">
                <a:cs typeface="Times New Roman" pitchFamily="18" charset="0"/>
              </a:rPr>
              <a:t>зробити малюнок. </a:t>
            </a:r>
            <a:endParaRPr lang="uk-UA" sz="4400" dirty="0"/>
          </a:p>
          <a:p>
            <a:pPr marL="609600" indent="-609600">
              <a:buFont typeface="Wingdings" pitchFamily="2" charset="2"/>
              <a:buNone/>
            </a:pPr>
            <a:r>
              <a:rPr lang="uk-UA" sz="4400" dirty="0">
                <a:cs typeface="Times New Roman" pitchFamily="18" charset="0"/>
              </a:rPr>
              <a:t>4.  </a:t>
            </a:r>
          </a:p>
        </p:txBody>
      </p:sp>
    </p:spTree>
    <p:extLst>
      <p:ext uri="{BB962C8B-B14F-4D97-AF65-F5344CB8AC3E}">
        <p14:creationId xmlns:p14="http://schemas.microsoft.com/office/powerpoint/2010/main" val="201271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tx1"/>
            </a:gs>
            <a:gs pos="100000">
              <a:schemeClr val="tx1">
                <a:gamma/>
                <a:tint val="20784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Japon_Xram-sakur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3375"/>
            <a:ext cx="4535488" cy="3384550"/>
          </a:xfrm>
          <a:noFill/>
          <a:ln/>
        </p:spPr>
      </p:pic>
      <p:pic>
        <p:nvPicPr>
          <p:cNvPr id="11269" name="Picture 5" descr="3268_a27a8bbb6accd30e852af28b1a3bc7a2_1"/>
          <p:cNvPicPr>
            <a:picLocks noChangeAspect="1" noChangeArrowheads="1"/>
          </p:cNvPicPr>
          <p:nvPr/>
        </p:nvPicPr>
        <p:blipFill>
          <a:blip r:embed="rId3"/>
          <a:srcRect b="4137"/>
          <a:stretch>
            <a:fillRect/>
          </a:stretch>
        </p:blipFill>
        <p:spPr bwMode="auto">
          <a:xfrm>
            <a:off x="5364163" y="692150"/>
            <a:ext cx="3468687" cy="5329238"/>
          </a:xfrm>
          <a:prstGeom prst="rect">
            <a:avLst/>
          </a:prstGeom>
          <a:noFill/>
        </p:spPr>
      </p:pic>
      <p:pic>
        <p:nvPicPr>
          <p:cNvPr id="11270" name="Picture 6" descr="3268_b2d24c4086a7df8ff8ae988c4769660b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860800"/>
            <a:ext cx="4464050" cy="26654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086600" cy="731837"/>
          </a:xfrm>
        </p:spPr>
        <p:txBody>
          <a:bodyPr/>
          <a:lstStyle/>
          <a:p>
            <a:r>
              <a:rPr lang="uk-UA" b="1"/>
              <a:t>Самурай – японський лицар</a:t>
            </a:r>
          </a:p>
        </p:txBody>
      </p:sp>
      <p:pic>
        <p:nvPicPr>
          <p:cNvPr id="23557" name="Picture 5" descr="250px-Samur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57338"/>
            <a:ext cx="2879725" cy="4105275"/>
          </a:xfrm>
          <a:prstGeom prst="rect">
            <a:avLst/>
          </a:prstGeom>
          <a:noFill/>
        </p:spPr>
      </p:pic>
      <p:pic>
        <p:nvPicPr>
          <p:cNvPr id="23558" name="Picture 6" descr="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981075"/>
            <a:ext cx="3671888" cy="56880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C3C3D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p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>
          <a:xfrm>
            <a:off x="790575" y="333375"/>
            <a:ext cx="8353425" cy="731838"/>
          </a:xfrm>
        </p:spPr>
        <p:txBody>
          <a:bodyPr/>
          <a:lstStyle/>
          <a:p>
            <a:pPr algn="ctr"/>
            <a:r>
              <a:rPr lang="uk-UA" sz="4000" b="1">
                <a:solidFill>
                  <a:schemeClr val="bg1"/>
                </a:solidFill>
                <a:latin typeface="Broadway" pitchFamily="82" charset="0"/>
              </a:rPr>
              <a:t>Традиційне японське житло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rgbClr val="8BCDF5"/>
            </a:gs>
            <a:gs pos="100000">
              <a:srgbClr val="00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642350" cy="863600"/>
          </a:xfrm>
        </p:spPr>
        <p:txBody>
          <a:bodyPr/>
          <a:lstStyle/>
          <a:p>
            <a:r>
              <a:rPr lang="uk-UA" sz="3200"/>
              <a:t>Замки - перлини японської архітектури</a:t>
            </a:r>
          </a:p>
        </p:txBody>
      </p:sp>
      <p:pic>
        <p:nvPicPr>
          <p:cNvPr id="72708" name="Picture 4" descr="Замок в 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196975"/>
            <a:ext cx="3889375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79ebb46195f346a1d8047a44d26ada76749711"/>
</p:tagLst>
</file>

<file path=ppt/theme/theme1.xml><?xml version="1.0" encoding="utf-8"?>
<a:theme xmlns:a="http://schemas.openxmlformats.org/drawingml/2006/main" name="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mpany background presentation">
  <a:themeElements>
    <a:clrScheme name="Company background presentatio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Company background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ny background presentatio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background presentatio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background presentatio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background presentatio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background presentatio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background presentation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mpany background presentation">
  <a:themeElements>
    <a:clrScheme name="1_Company background presentatio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1_Company background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mpany background presentatio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background presentatio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background presentatio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background presentatio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background presentatio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background presentation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750</Words>
  <Application>Microsoft Office PowerPoint</Application>
  <PresentationFormat>Экран (4:3)</PresentationFormat>
  <Paragraphs>112</Paragraphs>
  <Slides>58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58</vt:i4>
      </vt:variant>
    </vt:vector>
  </HeadingPairs>
  <TitlesOfParts>
    <vt:vector size="61" baseType="lpstr">
      <vt:lpstr>Шаблон схемы книгохранилища</vt:lpstr>
      <vt:lpstr>Company background presentation</vt:lpstr>
      <vt:lpstr>1_Company background presentation</vt:lpstr>
      <vt:lpstr>Фудзі – священна гора. </vt:lpstr>
      <vt:lpstr>Презентация PowerPoint</vt:lpstr>
      <vt:lpstr>Цунамі</vt:lpstr>
      <vt:lpstr>Презентация PowerPoint</vt:lpstr>
      <vt:lpstr>Сакура – символ Японії</vt:lpstr>
      <vt:lpstr>Презентация PowerPoint</vt:lpstr>
      <vt:lpstr>Самурай – японський лицар</vt:lpstr>
      <vt:lpstr>Традиційне японське житло</vt:lpstr>
      <vt:lpstr>Замки - перлини японської архітектури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– “квіти зрізані, але не вбиті”</vt:lpstr>
      <vt:lpstr>Презентация PowerPoint</vt:lpstr>
      <vt:lpstr>Бонсай – витвір природи чи людини?</vt:lpstr>
      <vt:lpstr>Презентация PowerPoint</vt:lpstr>
      <vt:lpstr>Японці вірять, що дерева мають душу</vt:lpstr>
      <vt:lpstr>Орігамі – мистецтво уяви</vt:lpstr>
      <vt:lpstr>Презентация PowerPoint</vt:lpstr>
      <vt:lpstr>Нецке – мініатюрна скульптура чи брелок?</vt:lpstr>
      <vt:lpstr>Презентация PowerPoint</vt:lpstr>
      <vt:lpstr>Кімоно - традиційний японський одяг</vt:lpstr>
      <vt:lpstr>Презентация PowerPoint</vt:lpstr>
      <vt:lpstr>Ієрогліфи – знакове письмо</vt:lpstr>
      <vt:lpstr>Театр Кабукі – відомий театр не тільки в Японії</vt:lpstr>
      <vt:lpstr>Презентация PowerPoint</vt:lpstr>
      <vt:lpstr>Презентация PowerPoint</vt:lpstr>
      <vt:lpstr>Сумо – вид чоловічої боротьби</vt:lpstr>
      <vt:lpstr>Презентация PowerPoint</vt:lpstr>
      <vt:lpstr>Загадкова Японія. Творчість Мацуо Басьо, або побачити велике у малому</vt:lpstr>
      <vt:lpstr>Географічне положення Японії</vt:lpstr>
      <vt:lpstr>Презентация PowerPoint</vt:lpstr>
      <vt:lpstr>Які асоціації викликає слово «Японія» </vt:lpstr>
      <vt:lpstr>Сучасні досягнення Японії</vt:lpstr>
      <vt:lpstr>Дати відповідь на запитання:</vt:lpstr>
      <vt:lpstr>ХОКУ</vt:lpstr>
      <vt:lpstr>Особливості жанру хоку</vt:lpstr>
      <vt:lpstr>Презентация PowerPoint</vt:lpstr>
      <vt:lpstr>ХОКУ- «гномічна поезія»</vt:lpstr>
      <vt:lpstr>Штрихи до портрету Басьо</vt:lpstr>
      <vt:lpstr>Презентация PowerPoint</vt:lpstr>
      <vt:lpstr>Презентация PowerPoint</vt:lpstr>
      <vt:lpstr> </vt:lpstr>
      <vt:lpstr>Евристична бесіда:</vt:lpstr>
      <vt:lpstr>Які слова допомогли нам впізнати пору року?</vt:lpstr>
      <vt:lpstr>А тут?</vt:lpstr>
      <vt:lpstr>“Сезонні слова”-символи:</vt:lpstr>
      <vt:lpstr>Розгадай загадку Гномика!  (робота в групах)</vt:lpstr>
      <vt:lpstr>Хвилинка відпочинку</vt:lpstr>
      <vt:lpstr>Проаналізувати хоку “Старий ставок”</vt:lpstr>
      <vt:lpstr>Довершити в своїй уяві невисловлені настрої поета</vt:lpstr>
      <vt:lpstr>Довершити в своїй уяві невисловлені настрої поета</vt:lpstr>
      <vt:lpstr>Презентация PowerPoint</vt:lpstr>
      <vt:lpstr>- Що найбільше запам'яталось із сьогоднішнього уроку? - Що найбільше вразило сьогодні на уроці? - Про що б хотіли почути на наступному уроці?</vt:lpstr>
      <vt:lpstr>Домашнє завдання:</vt:lpstr>
    </vt:vector>
  </TitlesOfParts>
  <Manager/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TEACHER</dc:creator>
  <cp:keywords/>
  <dc:description/>
  <cp:lastModifiedBy>Валентина Іванівна</cp:lastModifiedBy>
  <cp:revision>33</cp:revision>
  <dcterms:created xsi:type="dcterms:W3CDTF">2006-01-30T11:18:13Z</dcterms:created>
  <dcterms:modified xsi:type="dcterms:W3CDTF">2014-05-11T13:59:42Z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TC011594401049</vt:lpwstr>
  </property>
</Properties>
</file>